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300" r:id="rId2"/>
    <p:sldId id="288" r:id="rId3"/>
    <p:sldId id="289" r:id="rId4"/>
    <p:sldId id="290" r:id="rId5"/>
    <p:sldId id="291" r:id="rId6"/>
    <p:sldId id="292" r:id="rId7"/>
    <p:sldId id="293" r:id="rId8"/>
    <p:sldId id="365" r:id="rId9"/>
    <p:sldId id="366" r:id="rId10"/>
    <p:sldId id="322" r:id="rId11"/>
    <p:sldId id="324" r:id="rId12"/>
    <p:sldId id="323" r:id="rId13"/>
    <p:sldId id="257" r:id="rId14"/>
    <p:sldId id="351" r:id="rId15"/>
    <p:sldId id="352" r:id="rId16"/>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4660"/>
  </p:normalViewPr>
  <p:slideViewPr>
    <p:cSldViewPr>
      <p:cViewPr varScale="1">
        <p:scale>
          <a:sx n="111" d="100"/>
          <a:sy n="111" d="100"/>
        </p:scale>
        <p:origin x="-163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Доходы </c:v>
                </c:pt>
              </c:strCache>
            </c:strRef>
          </c:tx>
          <c:spPr>
            <a:solidFill>
              <a:schemeClr val="accent1"/>
            </a:solidFill>
            <a:scene3d>
              <a:camera prst="orthographicFront"/>
              <a:lightRig rig="threePt" dir="t"/>
            </a:scene3d>
            <a:sp3d>
              <a:bevelT/>
            </a:sp3d>
          </c:spPr>
          <c:invertIfNegative val="0"/>
          <c:dLbls>
            <c:txPr>
              <a:bodyPr rot="-5400000" vert="horz"/>
              <a:lstStyle/>
              <a:p>
                <a:pPr>
                  <a:defRPr sz="800"/>
                </a:pPr>
                <a:endParaRPr lang="ru-RU"/>
              </a:p>
            </c:txPr>
            <c:dLblPos val="ctr"/>
            <c:showLegendKey val="0"/>
            <c:showVal val="1"/>
            <c:showCatName val="0"/>
            <c:showSerName val="0"/>
            <c:showPercent val="0"/>
            <c:showBubbleSize val="0"/>
            <c:showLeaderLines val="0"/>
          </c:dLbls>
          <c:cat>
            <c:strRef>
              <c:f>Лист1!$A$2:$A$11</c:f>
              <c:strCache>
                <c:ptCount val="10"/>
                <c:pt idx="0">
                  <c:v>2016
</c:v>
                </c:pt>
                <c:pt idx="1">
                  <c:v>2017
</c:v>
                </c:pt>
                <c:pt idx="2">
                  <c:v>2018
</c:v>
                </c:pt>
                <c:pt idx="3">
                  <c:v>2019
</c:v>
                </c:pt>
                <c:pt idx="4">
                  <c:v>2020</c:v>
                </c:pt>
                <c:pt idx="5">
                  <c:v>2021</c:v>
                </c:pt>
                <c:pt idx="6">
                  <c:v>2022</c:v>
                </c:pt>
                <c:pt idx="7">
                  <c:v>2023</c:v>
                </c:pt>
                <c:pt idx="8">
                  <c:v>2024</c:v>
                </c:pt>
                <c:pt idx="9">
                  <c:v>2025</c:v>
                </c:pt>
              </c:strCache>
            </c:strRef>
          </c:cat>
          <c:val>
            <c:numRef>
              <c:f>Лист1!$B$2:$B$11</c:f>
              <c:numCache>
                <c:formatCode>#,##0.0</c:formatCode>
                <c:ptCount val="10"/>
                <c:pt idx="0">
                  <c:v>2096537.8</c:v>
                </c:pt>
                <c:pt idx="1">
                  <c:v>1904231.6</c:v>
                </c:pt>
                <c:pt idx="2">
                  <c:v>1918492.9</c:v>
                </c:pt>
                <c:pt idx="3">
                  <c:v>1943567</c:v>
                </c:pt>
                <c:pt idx="4">
                  <c:v>2642438.9</c:v>
                </c:pt>
                <c:pt idx="5">
                  <c:v>3301813.8</c:v>
                </c:pt>
                <c:pt idx="6">
                  <c:v>2590383.9</c:v>
                </c:pt>
                <c:pt idx="7">
                  <c:v>4075910.7</c:v>
                </c:pt>
                <c:pt idx="8">
                  <c:v>3111586.2</c:v>
                </c:pt>
                <c:pt idx="9">
                  <c:v>3213907.4</c:v>
                </c:pt>
              </c:numCache>
            </c:numRef>
          </c:val>
        </c:ser>
        <c:ser>
          <c:idx val="1"/>
          <c:order val="1"/>
          <c:tx>
            <c:strRef>
              <c:f>Лист1!$C$1</c:f>
              <c:strCache>
                <c:ptCount val="1"/>
                <c:pt idx="0">
                  <c:v>Расходы</c:v>
                </c:pt>
              </c:strCache>
            </c:strRef>
          </c:tx>
          <c:spPr>
            <a:solidFill>
              <a:srgbClr val="92D050"/>
            </a:solidFill>
            <a:scene3d>
              <a:camera prst="orthographicFront"/>
              <a:lightRig rig="threePt" dir="t"/>
            </a:scene3d>
            <a:sp3d>
              <a:bevelT/>
            </a:sp3d>
          </c:spPr>
          <c:invertIfNegative val="0"/>
          <c:dLbls>
            <c:txPr>
              <a:bodyPr rot="-5400000" vert="horz"/>
              <a:lstStyle/>
              <a:p>
                <a:pPr>
                  <a:defRPr sz="800"/>
                </a:pPr>
                <a:endParaRPr lang="ru-RU"/>
              </a:p>
            </c:txPr>
            <c:dLblPos val="ctr"/>
            <c:showLegendKey val="0"/>
            <c:showVal val="1"/>
            <c:showCatName val="0"/>
            <c:showSerName val="0"/>
            <c:showPercent val="0"/>
            <c:showBubbleSize val="0"/>
            <c:showLeaderLines val="0"/>
          </c:dLbls>
          <c:cat>
            <c:strRef>
              <c:f>Лист1!$A$2:$A$11</c:f>
              <c:strCache>
                <c:ptCount val="10"/>
                <c:pt idx="0">
                  <c:v>2016
</c:v>
                </c:pt>
                <c:pt idx="1">
                  <c:v>2017
</c:v>
                </c:pt>
                <c:pt idx="2">
                  <c:v>2018
</c:v>
                </c:pt>
                <c:pt idx="3">
                  <c:v>2019
</c:v>
                </c:pt>
                <c:pt idx="4">
                  <c:v>2020</c:v>
                </c:pt>
                <c:pt idx="5">
                  <c:v>2021</c:v>
                </c:pt>
                <c:pt idx="6">
                  <c:v>2022</c:v>
                </c:pt>
                <c:pt idx="7">
                  <c:v>2023</c:v>
                </c:pt>
                <c:pt idx="8">
                  <c:v>2024</c:v>
                </c:pt>
                <c:pt idx="9">
                  <c:v>2025</c:v>
                </c:pt>
              </c:strCache>
            </c:strRef>
          </c:cat>
          <c:val>
            <c:numRef>
              <c:f>Лист1!$C$2:$C$11</c:f>
              <c:numCache>
                <c:formatCode>#,##0.0</c:formatCode>
                <c:ptCount val="10"/>
                <c:pt idx="0">
                  <c:v>2452545.1</c:v>
                </c:pt>
                <c:pt idx="1">
                  <c:v>2027687.7</c:v>
                </c:pt>
                <c:pt idx="2">
                  <c:v>2175015.7999999998</c:v>
                </c:pt>
                <c:pt idx="3">
                  <c:v>2000938.1</c:v>
                </c:pt>
                <c:pt idx="4">
                  <c:v>2304617.7999999998</c:v>
                </c:pt>
                <c:pt idx="5">
                  <c:v>2908379.9</c:v>
                </c:pt>
                <c:pt idx="6">
                  <c:v>4047247.9</c:v>
                </c:pt>
                <c:pt idx="7">
                  <c:v>3687962</c:v>
                </c:pt>
                <c:pt idx="8">
                  <c:v>2946144.1</c:v>
                </c:pt>
                <c:pt idx="9">
                  <c:v>2941954</c:v>
                </c:pt>
              </c:numCache>
            </c:numRef>
          </c:val>
        </c:ser>
        <c:ser>
          <c:idx val="2"/>
          <c:order val="2"/>
          <c:tx>
            <c:strRef>
              <c:f>Лист1!$D$1</c:f>
              <c:strCache>
                <c:ptCount val="1"/>
                <c:pt idx="0">
                  <c:v>Дефицит/Профицит</c:v>
                </c:pt>
              </c:strCache>
            </c:strRef>
          </c:tx>
          <c:spPr>
            <a:solidFill>
              <a:srgbClr val="FFFF00"/>
            </a:solidFill>
            <a:scene3d>
              <a:camera prst="orthographicFront"/>
              <a:lightRig rig="threePt" dir="t"/>
            </a:scene3d>
            <a:sp3d>
              <a:bevelT/>
            </a:sp3d>
          </c:spPr>
          <c:invertIfNegative val="0"/>
          <c:dLbls>
            <c:dLbl>
              <c:idx val="0"/>
              <c:layout>
                <c:manualLayout>
                  <c:x val="1.4492753623188406E-3"/>
                  <c:y val="3.2924158733889604E-2"/>
                </c:manualLayout>
              </c:layout>
              <c:dLblPos val="outEnd"/>
              <c:showLegendKey val="0"/>
              <c:showVal val="1"/>
              <c:showCatName val="0"/>
              <c:showSerName val="0"/>
              <c:showPercent val="0"/>
              <c:showBubbleSize val="0"/>
            </c:dLbl>
            <c:dLbl>
              <c:idx val="1"/>
              <c:layout>
                <c:manualLayout>
                  <c:x val="8.6956521739130436E-3"/>
                  <c:y val="-8.2369647823872759E-3"/>
                </c:manualLayout>
              </c:layout>
              <c:dLblPos val="outEnd"/>
              <c:showLegendKey val="0"/>
              <c:showVal val="1"/>
              <c:showCatName val="0"/>
              <c:showSerName val="0"/>
              <c:showPercent val="0"/>
              <c:showBubbleSize val="0"/>
            </c:dLbl>
            <c:dLbl>
              <c:idx val="2"/>
              <c:layout>
                <c:manualLayout>
                  <c:x val="7.246376811594203E-3"/>
                  <c:y val="8.7711051043992631E-3"/>
                </c:manualLayout>
              </c:layout>
              <c:dLblPos val="outEnd"/>
              <c:showLegendKey val="0"/>
              <c:showVal val="1"/>
              <c:showCatName val="0"/>
              <c:showSerName val="0"/>
              <c:showPercent val="0"/>
              <c:showBubbleSize val="0"/>
            </c:dLbl>
            <c:dLbl>
              <c:idx val="4"/>
              <c:layout>
                <c:manualLayout>
                  <c:x val="4.3478260869565218E-3"/>
                  <c:y val="2.5807184549692573E-2"/>
                </c:manualLayout>
              </c:layout>
              <c:dLblPos val="outEnd"/>
              <c:showLegendKey val="0"/>
              <c:showVal val="1"/>
              <c:showCatName val="0"/>
              <c:showSerName val="0"/>
              <c:showPercent val="0"/>
              <c:showBubbleSize val="0"/>
            </c:dLbl>
            <c:dLbl>
              <c:idx val="5"/>
              <c:layout>
                <c:manualLayout>
                  <c:x val="-1.4492753623188406E-3"/>
                  <c:y val="2.7240960551572845E-2"/>
                </c:manualLayout>
              </c:layout>
              <c:dLblPos val="outEnd"/>
              <c:showLegendKey val="0"/>
              <c:showVal val="1"/>
              <c:showCatName val="0"/>
              <c:showSerName val="0"/>
              <c:showPercent val="0"/>
              <c:showBubbleSize val="0"/>
            </c:dLbl>
            <c:dLbl>
              <c:idx val="7"/>
              <c:layout>
                <c:manualLayout>
                  <c:x val="-2.8985507246376812E-3"/>
                  <c:y val="1.2544756532299134E-2"/>
                </c:manualLayout>
              </c:layout>
              <c:dLblPos val="outEnd"/>
              <c:showLegendKey val="0"/>
              <c:showVal val="1"/>
              <c:showCatName val="0"/>
              <c:showSerName val="0"/>
              <c:showPercent val="0"/>
              <c:showBubbleSize val="0"/>
            </c:dLbl>
            <c:txPr>
              <a:bodyPr/>
              <a:lstStyle/>
              <a:p>
                <a:pPr>
                  <a:defRPr sz="800"/>
                </a:pPr>
                <a:endParaRPr lang="ru-RU"/>
              </a:p>
            </c:txPr>
            <c:dLblPos val="ctr"/>
            <c:showLegendKey val="0"/>
            <c:showVal val="1"/>
            <c:showCatName val="0"/>
            <c:showSerName val="0"/>
            <c:showPercent val="0"/>
            <c:showBubbleSize val="0"/>
            <c:showLeaderLines val="0"/>
          </c:dLbls>
          <c:cat>
            <c:strRef>
              <c:f>Лист1!$A$2:$A$11</c:f>
              <c:strCache>
                <c:ptCount val="10"/>
                <c:pt idx="0">
                  <c:v>2016
</c:v>
                </c:pt>
                <c:pt idx="1">
                  <c:v>2017
</c:v>
                </c:pt>
                <c:pt idx="2">
                  <c:v>2018
</c:v>
                </c:pt>
                <c:pt idx="3">
                  <c:v>2019
</c:v>
                </c:pt>
                <c:pt idx="4">
                  <c:v>2020</c:v>
                </c:pt>
                <c:pt idx="5">
                  <c:v>2021</c:v>
                </c:pt>
                <c:pt idx="6">
                  <c:v>2022</c:v>
                </c:pt>
                <c:pt idx="7">
                  <c:v>2023</c:v>
                </c:pt>
                <c:pt idx="8">
                  <c:v>2024</c:v>
                </c:pt>
                <c:pt idx="9">
                  <c:v>2025</c:v>
                </c:pt>
              </c:strCache>
            </c:strRef>
          </c:cat>
          <c:val>
            <c:numRef>
              <c:f>Лист1!$D$2:$D$11</c:f>
              <c:numCache>
                <c:formatCode>#,##0.0</c:formatCode>
                <c:ptCount val="10"/>
                <c:pt idx="0">
                  <c:v>-356007.30000000005</c:v>
                </c:pt>
                <c:pt idx="1">
                  <c:v>-123456.09999999986</c:v>
                </c:pt>
                <c:pt idx="2">
                  <c:v>-256522.89999999991</c:v>
                </c:pt>
                <c:pt idx="3">
                  <c:v>-57371.100000000093</c:v>
                </c:pt>
                <c:pt idx="4">
                  <c:v>337821.10000000009</c:v>
                </c:pt>
                <c:pt idx="5">
                  <c:v>393433.89999999991</c:v>
                </c:pt>
                <c:pt idx="6">
                  <c:v>-1456864</c:v>
                </c:pt>
                <c:pt idx="7">
                  <c:v>387948.70000000019</c:v>
                </c:pt>
                <c:pt idx="8">
                  <c:v>165442.10000000009</c:v>
                </c:pt>
                <c:pt idx="9">
                  <c:v>271953.39999999991</c:v>
                </c:pt>
              </c:numCache>
            </c:numRef>
          </c:val>
        </c:ser>
        <c:dLbls>
          <c:showLegendKey val="0"/>
          <c:showVal val="0"/>
          <c:showCatName val="0"/>
          <c:showSerName val="0"/>
          <c:showPercent val="0"/>
          <c:showBubbleSize val="0"/>
        </c:dLbls>
        <c:gapWidth val="150"/>
        <c:axId val="35177600"/>
        <c:axId val="35179136"/>
      </c:barChart>
      <c:catAx>
        <c:axId val="35177600"/>
        <c:scaling>
          <c:orientation val="minMax"/>
        </c:scaling>
        <c:delete val="0"/>
        <c:axPos val="b"/>
        <c:numFmt formatCode="General" sourceLinked="1"/>
        <c:majorTickMark val="out"/>
        <c:minorTickMark val="none"/>
        <c:tickLblPos val="nextTo"/>
        <c:txPr>
          <a:bodyPr/>
          <a:lstStyle/>
          <a:p>
            <a:pPr>
              <a:defRPr sz="1400">
                <a:latin typeface="Times New Roman" pitchFamily="18" charset="0"/>
                <a:cs typeface="Times New Roman" pitchFamily="18" charset="0"/>
              </a:defRPr>
            </a:pPr>
            <a:endParaRPr lang="ru-RU"/>
          </a:p>
        </c:txPr>
        <c:crossAx val="35179136"/>
        <c:crosses val="autoZero"/>
        <c:auto val="1"/>
        <c:lblAlgn val="ctr"/>
        <c:lblOffset val="100"/>
        <c:noMultiLvlLbl val="0"/>
      </c:catAx>
      <c:valAx>
        <c:axId val="35179136"/>
        <c:scaling>
          <c:orientation val="minMax"/>
        </c:scaling>
        <c:delete val="0"/>
        <c:axPos val="l"/>
        <c:majorGridlines/>
        <c:numFmt formatCode="#,##0.0" sourceLinked="0"/>
        <c:majorTickMark val="out"/>
        <c:minorTickMark val="none"/>
        <c:tickLblPos val="nextTo"/>
        <c:txPr>
          <a:bodyPr/>
          <a:lstStyle/>
          <a:p>
            <a:pPr>
              <a:defRPr sz="1200">
                <a:latin typeface="Times New Roman" pitchFamily="18" charset="0"/>
                <a:cs typeface="Times New Roman" pitchFamily="18" charset="0"/>
              </a:defRPr>
            </a:pPr>
            <a:endParaRPr lang="ru-RU"/>
          </a:p>
        </c:txPr>
        <c:crossAx val="35177600"/>
        <c:crosses val="autoZero"/>
        <c:crossBetween val="between"/>
      </c:valAx>
    </c:plotArea>
    <c:legend>
      <c:legendPos val="r"/>
      <c:layout>
        <c:manualLayout>
          <c:xMode val="edge"/>
          <c:yMode val="edge"/>
          <c:x val="0.8332137395868997"/>
          <c:y val="0.28449543620480505"/>
          <c:w val="0.15809060823918747"/>
          <c:h val="0.31160594664472918"/>
        </c:manualLayout>
      </c:layout>
      <c:overlay val="0"/>
      <c:txPr>
        <a:bodyPr/>
        <a:lstStyle/>
        <a:p>
          <a:pPr>
            <a:defRPr sz="900">
              <a:latin typeface="Times New Roman" pitchFamily="18" charset="0"/>
              <a:cs typeface="Times New Roman" pitchFamily="18" charset="0"/>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AC0319-0614-43AC-8CAC-86A91D8EA606}"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ru-RU"/>
        </a:p>
      </dgm:t>
    </dgm:pt>
    <dgm:pt modelId="{2FFA0B7E-8275-4E9D-AEFD-72727D71D8C6}">
      <dgm:prSet custT="1"/>
      <dgm:spPr/>
      <dgm:t>
        <a:bodyPr/>
        <a:lstStyle/>
        <a:p>
          <a:pPr rtl="0"/>
          <a:r>
            <a:rPr lang="ru-RU" sz="1400" b="0" dirty="0" smtClean="0">
              <a:latin typeface="Times New Roman" pitchFamily="18" charset="0"/>
              <a:cs typeface="Times New Roman" pitchFamily="18" charset="0"/>
            </a:rPr>
            <a:t>Участие в реализации национальных целей и стратегических задач развития Российской Федерации, определенных Президентом Российской Федерации, с учетом приоритетного развития социальной сферы и экономики</a:t>
          </a:r>
          <a:endParaRPr lang="ru-RU" sz="1400" b="0" dirty="0">
            <a:latin typeface="Times New Roman" pitchFamily="18" charset="0"/>
            <a:cs typeface="Times New Roman" pitchFamily="18" charset="0"/>
          </a:endParaRPr>
        </a:p>
      </dgm:t>
    </dgm:pt>
    <dgm:pt modelId="{54FD5DFE-4673-457F-9C19-A8A026949B4D}" type="parTrans" cxnId="{C55D4A7D-7F55-4405-9E68-B496C9095B2A}">
      <dgm:prSet/>
      <dgm:spPr/>
      <dgm:t>
        <a:bodyPr/>
        <a:lstStyle/>
        <a:p>
          <a:endParaRPr lang="ru-RU"/>
        </a:p>
      </dgm:t>
    </dgm:pt>
    <dgm:pt modelId="{20D29941-409A-49C5-A62D-9E310BC9A39C}" type="sibTrans" cxnId="{C55D4A7D-7F55-4405-9E68-B496C9095B2A}">
      <dgm:prSet/>
      <dgm:spPr/>
      <dgm:t>
        <a:bodyPr/>
        <a:lstStyle/>
        <a:p>
          <a:endParaRPr lang="ru-RU"/>
        </a:p>
      </dgm:t>
    </dgm:pt>
    <dgm:pt modelId="{6AD6493C-5129-42FC-AA9C-0CCAF9C20076}" type="pres">
      <dgm:prSet presAssocID="{53AC0319-0614-43AC-8CAC-86A91D8EA606}" presName="Name0" presStyleCnt="0">
        <dgm:presLayoutVars>
          <dgm:chMax val="7"/>
          <dgm:dir/>
          <dgm:animLvl val="lvl"/>
          <dgm:resizeHandles val="exact"/>
        </dgm:presLayoutVars>
      </dgm:prSet>
      <dgm:spPr/>
      <dgm:t>
        <a:bodyPr/>
        <a:lstStyle/>
        <a:p>
          <a:endParaRPr lang="ru-RU"/>
        </a:p>
      </dgm:t>
    </dgm:pt>
    <dgm:pt modelId="{67959AD6-68C6-4F18-8DA6-376FA021E0F1}" type="pres">
      <dgm:prSet presAssocID="{2FFA0B7E-8275-4E9D-AEFD-72727D71D8C6}" presName="circle1" presStyleLbl="node1" presStyleIdx="0" presStyleCnt="1"/>
      <dgm:spPr/>
    </dgm:pt>
    <dgm:pt modelId="{3A056168-1B99-40A2-B7C6-F2EAEE919A0D}" type="pres">
      <dgm:prSet presAssocID="{2FFA0B7E-8275-4E9D-AEFD-72727D71D8C6}" presName="space" presStyleCnt="0"/>
      <dgm:spPr/>
    </dgm:pt>
    <dgm:pt modelId="{075A64AB-AC43-4642-8190-29D60142E4B1}" type="pres">
      <dgm:prSet presAssocID="{2FFA0B7E-8275-4E9D-AEFD-72727D71D8C6}" presName="rect1" presStyleLbl="alignAcc1" presStyleIdx="0" presStyleCnt="1" custLinFactNeighborX="-4077" custLinFactNeighborY="-5263"/>
      <dgm:spPr/>
      <dgm:t>
        <a:bodyPr/>
        <a:lstStyle/>
        <a:p>
          <a:endParaRPr lang="ru-RU"/>
        </a:p>
      </dgm:t>
    </dgm:pt>
    <dgm:pt modelId="{224C4F25-A57C-40A0-9F4E-871F73A1F045}" type="pres">
      <dgm:prSet presAssocID="{2FFA0B7E-8275-4E9D-AEFD-72727D71D8C6}" presName="rect1ParTxNoCh" presStyleLbl="alignAcc1" presStyleIdx="0" presStyleCnt="1">
        <dgm:presLayoutVars>
          <dgm:chMax val="1"/>
          <dgm:bulletEnabled val="1"/>
        </dgm:presLayoutVars>
      </dgm:prSet>
      <dgm:spPr/>
      <dgm:t>
        <a:bodyPr/>
        <a:lstStyle/>
        <a:p>
          <a:endParaRPr lang="ru-RU"/>
        </a:p>
      </dgm:t>
    </dgm:pt>
  </dgm:ptLst>
  <dgm:cxnLst>
    <dgm:cxn modelId="{889BBBEC-2E9C-4CD7-9908-CBB6556E9DE8}" type="presOf" srcId="{2FFA0B7E-8275-4E9D-AEFD-72727D71D8C6}" destId="{224C4F25-A57C-40A0-9F4E-871F73A1F045}" srcOrd="1" destOrd="0" presId="urn:microsoft.com/office/officeart/2005/8/layout/target3"/>
    <dgm:cxn modelId="{0015EE0A-6A58-48CD-BF2A-D5221740A167}" type="presOf" srcId="{53AC0319-0614-43AC-8CAC-86A91D8EA606}" destId="{6AD6493C-5129-42FC-AA9C-0CCAF9C20076}" srcOrd="0" destOrd="0" presId="urn:microsoft.com/office/officeart/2005/8/layout/target3"/>
    <dgm:cxn modelId="{53D10706-EB6D-4881-A696-DFDD1C98F55E}" type="presOf" srcId="{2FFA0B7E-8275-4E9D-AEFD-72727D71D8C6}" destId="{075A64AB-AC43-4642-8190-29D60142E4B1}" srcOrd="0" destOrd="0" presId="urn:microsoft.com/office/officeart/2005/8/layout/target3"/>
    <dgm:cxn modelId="{C55D4A7D-7F55-4405-9E68-B496C9095B2A}" srcId="{53AC0319-0614-43AC-8CAC-86A91D8EA606}" destId="{2FFA0B7E-8275-4E9D-AEFD-72727D71D8C6}" srcOrd="0" destOrd="0" parTransId="{54FD5DFE-4673-457F-9C19-A8A026949B4D}" sibTransId="{20D29941-409A-49C5-A62D-9E310BC9A39C}"/>
    <dgm:cxn modelId="{DD698313-DCE1-4064-871A-0C10CE20C657}" type="presParOf" srcId="{6AD6493C-5129-42FC-AA9C-0CCAF9C20076}" destId="{67959AD6-68C6-4F18-8DA6-376FA021E0F1}" srcOrd="0" destOrd="0" presId="urn:microsoft.com/office/officeart/2005/8/layout/target3"/>
    <dgm:cxn modelId="{00C2DD75-DE41-4F85-85D6-BEF89460D970}" type="presParOf" srcId="{6AD6493C-5129-42FC-AA9C-0CCAF9C20076}" destId="{3A056168-1B99-40A2-B7C6-F2EAEE919A0D}" srcOrd="1" destOrd="0" presId="urn:microsoft.com/office/officeart/2005/8/layout/target3"/>
    <dgm:cxn modelId="{BC373B4A-2389-49CD-B2C0-F4D4AE8C0FCC}" type="presParOf" srcId="{6AD6493C-5129-42FC-AA9C-0CCAF9C20076}" destId="{075A64AB-AC43-4642-8190-29D60142E4B1}" srcOrd="2" destOrd="0" presId="urn:microsoft.com/office/officeart/2005/8/layout/target3"/>
    <dgm:cxn modelId="{5BDB1D51-FD76-400E-B16E-23AC375D5C1E}" type="presParOf" srcId="{6AD6493C-5129-42FC-AA9C-0CCAF9C20076}" destId="{224C4F25-A57C-40A0-9F4E-871F73A1F045}"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B1529F-E585-4F9F-A7EC-8E82F9CF8F89}"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ru-RU"/>
        </a:p>
      </dgm:t>
    </dgm:pt>
    <dgm:pt modelId="{1D6B9A55-DF01-48AE-9D97-ECF39A142F05}">
      <dgm:prSet custT="1"/>
      <dgm:spPr/>
      <dgm:t>
        <a:bodyPr/>
        <a:lstStyle/>
        <a:p>
          <a:pPr rtl="0"/>
          <a:r>
            <a:rPr lang="ru-RU" sz="1400" b="0" dirty="0" smtClean="0">
              <a:latin typeface="Times New Roman" pitchFamily="18" charset="0"/>
              <a:cs typeface="Times New Roman" pitchFamily="18" charset="0"/>
            </a:rPr>
            <a:t>Продолжение реализации Плана мероприятий по росту доходов, оптимизации расходов и совершенствованию долговой политики северо-Енисейского района</a:t>
          </a:r>
        </a:p>
      </dgm:t>
    </dgm:pt>
    <dgm:pt modelId="{15F3F80C-6B44-4DAC-A87A-9A239F753F45}" type="parTrans" cxnId="{7FA3DB0B-223D-4AFF-8A89-A8048800537A}">
      <dgm:prSet/>
      <dgm:spPr/>
      <dgm:t>
        <a:bodyPr/>
        <a:lstStyle/>
        <a:p>
          <a:endParaRPr lang="ru-RU"/>
        </a:p>
      </dgm:t>
    </dgm:pt>
    <dgm:pt modelId="{606ACCF7-52BB-497A-8451-47E0C580E269}" type="sibTrans" cxnId="{7FA3DB0B-223D-4AFF-8A89-A8048800537A}">
      <dgm:prSet/>
      <dgm:spPr/>
      <dgm:t>
        <a:bodyPr/>
        <a:lstStyle/>
        <a:p>
          <a:endParaRPr lang="ru-RU"/>
        </a:p>
      </dgm:t>
    </dgm:pt>
    <dgm:pt modelId="{EBCFC0FB-AC76-4562-86D7-8A8184124A09}" type="pres">
      <dgm:prSet presAssocID="{78B1529F-E585-4F9F-A7EC-8E82F9CF8F89}" presName="Name0" presStyleCnt="0">
        <dgm:presLayoutVars>
          <dgm:chMax val="7"/>
          <dgm:dir/>
          <dgm:animLvl val="lvl"/>
          <dgm:resizeHandles val="exact"/>
        </dgm:presLayoutVars>
      </dgm:prSet>
      <dgm:spPr/>
      <dgm:t>
        <a:bodyPr/>
        <a:lstStyle/>
        <a:p>
          <a:endParaRPr lang="ru-RU"/>
        </a:p>
      </dgm:t>
    </dgm:pt>
    <dgm:pt modelId="{6A5B84DC-6ED3-461A-9779-42748396BC83}" type="pres">
      <dgm:prSet presAssocID="{1D6B9A55-DF01-48AE-9D97-ECF39A142F05}" presName="circle1" presStyleLbl="node1" presStyleIdx="0" presStyleCnt="1" custLinFactNeighborX="-1368" custLinFactNeighborY="-2453"/>
      <dgm:spPr/>
    </dgm:pt>
    <dgm:pt modelId="{ACC52EB2-55DF-479D-8AAE-87283F3786A8}" type="pres">
      <dgm:prSet presAssocID="{1D6B9A55-DF01-48AE-9D97-ECF39A142F05}" presName="space" presStyleCnt="0"/>
      <dgm:spPr/>
    </dgm:pt>
    <dgm:pt modelId="{69B39C88-5A86-4D7A-BB6C-26E54BDD549A}" type="pres">
      <dgm:prSet presAssocID="{1D6B9A55-DF01-48AE-9D97-ECF39A142F05}" presName="rect1" presStyleLbl="alignAcc1" presStyleIdx="0" presStyleCnt="1" custLinFactNeighborX="1594" custLinFactNeighborY="-2051"/>
      <dgm:spPr/>
      <dgm:t>
        <a:bodyPr/>
        <a:lstStyle/>
        <a:p>
          <a:endParaRPr lang="ru-RU"/>
        </a:p>
      </dgm:t>
    </dgm:pt>
    <dgm:pt modelId="{0C65240E-1879-4F97-A56A-B8FD6D8B0BB4}" type="pres">
      <dgm:prSet presAssocID="{1D6B9A55-DF01-48AE-9D97-ECF39A142F05}" presName="rect1ParTxNoCh" presStyleLbl="alignAcc1" presStyleIdx="0" presStyleCnt="1">
        <dgm:presLayoutVars>
          <dgm:chMax val="1"/>
          <dgm:bulletEnabled val="1"/>
        </dgm:presLayoutVars>
      </dgm:prSet>
      <dgm:spPr/>
      <dgm:t>
        <a:bodyPr/>
        <a:lstStyle/>
        <a:p>
          <a:endParaRPr lang="ru-RU"/>
        </a:p>
      </dgm:t>
    </dgm:pt>
  </dgm:ptLst>
  <dgm:cxnLst>
    <dgm:cxn modelId="{7FA3DB0B-223D-4AFF-8A89-A8048800537A}" srcId="{78B1529F-E585-4F9F-A7EC-8E82F9CF8F89}" destId="{1D6B9A55-DF01-48AE-9D97-ECF39A142F05}" srcOrd="0" destOrd="0" parTransId="{15F3F80C-6B44-4DAC-A87A-9A239F753F45}" sibTransId="{606ACCF7-52BB-497A-8451-47E0C580E269}"/>
    <dgm:cxn modelId="{F3E12BB6-EA90-45EF-9D67-91F44E6E2BA3}" type="presOf" srcId="{1D6B9A55-DF01-48AE-9D97-ECF39A142F05}" destId="{0C65240E-1879-4F97-A56A-B8FD6D8B0BB4}" srcOrd="1" destOrd="0" presId="urn:microsoft.com/office/officeart/2005/8/layout/target3"/>
    <dgm:cxn modelId="{0C652DD6-524D-460B-9ECD-1F0CBA8FBEA4}" type="presOf" srcId="{78B1529F-E585-4F9F-A7EC-8E82F9CF8F89}" destId="{EBCFC0FB-AC76-4562-86D7-8A8184124A09}" srcOrd="0" destOrd="0" presId="urn:microsoft.com/office/officeart/2005/8/layout/target3"/>
    <dgm:cxn modelId="{3A2E07C0-CD6E-49BA-9417-0F6F6F73C5C6}" type="presOf" srcId="{1D6B9A55-DF01-48AE-9D97-ECF39A142F05}" destId="{69B39C88-5A86-4D7A-BB6C-26E54BDD549A}" srcOrd="0" destOrd="0" presId="urn:microsoft.com/office/officeart/2005/8/layout/target3"/>
    <dgm:cxn modelId="{D7044950-3757-4E22-9955-FD315C45A437}" type="presParOf" srcId="{EBCFC0FB-AC76-4562-86D7-8A8184124A09}" destId="{6A5B84DC-6ED3-461A-9779-42748396BC83}" srcOrd="0" destOrd="0" presId="urn:microsoft.com/office/officeart/2005/8/layout/target3"/>
    <dgm:cxn modelId="{BF4ACF0F-37EC-4B6F-88C4-E15220535735}" type="presParOf" srcId="{EBCFC0FB-AC76-4562-86D7-8A8184124A09}" destId="{ACC52EB2-55DF-479D-8AAE-87283F3786A8}" srcOrd="1" destOrd="0" presId="urn:microsoft.com/office/officeart/2005/8/layout/target3"/>
    <dgm:cxn modelId="{0FEEF5E3-BAE7-466C-86A2-1B4E7E9A0923}" type="presParOf" srcId="{EBCFC0FB-AC76-4562-86D7-8A8184124A09}" destId="{69B39C88-5A86-4D7A-BB6C-26E54BDD549A}" srcOrd="2" destOrd="0" presId="urn:microsoft.com/office/officeart/2005/8/layout/target3"/>
    <dgm:cxn modelId="{A42336EB-10BA-4DA0-A061-64050C1BB1BC}" type="presParOf" srcId="{EBCFC0FB-AC76-4562-86D7-8A8184124A09}" destId="{0C65240E-1879-4F97-A56A-B8FD6D8B0BB4}"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2E5B5B-E5EB-4085-B04F-6EAC96CF1F18}"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ru-RU"/>
        </a:p>
      </dgm:t>
    </dgm:pt>
    <dgm:pt modelId="{7B24E5F6-66B8-40BA-B11F-D42C00F1E44A}">
      <dgm:prSet custT="1"/>
      <dgm:spPr/>
      <dgm:t>
        <a:bodyPr/>
        <a:lstStyle/>
        <a:p>
          <a:pPr rtl="0"/>
          <a:r>
            <a:rPr lang="ru-RU" sz="1400" dirty="0" smtClean="0">
              <a:latin typeface="Times New Roman" pitchFamily="18" charset="0"/>
              <a:cs typeface="Times New Roman" pitchFamily="18" charset="0"/>
            </a:rPr>
            <a:t>Взаимодействие с краевыми органами власти по сохранению устойчивого развития Северо-Енисейского района</a:t>
          </a:r>
          <a:endParaRPr lang="ru-RU" sz="1400" b="1" dirty="0" smtClean="0">
            <a:latin typeface="Times New Roman" pitchFamily="18" charset="0"/>
            <a:cs typeface="Times New Roman" pitchFamily="18" charset="0"/>
          </a:endParaRPr>
        </a:p>
      </dgm:t>
    </dgm:pt>
    <dgm:pt modelId="{8E010BFB-2CA3-4CDE-BF3D-1D21DE685304}" type="parTrans" cxnId="{DF1B1DC7-CEED-4D7F-A652-BBE701127A32}">
      <dgm:prSet/>
      <dgm:spPr/>
      <dgm:t>
        <a:bodyPr/>
        <a:lstStyle/>
        <a:p>
          <a:endParaRPr lang="ru-RU"/>
        </a:p>
      </dgm:t>
    </dgm:pt>
    <dgm:pt modelId="{48F83B77-A73A-4D16-B774-F3B695C7B665}" type="sibTrans" cxnId="{DF1B1DC7-CEED-4D7F-A652-BBE701127A32}">
      <dgm:prSet/>
      <dgm:spPr/>
      <dgm:t>
        <a:bodyPr/>
        <a:lstStyle/>
        <a:p>
          <a:endParaRPr lang="ru-RU"/>
        </a:p>
      </dgm:t>
    </dgm:pt>
    <dgm:pt modelId="{389F35E8-815A-4938-8791-FBCB1ADC25BA}" type="pres">
      <dgm:prSet presAssocID="{022E5B5B-E5EB-4085-B04F-6EAC96CF1F18}" presName="Name0" presStyleCnt="0">
        <dgm:presLayoutVars>
          <dgm:chMax val="7"/>
          <dgm:dir/>
          <dgm:animLvl val="lvl"/>
          <dgm:resizeHandles val="exact"/>
        </dgm:presLayoutVars>
      </dgm:prSet>
      <dgm:spPr/>
      <dgm:t>
        <a:bodyPr/>
        <a:lstStyle/>
        <a:p>
          <a:endParaRPr lang="ru-RU"/>
        </a:p>
      </dgm:t>
    </dgm:pt>
    <dgm:pt modelId="{63118B4B-CCA2-4FE3-8BF7-A3385929C06A}" type="pres">
      <dgm:prSet presAssocID="{7B24E5F6-66B8-40BA-B11F-D42C00F1E44A}" presName="circle1" presStyleLbl="node1" presStyleIdx="0" presStyleCnt="1"/>
      <dgm:spPr/>
    </dgm:pt>
    <dgm:pt modelId="{1D6367A8-618C-4CDF-BB7C-AB7AD2B6E956}" type="pres">
      <dgm:prSet presAssocID="{7B24E5F6-66B8-40BA-B11F-D42C00F1E44A}" presName="space" presStyleCnt="0"/>
      <dgm:spPr/>
    </dgm:pt>
    <dgm:pt modelId="{A6101D61-C7CF-474A-8031-C177B0EE437A}" type="pres">
      <dgm:prSet presAssocID="{7B24E5F6-66B8-40BA-B11F-D42C00F1E44A}" presName="rect1" presStyleLbl="alignAcc1" presStyleIdx="0" presStyleCnt="1"/>
      <dgm:spPr/>
      <dgm:t>
        <a:bodyPr/>
        <a:lstStyle/>
        <a:p>
          <a:endParaRPr lang="ru-RU"/>
        </a:p>
      </dgm:t>
    </dgm:pt>
    <dgm:pt modelId="{FF485647-1E0E-423F-AB44-67C8AE322D0D}" type="pres">
      <dgm:prSet presAssocID="{7B24E5F6-66B8-40BA-B11F-D42C00F1E44A}" presName="rect1ParTxNoCh" presStyleLbl="alignAcc1" presStyleIdx="0" presStyleCnt="1">
        <dgm:presLayoutVars>
          <dgm:chMax val="1"/>
          <dgm:bulletEnabled val="1"/>
        </dgm:presLayoutVars>
      </dgm:prSet>
      <dgm:spPr/>
      <dgm:t>
        <a:bodyPr/>
        <a:lstStyle/>
        <a:p>
          <a:endParaRPr lang="ru-RU"/>
        </a:p>
      </dgm:t>
    </dgm:pt>
  </dgm:ptLst>
  <dgm:cxnLst>
    <dgm:cxn modelId="{0F91CC68-4544-4222-8EE8-701710AF429C}" type="presOf" srcId="{7B24E5F6-66B8-40BA-B11F-D42C00F1E44A}" destId="{FF485647-1E0E-423F-AB44-67C8AE322D0D}" srcOrd="1" destOrd="0" presId="urn:microsoft.com/office/officeart/2005/8/layout/target3"/>
    <dgm:cxn modelId="{85C21D78-ACDE-4952-B92D-3296738A40CB}" type="presOf" srcId="{022E5B5B-E5EB-4085-B04F-6EAC96CF1F18}" destId="{389F35E8-815A-4938-8791-FBCB1ADC25BA}" srcOrd="0" destOrd="0" presId="urn:microsoft.com/office/officeart/2005/8/layout/target3"/>
    <dgm:cxn modelId="{DF1B1DC7-CEED-4D7F-A652-BBE701127A32}" srcId="{022E5B5B-E5EB-4085-B04F-6EAC96CF1F18}" destId="{7B24E5F6-66B8-40BA-B11F-D42C00F1E44A}" srcOrd="0" destOrd="0" parTransId="{8E010BFB-2CA3-4CDE-BF3D-1D21DE685304}" sibTransId="{48F83B77-A73A-4D16-B774-F3B695C7B665}"/>
    <dgm:cxn modelId="{56842A74-4A8D-432A-A23C-2E2A208A2531}" type="presOf" srcId="{7B24E5F6-66B8-40BA-B11F-D42C00F1E44A}" destId="{A6101D61-C7CF-474A-8031-C177B0EE437A}" srcOrd="0" destOrd="0" presId="urn:microsoft.com/office/officeart/2005/8/layout/target3"/>
    <dgm:cxn modelId="{5C8E558F-4211-458E-AD6C-6FAE9604FF6F}" type="presParOf" srcId="{389F35E8-815A-4938-8791-FBCB1ADC25BA}" destId="{63118B4B-CCA2-4FE3-8BF7-A3385929C06A}" srcOrd="0" destOrd="0" presId="urn:microsoft.com/office/officeart/2005/8/layout/target3"/>
    <dgm:cxn modelId="{0EF6DA2C-CE8A-49A3-A537-F6042DB8DB9D}" type="presParOf" srcId="{389F35E8-815A-4938-8791-FBCB1ADC25BA}" destId="{1D6367A8-618C-4CDF-BB7C-AB7AD2B6E956}" srcOrd="1" destOrd="0" presId="urn:microsoft.com/office/officeart/2005/8/layout/target3"/>
    <dgm:cxn modelId="{D104E2D6-4F36-4C2F-BB9F-9981B61DA0DA}" type="presParOf" srcId="{389F35E8-815A-4938-8791-FBCB1ADC25BA}" destId="{A6101D61-C7CF-474A-8031-C177B0EE437A}" srcOrd="2" destOrd="0" presId="urn:microsoft.com/office/officeart/2005/8/layout/target3"/>
    <dgm:cxn modelId="{52C7CBD6-F467-445F-9A2B-EAC9D884AF7E}" type="presParOf" srcId="{389F35E8-815A-4938-8791-FBCB1ADC25BA}" destId="{FF485647-1E0E-423F-AB44-67C8AE322D0D}" srcOrd="3" destOrd="0" presId="urn:microsoft.com/office/officeart/2005/8/layout/targe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D13B98-474A-4A78-9617-B28CB8936E04}" type="doc">
      <dgm:prSet loTypeId="urn:microsoft.com/office/officeart/2005/8/layout/target3" loCatId="relationship" qsTypeId="urn:microsoft.com/office/officeart/2005/8/quickstyle/3d5" qsCatId="3D" csTypeId="urn:microsoft.com/office/officeart/2005/8/colors/accent1_2" csCatId="accent1" phldr="1"/>
      <dgm:spPr/>
      <dgm:t>
        <a:bodyPr/>
        <a:lstStyle/>
        <a:p>
          <a:endParaRPr lang="ru-RU"/>
        </a:p>
      </dgm:t>
    </dgm:pt>
    <dgm:pt modelId="{72AB3EC0-73E7-4383-8E5A-45A3A0DE0335}">
      <dgm:prSet custT="1"/>
      <dgm:spPr/>
      <dgm:t>
        <a:bodyPr/>
        <a:lstStyle/>
        <a:p>
          <a:pPr rtl="0"/>
          <a:r>
            <a:rPr lang="ru-RU" sz="1400" dirty="0" smtClean="0">
              <a:latin typeface="Times New Roman" pitchFamily="18" charset="0"/>
              <a:cs typeface="Times New Roman" pitchFamily="18" charset="0"/>
            </a:rPr>
            <a:t>Повышение эффективности бюджетных расходов, вовлечение в бюджетный процесс граждан</a:t>
          </a:r>
          <a:endParaRPr lang="ru-RU" sz="1400" b="1" dirty="0">
            <a:latin typeface="Times New Roman" pitchFamily="18" charset="0"/>
            <a:cs typeface="Times New Roman" pitchFamily="18" charset="0"/>
          </a:endParaRPr>
        </a:p>
      </dgm:t>
    </dgm:pt>
    <dgm:pt modelId="{56579E1B-2EFA-45A6-8849-19B7102C61C3}" type="parTrans" cxnId="{1DFCDDB3-BD78-46E7-A9AB-425BFF5FD9E5}">
      <dgm:prSet/>
      <dgm:spPr/>
      <dgm:t>
        <a:bodyPr/>
        <a:lstStyle/>
        <a:p>
          <a:endParaRPr lang="ru-RU"/>
        </a:p>
      </dgm:t>
    </dgm:pt>
    <dgm:pt modelId="{BBC6E80D-4FB9-442C-AD48-630118393D4F}" type="sibTrans" cxnId="{1DFCDDB3-BD78-46E7-A9AB-425BFF5FD9E5}">
      <dgm:prSet/>
      <dgm:spPr/>
      <dgm:t>
        <a:bodyPr/>
        <a:lstStyle/>
        <a:p>
          <a:endParaRPr lang="ru-RU"/>
        </a:p>
      </dgm:t>
    </dgm:pt>
    <dgm:pt modelId="{5DDC325E-073F-4430-9FC7-BE3DDCD30A1F}" type="pres">
      <dgm:prSet presAssocID="{DBD13B98-474A-4A78-9617-B28CB8936E04}" presName="Name0" presStyleCnt="0">
        <dgm:presLayoutVars>
          <dgm:chMax val="7"/>
          <dgm:dir/>
          <dgm:animLvl val="lvl"/>
          <dgm:resizeHandles val="exact"/>
        </dgm:presLayoutVars>
      </dgm:prSet>
      <dgm:spPr/>
      <dgm:t>
        <a:bodyPr/>
        <a:lstStyle/>
        <a:p>
          <a:endParaRPr lang="ru-RU"/>
        </a:p>
      </dgm:t>
    </dgm:pt>
    <dgm:pt modelId="{AB96A1C4-3BC7-4BBF-81BA-9E6FE871FADD}" type="pres">
      <dgm:prSet presAssocID="{72AB3EC0-73E7-4383-8E5A-45A3A0DE0335}" presName="circle1" presStyleLbl="node1" presStyleIdx="0" presStyleCnt="1"/>
      <dgm:spPr/>
    </dgm:pt>
    <dgm:pt modelId="{EC83B7FA-67B4-49A1-99ED-8F7E091F7375}" type="pres">
      <dgm:prSet presAssocID="{72AB3EC0-73E7-4383-8E5A-45A3A0DE0335}" presName="space" presStyleCnt="0"/>
      <dgm:spPr/>
    </dgm:pt>
    <dgm:pt modelId="{993E9295-F4D3-4AAF-8F85-BA2E32C8F0AE}" type="pres">
      <dgm:prSet presAssocID="{72AB3EC0-73E7-4383-8E5A-45A3A0DE0335}" presName="rect1" presStyleLbl="alignAcc1" presStyleIdx="0" presStyleCnt="1" custLinFactNeighborX="0"/>
      <dgm:spPr/>
      <dgm:t>
        <a:bodyPr/>
        <a:lstStyle/>
        <a:p>
          <a:endParaRPr lang="ru-RU"/>
        </a:p>
      </dgm:t>
    </dgm:pt>
    <dgm:pt modelId="{C59C2C78-C965-4221-92D8-31325F6CAE90}" type="pres">
      <dgm:prSet presAssocID="{72AB3EC0-73E7-4383-8E5A-45A3A0DE0335}" presName="rect1ParTxNoCh" presStyleLbl="alignAcc1" presStyleIdx="0" presStyleCnt="1">
        <dgm:presLayoutVars>
          <dgm:chMax val="1"/>
          <dgm:bulletEnabled val="1"/>
        </dgm:presLayoutVars>
      </dgm:prSet>
      <dgm:spPr/>
      <dgm:t>
        <a:bodyPr/>
        <a:lstStyle/>
        <a:p>
          <a:endParaRPr lang="ru-RU"/>
        </a:p>
      </dgm:t>
    </dgm:pt>
  </dgm:ptLst>
  <dgm:cxnLst>
    <dgm:cxn modelId="{1DFCDDB3-BD78-46E7-A9AB-425BFF5FD9E5}" srcId="{DBD13B98-474A-4A78-9617-B28CB8936E04}" destId="{72AB3EC0-73E7-4383-8E5A-45A3A0DE0335}" srcOrd="0" destOrd="0" parTransId="{56579E1B-2EFA-45A6-8849-19B7102C61C3}" sibTransId="{BBC6E80D-4FB9-442C-AD48-630118393D4F}"/>
    <dgm:cxn modelId="{BF0DBF99-6D3D-4A55-9C47-E836F67CCE16}" type="presOf" srcId="{72AB3EC0-73E7-4383-8E5A-45A3A0DE0335}" destId="{993E9295-F4D3-4AAF-8F85-BA2E32C8F0AE}" srcOrd="0" destOrd="0" presId="urn:microsoft.com/office/officeart/2005/8/layout/target3"/>
    <dgm:cxn modelId="{5521EDD2-7D3C-4C6E-A654-DB004FE0FBDB}" type="presOf" srcId="{72AB3EC0-73E7-4383-8E5A-45A3A0DE0335}" destId="{C59C2C78-C965-4221-92D8-31325F6CAE90}" srcOrd="1" destOrd="0" presId="urn:microsoft.com/office/officeart/2005/8/layout/target3"/>
    <dgm:cxn modelId="{68E5CFA0-B261-459C-A0FB-8E07AD25E448}" type="presOf" srcId="{DBD13B98-474A-4A78-9617-B28CB8936E04}" destId="{5DDC325E-073F-4430-9FC7-BE3DDCD30A1F}" srcOrd="0" destOrd="0" presId="urn:microsoft.com/office/officeart/2005/8/layout/target3"/>
    <dgm:cxn modelId="{1EFFD8F9-D845-404A-8703-50E1E00C23E3}" type="presParOf" srcId="{5DDC325E-073F-4430-9FC7-BE3DDCD30A1F}" destId="{AB96A1C4-3BC7-4BBF-81BA-9E6FE871FADD}" srcOrd="0" destOrd="0" presId="urn:microsoft.com/office/officeart/2005/8/layout/target3"/>
    <dgm:cxn modelId="{C8D13157-CD85-491D-8CE0-74DA99C0F393}" type="presParOf" srcId="{5DDC325E-073F-4430-9FC7-BE3DDCD30A1F}" destId="{EC83B7FA-67B4-49A1-99ED-8F7E091F7375}" srcOrd="1" destOrd="0" presId="urn:microsoft.com/office/officeart/2005/8/layout/target3"/>
    <dgm:cxn modelId="{6192046A-07F7-478F-BF80-864810E866DA}" type="presParOf" srcId="{5DDC325E-073F-4430-9FC7-BE3DDCD30A1F}" destId="{993E9295-F4D3-4AAF-8F85-BA2E32C8F0AE}" srcOrd="2" destOrd="0" presId="urn:microsoft.com/office/officeart/2005/8/layout/target3"/>
    <dgm:cxn modelId="{CB0DD6A1-BC37-4849-AEDA-43770828C9B2}" type="presParOf" srcId="{5DDC325E-073F-4430-9FC7-BE3DDCD30A1F}" destId="{C59C2C78-C965-4221-92D8-31325F6CAE90}" srcOrd="3" destOrd="0" presId="urn:microsoft.com/office/officeart/2005/8/layout/target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48CE9B-4170-4E37-8B96-3CBABFD54709}" type="doc">
      <dgm:prSet loTypeId="urn:microsoft.com/office/officeart/2005/8/layout/hProcess9" loCatId="process" qsTypeId="urn:microsoft.com/office/officeart/2009/2/quickstyle/3d8" qsCatId="3D" csTypeId="urn:microsoft.com/office/officeart/2005/8/colors/accent1_2" csCatId="accent1" phldr="1"/>
      <dgm:spPr/>
      <dgm:t>
        <a:bodyPr/>
        <a:lstStyle/>
        <a:p>
          <a:endParaRPr lang="ru-RU"/>
        </a:p>
      </dgm:t>
    </dgm:pt>
    <dgm:pt modelId="{530C320D-110E-402C-A309-4FD02189D865}">
      <dgm:prSet custT="1"/>
      <dgm:spPr/>
      <dgm:t>
        <a:bodyPr/>
        <a:lstStyle/>
        <a:p>
          <a:pPr rtl="0"/>
          <a:r>
            <a:rPr lang="ru-RU" sz="1600" b="1" dirty="0" smtClean="0"/>
            <a:t>Обеспечение сохранения устойчивости бюджета района и сбалансированного развития Северо-Енисейского района в условиях реализации ключевых задач, поставленных Президентом РФ в качестве национальных целей страны</a:t>
          </a:r>
        </a:p>
        <a:p>
          <a:pPr rtl="0"/>
          <a:endParaRPr lang="ru-RU" sz="1600" b="1" dirty="0"/>
        </a:p>
      </dgm:t>
    </dgm:pt>
    <dgm:pt modelId="{452175E6-9394-41F7-93D1-CEFE73EC6147}" type="parTrans" cxnId="{277F9204-0E7D-4E6D-A198-4361A145952D}">
      <dgm:prSet/>
      <dgm:spPr/>
      <dgm:t>
        <a:bodyPr/>
        <a:lstStyle/>
        <a:p>
          <a:endParaRPr lang="ru-RU"/>
        </a:p>
      </dgm:t>
    </dgm:pt>
    <dgm:pt modelId="{FB08471D-0729-41C1-9610-66FE5F36C094}" type="sibTrans" cxnId="{277F9204-0E7D-4E6D-A198-4361A145952D}">
      <dgm:prSet/>
      <dgm:spPr/>
      <dgm:t>
        <a:bodyPr/>
        <a:lstStyle/>
        <a:p>
          <a:endParaRPr lang="ru-RU"/>
        </a:p>
      </dgm:t>
    </dgm:pt>
    <dgm:pt modelId="{1CF49228-C47E-4ADC-B3C6-EF50C32D3659}" type="pres">
      <dgm:prSet presAssocID="{8148CE9B-4170-4E37-8B96-3CBABFD54709}" presName="CompostProcess" presStyleCnt="0">
        <dgm:presLayoutVars>
          <dgm:dir/>
          <dgm:resizeHandles val="exact"/>
        </dgm:presLayoutVars>
      </dgm:prSet>
      <dgm:spPr/>
      <dgm:t>
        <a:bodyPr/>
        <a:lstStyle/>
        <a:p>
          <a:endParaRPr lang="ru-RU"/>
        </a:p>
      </dgm:t>
    </dgm:pt>
    <dgm:pt modelId="{C437DF6A-C669-4D7E-8CEA-E0964380CA65}" type="pres">
      <dgm:prSet presAssocID="{8148CE9B-4170-4E37-8B96-3CBABFD54709}" presName="arrow" presStyleLbl="bgShp" presStyleIdx="0" presStyleCnt="1"/>
      <dgm:spPr/>
    </dgm:pt>
    <dgm:pt modelId="{DA3851C6-A598-48E6-8021-43485FFC6FB7}" type="pres">
      <dgm:prSet presAssocID="{8148CE9B-4170-4E37-8B96-3CBABFD54709}" presName="linearProcess" presStyleCnt="0"/>
      <dgm:spPr/>
    </dgm:pt>
    <dgm:pt modelId="{BAF2D1E9-BF75-4C59-92A8-E08AFC054E44}" type="pres">
      <dgm:prSet presAssocID="{530C320D-110E-402C-A309-4FD02189D865}" presName="textNode" presStyleLbl="node1" presStyleIdx="0" presStyleCnt="1" custLinFactNeighborX="-4288" custLinFactNeighborY="-244">
        <dgm:presLayoutVars>
          <dgm:bulletEnabled val="1"/>
        </dgm:presLayoutVars>
      </dgm:prSet>
      <dgm:spPr/>
      <dgm:t>
        <a:bodyPr/>
        <a:lstStyle/>
        <a:p>
          <a:endParaRPr lang="ru-RU"/>
        </a:p>
      </dgm:t>
    </dgm:pt>
  </dgm:ptLst>
  <dgm:cxnLst>
    <dgm:cxn modelId="{9FA57985-F2E7-4752-9046-01BB53AE5FB3}" type="presOf" srcId="{8148CE9B-4170-4E37-8B96-3CBABFD54709}" destId="{1CF49228-C47E-4ADC-B3C6-EF50C32D3659}" srcOrd="0" destOrd="0" presId="urn:microsoft.com/office/officeart/2005/8/layout/hProcess9"/>
    <dgm:cxn modelId="{444FCE6E-D220-41A6-BFBD-8C9E1DD5F456}" type="presOf" srcId="{530C320D-110E-402C-A309-4FD02189D865}" destId="{BAF2D1E9-BF75-4C59-92A8-E08AFC054E44}" srcOrd="0" destOrd="0" presId="urn:microsoft.com/office/officeart/2005/8/layout/hProcess9"/>
    <dgm:cxn modelId="{277F9204-0E7D-4E6D-A198-4361A145952D}" srcId="{8148CE9B-4170-4E37-8B96-3CBABFD54709}" destId="{530C320D-110E-402C-A309-4FD02189D865}" srcOrd="0" destOrd="0" parTransId="{452175E6-9394-41F7-93D1-CEFE73EC6147}" sibTransId="{FB08471D-0729-41C1-9610-66FE5F36C094}"/>
    <dgm:cxn modelId="{9499A518-A992-4372-90E9-75DE2A8B2331}" type="presParOf" srcId="{1CF49228-C47E-4ADC-B3C6-EF50C32D3659}" destId="{C437DF6A-C669-4D7E-8CEA-E0964380CA65}" srcOrd="0" destOrd="0" presId="urn:microsoft.com/office/officeart/2005/8/layout/hProcess9"/>
    <dgm:cxn modelId="{3AFE0655-3D71-42EF-965D-F0A75A6C0F5A}" type="presParOf" srcId="{1CF49228-C47E-4ADC-B3C6-EF50C32D3659}" destId="{DA3851C6-A598-48E6-8021-43485FFC6FB7}" srcOrd="1" destOrd="0" presId="urn:microsoft.com/office/officeart/2005/8/layout/hProcess9"/>
    <dgm:cxn modelId="{E86C6AD4-8987-4A2F-93CA-68BD5539A104}" type="presParOf" srcId="{DA3851C6-A598-48E6-8021-43485FFC6FB7}" destId="{BAF2D1E9-BF75-4C59-92A8-E08AFC054E44}" srcOrd="0" destOrd="0" presId="urn:microsoft.com/office/officeart/2005/8/layout/hProcess9"/>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06DD53-F75F-4D9A-B166-CD4888255EFB}"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ru-RU"/>
        </a:p>
      </dgm:t>
    </dgm:pt>
    <dgm:pt modelId="{A7295E49-E165-4E36-8B5A-8F29A9394A36}">
      <dgm:prSet phldrT="[Текст]" custT="1"/>
      <dgm:spPr>
        <a:solidFill>
          <a:srgbClr val="92D050"/>
        </a:solidFill>
      </dgm:spPr>
      <dgm:t>
        <a:bodyPr/>
        <a:lstStyle/>
        <a:p>
          <a:r>
            <a:rPr lang="ru-RU" sz="1200" dirty="0" smtClean="0">
              <a:solidFill>
                <a:schemeClr val="tx1"/>
              </a:solidFill>
              <a:latin typeface="Times New Roman" pitchFamily="18" charset="0"/>
              <a:cs typeface="Times New Roman" pitchFamily="18" charset="0"/>
            </a:rPr>
            <a:t>Утверждение бюджетной отчетности</a:t>
          </a:r>
          <a:endParaRPr lang="ru-RU" sz="1200" dirty="0">
            <a:solidFill>
              <a:schemeClr val="tx1"/>
            </a:solidFill>
            <a:latin typeface="Times New Roman" pitchFamily="18" charset="0"/>
            <a:cs typeface="Times New Roman" pitchFamily="18" charset="0"/>
          </a:endParaRPr>
        </a:p>
      </dgm:t>
    </dgm:pt>
    <dgm:pt modelId="{45E54834-7F30-44BF-9B67-4FECDAB8BA4B}" type="parTrans" cxnId="{B3AC2720-D029-4DE8-83E6-B0F67428B70F}">
      <dgm:prSet/>
      <dgm:spPr/>
      <dgm:t>
        <a:bodyPr/>
        <a:lstStyle/>
        <a:p>
          <a:endParaRPr lang="ru-RU"/>
        </a:p>
      </dgm:t>
    </dgm:pt>
    <dgm:pt modelId="{826D9E7A-361F-4660-8E16-7FF60A788979}" type="sibTrans" cxnId="{B3AC2720-D029-4DE8-83E6-B0F67428B70F}">
      <dgm:prSet/>
      <dgm:spPr/>
      <dgm:t>
        <a:bodyPr/>
        <a:lstStyle/>
        <a:p>
          <a:endParaRPr lang="ru-RU"/>
        </a:p>
      </dgm:t>
    </dgm:pt>
    <dgm:pt modelId="{6A6B99C7-E08C-4308-8FED-527F570613B8}">
      <dgm:prSet phldrT="[Текст]" custT="1"/>
      <dgm:spPr>
        <a:solidFill>
          <a:srgbClr val="FFC000"/>
        </a:solidFill>
        <a:ln>
          <a:solidFill>
            <a:schemeClr val="accent1"/>
          </a:solidFill>
        </a:ln>
      </dgm:spPr>
      <dgm:t>
        <a:bodyPr/>
        <a:lstStyle/>
        <a:p>
          <a:r>
            <a:rPr lang="ru-RU" sz="1200" dirty="0" smtClean="0">
              <a:solidFill>
                <a:schemeClr val="tx1"/>
              </a:solidFill>
              <a:latin typeface="Times New Roman" pitchFamily="18" charset="0"/>
              <a:cs typeface="Times New Roman" pitchFamily="18" charset="0"/>
            </a:rPr>
            <a:t>Исполнение бюджета</a:t>
          </a:r>
          <a:endParaRPr lang="ru-RU" sz="1200" dirty="0">
            <a:solidFill>
              <a:schemeClr val="tx1"/>
            </a:solidFill>
            <a:latin typeface="Times New Roman" pitchFamily="18" charset="0"/>
            <a:cs typeface="Times New Roman" pitchFamily="18" charset="0"/>
          </a:endParaRPr>
        </a:p>
      </dgm:t>
    </dgm:pt>
    <dgm:pt modelId="{63A14FB4-3D2D-412D-822E-FB6FDF9B7CCB}" type="parTrans" cxnId="{06EB4E9A-F275-4D48-934A-9CE3DD66665E}">
      <dgm:prSet/>
      <dgm:spPr/>
      <dgm:t>
        <a:bodyPr/>
        <a:lstStyle/>
        <a:p>
          <a:endParaRPr lang="ru-RU"/>
        </a:p>
      </dgm:t>
    </dgm:pt>
    <dgm:pt modelId="{F985BD24-8C22-4F0B-8555-02841C154A32}" type="sibTrans" cxnId="{06EB4E9A-F275-4D48-934A-9CE3DD66665E}">
      <dgm:prSet/>
      <dgm:spPr/>
      <dgm:t>
        <a:bodyPr/>
        <a:lstStyle/>
        <a:p>
          <a:endParaRPr lang="ru-RU"/>
        </a:p>
      </dgm:t>
    </dgm:pt>
    <dgm:pt modelId="{C7A3CD07-7610-4C24-9F9D-093A8AECC76B}">
      <dgm:prSet phldrT="[Текст]" custT="1"/>
      <dgm:spPr>
        <a:solidFill>
          <a:srgbClr val="FFFF00"/>
        </a:solidFill>
        <a:ln>
          <a:solidFill>
            <a:schemeClr val="tx2"/>
          </a:solidFill>
        </a:ln>
      </dgm:spPr>
      <dgm:t>
        <a:bodyPr/>
        <a:lstStyle/>
        <a:p>
          <a:r>
            <a:rPr lang="ru-RU" sz="1200" dirty="0" smtClean="0">
              <a:solidFill>
                <a:schemeClr val="tx1"/>
              </a:solidFill>
              <a:latin typeface="Times New Roman" pitchFamily="18" charset="0"/>
              <a:cs typeface="Times New Roman" pitchFamily="18" charset="0"/>
            </a:rPr>
            <a:t>Рассмотрение и утверждение бюджета</a:t>
          </a:r>
          <a:endParaRPr lang="ru-RU" sz="1200" dirty="0">
            <a:solidFill>
              <a:schemeClr val="tx1"/>
            </a:solidFill>
            <a:latin typeface="Times New Roman" pitchFamily="18" charset="0"/>
            <a:cs typeface="Times New Roman" pitchFamily="18" charset="0"/>
          </a:endParaRPr>
        </a:p>
      </dgm:t>
    </dgm:pt>
    <dgm:pt modelId="{B739576B-A7E8-4E39-B81A-A3DEE1ADC919}" type="parTrans" cxnId="{FD5527F0-79E3-4E92-9A65-B5FDC92DB651}">
      <dgm:prSet/>
      <dgm:spPr/>
      <dgm:t>
        <a:bodyPr/>
        <a:lstStyle/>
        <a:p>
          <a:endParaRPr lang="ru-RU"/>
        </a:p>
      </dgm:t>
    </dgm:pt>
    <dgm:pt modelId="{20550985-C4B7-4EC4-923E-6F23EAACC252}" type="sibTrans" cxnId="{FD5527F0-79E3-4E92-9A65-B5FDC92DB651}">
      <dgm:prSet/>
      <dgm:spPr/>
      <dgm:t>
        <a:bodyPr/>
        <a:lstStyle/>
        <a:p>
          <a:endParaRPr lang="ru-RU"/>
        </a:p>
      </dgm:t>
    </dgm:pt>
    <dgm:pt modelId="{4DB22936-0829-45E9-89BE-608B5C84D7EC}">
      <dgm:prSet phldrT="[Текст]" custT="1"/>
      <dgm:spPr>
        <a:solidFill>
          <a:schemeClr val="accent2">
            <a:lumMod val="40000"/>
            <a:lumOff val="60000"/>
          </a:schemeClr>
        </a:solidFill>
        <a:ln>
          <a:solidFill>
            <a:schemeClr val="accent1"/>
          </a:solidFill>
        </a:ln>
      </dgm:spPr>
      <dgm:t>
        <a:bodyPr/>
        <a:lstStyle/>
        <a:p>
          <a:r>
            <a:rPr lang="ru-RU" sz="1200" dirty="0" smtClean="0">
              <a:solidFill>
                <a:schemeClr val="tx1"/>
              </a:solidFill>
              <a:latin typeface="Times New Roman" pitchFamily="18" charset="0"/>
              <a:cs typeface="Times New Roman" pitchFamily="18" charset="0"/>
            </a:rPr>
            <a:t>Составление проекта бюджета</a:t>
          </a:r>
          <a:endParaRPr lang="ru-RU" sz="1200" dirty="0">
            <a:solidFill>
              <a:schemeClr val="tx1"/>
            </a:solidFill>
            <a:latin typeface="Times New Roman" pitchFamily="18" charset="0"/>
            <a:cs typeface="Times New Roman" pitchFamily="18" charset="0"/>
          </a:endParaRPr>
        </a:p>
      </dgm:t>
    </dgm:pt>
    <dgm:pt modelId="{61CD9C9A-5652-4604-8DD0-2C9F6B928AB6}" type="parTrans" cxnId="{7A5185E3-9A96-463F-9DCC-77BEF0EEC3A6}">
      <dgm:prSet/>
      <dgm:spPr/>
      <dgm:t>
        <a:bodyPr/>
        <a:lstStyle/>
        <a:p>
          <a:endParaRPr lang="ru-RU"/>
        </a:p>
      </dgm:t>
    </dgm:pt>
    <dgm:pt modelId="{DECE9541-AF5F-492F-A277-15AAC75ABE1E}" type="sibTrans" cxnId="{7A5185E3-9A96-463F-9DCC-77BEF0EEC3A6}">
      <dgm:prSet/>
      <dgm:spPr/>
      <dgm:t>
        <a:bodyPr/>
        <a:lstStyle/>
        <a:p>
          <a:endParaRPr lang="ru-RU"/>
        </a:p>
      </dgm:t>
    </dgm:pt>
    <dgm:pt modelId="{60A069B0-019D-495C-BE41-9B6B4029BE4C}">
      <dgm:prSet custT="1"/>
      <dgm:spPr>
        <a:solidFill>
          <a:srgbClr val="FF0000"/>
        </a:solidFill>
        <a:ln>
          <a:solidFill>
            <a:schemeClr val="accent1"/>
          </a:solidFill>
        </a:ln>
      </dgm:spPr>
      <dgm:t>
        <a:bodyPr/>
        <a:lstStyle/>
        <a:p>
          <a:r>
            <a:rPr lang="ru-RU" sz="1200" dirty="0" smtClean="0">
              <a:solidFill>
                <a:schemeClr val="tx1"/>
              </a:solidFill>
              <a:latin typeface="Times New Roman" pitchFamily="18" charset="0"/>
              <a:cs typeface="Times New Roman" pitchFamily="18" charset="0"/>
            </a:rPr>
            <a:t>Контроль за исполнением бюджета</a:t>
          </a:r>
          <a:endParaRPr lang="ru-RU" sz="1200" dirty="0">
            <a:solidFill>
              <a:schemeClr val="tx1"/>
            </a:solidFill>
            <a:latin typeface="Times New Roman" pitchFamily="18" charset="0"/>
            <a:cs typeface="Times New Roman" pitchFamily="18" charset="0"/>
          </a:endParaRPr>
        </a:p>
      </dgm:t>
    </dgm:pt>
    <dgm:pt modelId="{8D361FAC-41E8-43DA-8EE8-3ACFE6DB7E6C}" type="parTrans" cxnId="{97C98AD4-C4B6-48DE-B1C7-42B7E07A6A1C}">
      <dgm:prSet/>
      <dgm:spPr/>
      <dgm:t>
        <a:bodyPr/>
        <a:lstStyle/>
        <a:p>
          <a:endParaRPr lang="ru-RU"/>
        </a:p>
      </dgm:t>
    </dgm:pt>
    <dgm:pt modelId="{D2B6AB22-3B3A-4402-BB9E-FF746E4E6A83}" type="sibTrans" cxnId="{97C98AD4-C4B6-48DE-B1C7-42B7E07A6A1C}">
      <dgm:prSet/>
      <dgm:spPr/>
      <dgm:t>
        <a:bodyPr/>
        <a:lstStyle/>
        <a:p>
          <a:endParaRPr lang="ru-RU"/>
        </a:p>
      </dgm:t>
    </dgm:pt>
    <dgm:pt modelId="{1D46BFF9-C37D-4D65-8641-FAD035A01C17}" type="pres">
      <dgm:prSet presAssocID="{C606DD53-F75F-4D9A-B166-CD4888255EFB}" presName="Name0" presStyleCnt="0">
        <dgm:presLayoutVars>
          <dgm:chMax val="7"/>
          <dgm:resizeHandles val="exact"/>
        </dgm:presLayoutVars>
      </dgm:prSet>
      <dgm:spPr/>
      <dgm:t>
        <a:bodyPr/>
        <a:lstStyle/>
        <a:p>
          <a:endParaRPr lang="ru-RU"/>
        </a:p>
      </dgm:t>
    </dgm:pt>
    <dgm:pt modelId="{A6FD564E-1314-4C1F-8836-D952AB86789F}" type="pres">
      <dgm:prSet presAssocID="{C606DD53-F75F-4D9A-B166-CD4888255EFB}" presName="comp1" presStyleCnt="0"/>
      <dgm:spPr/>
    </dgm:pt>
    <dgm:pt modelId="{E4D5FBD1-8001-49FD-8AF6-FD68E6D510BA}" type="pres">
      <dgm:prSet presAssocID="{C606DD53-F75F-4D9A-B166-CD4888255EFB}" presName="circle1" presStyleLbl="node1" presStyleIdx="0" presStyleCnt="5"/>
      <dgm:spPr/>
      <dgm:t>
        <a:bodyPr/>
        <a:lstStyle/>
        <a:p>
          <a:endParaRPr lang="ru-RU"/>
        </a:p>
      </dgm:t>
    </dgm:pt>
    <dgm:pt modelId="{5173B3A2-96A5-42C8-B94B-A0B0EB7D16F1}" type="pres">
      <dgm:prSet presAssocID="{C606DD53-F75F-4D9A-B166-CD4888255EFB}" presName="c1text" presStyleLbl="node1" presStyleIdx="0" presStyleCnt="5">
        <dgm:presLayoutVars>
          <dgm:bulletEnabled val="1"/>
        </dgm:presLayoutVars>
      </dgm:prSet>
      <dgm:spPr/>
      <dgm:t>
        <a:bodyPr/>
        <a:lstStyle/>
        <a:p>
          <a:endParaRPr lang="ru-RU"/>
        </a:p>
      </dgm:t>
    </dgm:pt>
    <dgm:pt modelId="{1A30F12A-233B-47CB-9186-6AC4361602B7}" type="pres">
      <dgm:prSet presAssocID="{C606DD53-F75F-4D9A-B166-CD4888255EFB}" presName="comp2" presStyleCnt="0"/>
      <dgm:spPr/>
    </dgm:pt>
    <dgm:pt modelId="{8CB834A4-6928-4980-86E6-FC063E4BFB28}" type="pres">
      <dgm:prSet presAssocID="{C606DD53-F75F-4D9A-B166-CD4888255EFB}" presName="circle2" presStyleLbl="node1" presStyleIdx="1" presStyleCnt="5"/>
      <dgm:spPr/>
      <dgm:t>
        <a:bodyPr/>
        <a:lstStyle/>
        <a:p>
          <a:endParaRPr lang="ru-RU"/>
        </a:p>
      </dgm:t>
    </dgm:pt>
    <dgm:pt modelId="{84403930-0EC1-488D-8B29-B503CF9C14A4}" type="pres">
      <dgm:prSet presAssocID="{C606DD53-F75F-4D9A-B166-CD4888255EFB}" presName="c2text" presStyleLbl="node1" presStyleIdx="1" presStyleCnt="5">
        <dgm:presLayoutVars>
          <dgm:bulletEnabled val="1"/>
        </dgm:presLayoutVars>
      </dgm:prSet>
      <dgm:spPr/>
      <dgm:t>
        <a:bodyPr/>
        <a:lstStyle/>
        <a:p>
          <a:endParaRPr lang="ru-RU"/>
        </a:p>
      </dgm:t>
    </dgm:pt>
    <dgm:pt modelId="{E51F92BF-C7E8-4E52-AE11-363D9A92089D}" type="pres">
      <dgm:prSet presAssocID="{C606DD53-F75F-4D9A-B166-CD4888255EFB}" presName="comp3" presStyleCnt="0"/>
      <dgm:spPr/>
    </dgm:pt>
    <dgm:pt modelId="{AEC25A93-4DF1-4144-8104-719BA694C930}" type="pres">
      <dgm:prSet presAssocID="{C606DD53-F75F-4D9A-B166-CD4888255EFB}" presName="circle3" presStyleLbl="node1" presStyleIdx="2" presStyleCnt="5"/>
      <dgm:spPr/>
      <dgm:t>
        <a:bodyPr/>
        <a:lstStyle/>
        <a:p>
          <a:endParaRPr lang="ru-RU"/>
        </a:p>
      </dgm:t>
    </dgm:pt>
    <dgm:pt modelId="{1FA7AFCB-7F4A-473A-8731-70C0AEAD215A}" type="pres">
      <dgm:prSet presAssocID="{C606DD53-F75F-4D9A-B166-CD4888255EFB}" presName="c3text" presStyleLbl="node1" presStyleIdx="2" presStyleCnt="5">
        <dgm:presLayoutVars>
          <dgm:bulletEnabled val="1"/>
        </dgm:presLayoutVars>
      </dgm:prSet>
      <dgm:spPr/>
      <dgm:t>
        <a:bodyPr/>
        <a:lstStyle/>
        <a:p>
          <a:endParaRPr lang="ru-RU"/>
        </a:p>
      </dgm:t>
    </dgm:pt>
    <dgm:pt modelId="{059BF23E-A167-482A-BEA1-43078BC14D3A}" type="pres">
      <dgm:prSet presAssocID="{C606DD53-F75F-4D9A-B166-CD4888255EFB}" presName="comp4" presStyleCnt="0"/>
      <dgm:spPr/>
    </dgm:pt>
    <dgm:pt modelId="{709CBD2F-2C16-41F3-9714-1138833021D1}" type="pres">
      <dgm:prSet presAssocID="{C606DD53-F75F-4D9A-B166-CD4888255EFB}" presName="circle4" presStyleLbl="node1" presStyleIdx="3" presStyleCnt="5"/>
      <dgm:spPr/>
      <dgm:t>
        <a:bodyPr/>
        <a:lstStyle/>
        <a:p>
          <a:endParaRPr lang="ru-RU"/>
        </a:p>
      </dgm:t>
    </dgm:pt>
    <dgm:pt modelId="{8E662E44-7680-46D9-B316-F781DDDBD76F}" type="pres">
      <dgm:prSet presAssocID="{C606DD53-F75F-4D9A-B166-CD4888255EFB}" presName="c4text" presStyleLbl="node1" presStyleIdx="3" presStyleCnt="5">
        <dgm:presLayoutVars>
          <dgm:bulletEnabled val="1"/>
        </dgm:presLayoutVars>
      </dgm:prSet>
      <dgm:spPr/>
      <dgm:t>
        <a:bodyPr/>
        <a:lstStyle/>
        <a:p>
          <a:endParaRPr lang="ru-RU"/>
        </a:p>
      </dgm:t>
    </dgm:pt>
    <dgm:pt modelId="{7901F729-0B30-4966-90B4-1D09C2F10691}" type="pres">
      <dgm:prSet presAssocID="{C606DD53-F75F-4D9A-B166-CD4888255EFB}" presName="comp5" presStyleCnt="0"/>
      <dgm:spPr/>
    </dgm:pt>
    <dgm:pt modelId="{22086EFB-F141-4B99-B4C8-6766D268A775}" type="pres">
      <dgm:prSet presAssocID="{C606DD53-F75F-4D9A-B166-CD4888255EFB}" presName="circle5" presStyleLbl="node1" presStyleIdx="4" presStyleCnt="5"/>
      <dgm:spPr/>
      <dgm:t>
        <a:bodyPr/>
        <a:lstStyle/>
        <a:p>
          <a:endParaRPr lang="ru-RU"/>
        </a:p>
      </dgm:t>
    </dgm:pt>
    <dgm:pt modelId="{DB3C87B2-EC3E-4807-80D3-8D53D5AC0616}" type="pres">
      <dgm:prSet presAssocID="{C606DD53-F75F-4D9A-B166-CD4888255EFB}" presName="c5text" presStyleLbl="node1" presStyleIdx="4" presStyleCnt="5">
        <dgm:presLayoutVars>
          <dgm:bulletEnabled val="1"/>
        </dgm:presLayoutVars>
      </dgm:prSet>
      <dgm:spPr/>
      <dgm:t>
        <a:bodyPr/>
        <a:lstStyle/>
        <a:p>
          <a:endParaRPr lang="ru-RU"/>
        </a:p>
      </dgm:t>
    </dgm:pt>
  </dgm:ptLst>
  <dgm:cxnLst>
    <dgm:cxn modelId="{97C98AD4-C4B6-48DE-B1C7-42B7E07A6A1C}" srcId="{C606DD53-F75F-4D9A-B166-CD4888255EFB}" destId="{60A069B0-019D-495C-BE41-9B6B4029BE4C}" srcOrd="0" destOrd="0" parTransId="{8D361FAC-41E8-43DA-8EE8-3ACFE6DB7E6C}" sibTransId="{D2B6AB22-3B3A-4402-BB9E-FF746E4E6A83}"/>
    <dgm:cxn modelId="{F10E23BD-64B3-4C02-AE79-50C9B2B0D7F4}" type="presOf" srcId="{C7A3CD07-7610-4C24-9F9D-093A8AECC76B}" destId="{709CBD2F-2C16-41F3-9714-1138833021D1}" srcOrd="0" destOrd="0" presId="urn:microsoft.com/office/officeart/2005/8/layout/venn2"/>
    <dgm:cxn modelId="{C805391C-9650-4A53-A8AA-7ABAAB93D4CB}" type="presOf" srcId="{4DB22936-0829-45E9-89BE-608B5C84D7EC}" destId="{22086EFB-F141-4B99-B4C8-6766D268A775}" srcOrd="0" destOrd="0" presId="urn:microsoft.com/office/officeart/2005/8/layout/venn2"/>
    <dgm:cxn modelId="{96FF70C8-CCE6-406E-979C-C2AEE26502D2}" type="presOf" srcId="{6A6B99C7-E08C-4308-8FED-527F570613B8}" destId="{AEC25A93-4DF1-4144-8104-719BA694C930}" srcOrd="0" destOrd="0" presId="urn:microsoft.com/office/officeart/2005/8/layout/venn2"/>
    <dgm:cxn modelId="{E7273533-2014-4339-B2AF-539A49F08802}" type="presOf" srcId="{A7295E49-E165-4E36-8B5A-8F29A9394A36}" destId="{84403930-0EC1-488D-8B29-B503CF9C14A4}" srcOrd="1" destOrd="0" presId="urn:microsoft.com/office/officeart/2005/8/layout/venn2"/>
    <dgm:cxn modelId="{FD5527F0-79E3-4E92-9A65-B5FDC92DB651}" srcId="{C606DD53-F75F-4D9A-B166-CD4888255EFB}" destId="{C7A3CD07-7610-4C24-9F9D-093A8AECC76B}" srcOrd="3" destOrd="0" parTransId="{B739576B-A7E8-4E39-B81A-A3DEE1ADC919}" sibTransId="{20550985-C4B7-4EC4-923E-6F23EAACC252}"/>
    <dgm:cxn modelId="{B3AC2720-D029-4DE8-83E6-B0F67428B70F}" srcId="{C606DD53-F75F-4D9A-B166-CD4888255EFB}" destId="{A7295E49-E165-4E36-8B5A-8F29A9394A36}" srcOrd="1" destOrd="0" parTransId="{45E54834-7F30-44BF-9B67-4FECDAB8BA4B}" sibTransId="{826D9E7A-361F-4660-8E16-7FF60A788979}"/>
    <dgm:cxn modelId="{36E91CE4-C210-47CC-B8D8-91B05B9ED3A3}" type="presOf" srcId="{A7295E49-E165-4E36-8B5A-8F29A9394A36}" destId="{8CB834A4-6928-4980-86E6-FC063E4BFB28}" srcOrd="0" destOrd="0" presId="urn:microsoft.com/office/officeart/2005/8/layout/venn2"/>
    <dgm:cxn modelId="{06EB4E9A-F275-4D48-934A-9CE3DD66665E}" srcId="{C606DD53-F75F-4D9A-B166-CD4888255EFB}" destId="{6A6B99C7-E08C-4308-8FED-527F570613B8}" srcOrd="2" destOrd="0" parTransId="{63A14FB4-3D2D-412D-822E-FB6FDF9B7CCB}" sibTransId="{F985BD24-8C22-4F0B-8555-02841C154A32}"/>
    <dgm:cxn modelId="{305A466F-9AD0-4B13-BBCB-D5134CEF73C5}" type="presOf" srcId="{60A069B0-019D-495C-BE41-9B6B4029BE4C}" destId="{E4D5FBD1-8001-49FD-8AF6-FD68E6D510BA}" srcOrd="0" destOrd="0" presId="urn:microsoft.com/office/officeart/2005/8/layout/venn2"/>
    <dgm:cxn modelId="{964E1C4B-3B4D-4D24-90E4-B90BF765D649}" type="presOf" srcId="{6A6B99C7-E08C-4308-8FED-527F570613B8}" destId="{1FA7AFCB-7F4A-473A-8731-70C0AEAD215A}" srcOrd="1" destOrd="0" presId="urn:microsoft.com/office/officeart/2005/8/layout/venn2"/>
    <dgm:cxn modelId="{6FFB0CF4-69C1-476B-AB5E-2A335825A37C}" type="presOf" srcId="{60A069B0-019D-495C-BE41-9B6B4029BE4C}" destId="{5173B3A2-96A5-42C8-B94B-A0B0EB7D16F1}" srcOrd="1" destOrd="0" presId="urn:microsoft.com/office/officeart/2005/8/layout/venn2"/>
    <dgm:cxn modelId="{0EBD69CC-9F22-4C65-9E40-AC671D6A787F}" type="presOf" srcId="{4DB22936-0829-45E9-89BE-608B5C84D7EC}" destId="{DB3C87B2-EC3E-4807-80D3-8D53D5AC0616}" srcOrd="1" destOrd="0" presId="urn:microsoft.com/office/officeart/2005/8/layout/venn2"/>
    <dgm:cxn modelId="{E1BEA0C4-0B5B-4007-95AA-D36E8E1CFB46}" type="presOf" srcId="{C7A3CD07-7610-4C24-9F9D-093A8AECC76B}" destId="{8E662E44-7680-46D9-B316-F781DDDBD76F}" srcOrd="1" destOrd="0" presId="urn:microsoft.com/office/officeart/2005/8/layout/venn2"/>
    <dgm:cxn modelId="{7A5185E3-9A96-463F-9DCC-77BEF0EEC3A6}" srcId="{C606DD53-F75F-4D9A-B166-CD4888255EFB}" destId="{4DB22936-0829-45E9-89BE-608B5C84D7EC}" srcOrd="4" destOrd="0" parTransId="{61CD9C9A-5652-4604-8DD0-2C9F6B928AB6}" sibTransId="{DECE9541-AF5F-492F-A277-15AAC75ABE1E}"/>
    <dgm:cxn modelId="{46612D2C-FCC6-4488-891D-D7C047839064}" type="presOf" srcId="{C606DD53-F75F-4D9A-B166-CD4888255EFB}" destId="{1D46BFF9-C37D-4D65-8641-FAD035A01C17}" srcOrd="0" destOrd="0" presId="urn:microsoft.com/office/officeart/2005/8/layout/venn2"/>
    <dgm:cxn modelId="{A80F4A5C-B881-46F6-BCB9-ED662D80C335}" type="presParOf" srcId="{1D46BFF9-C37D-4D65-8641-FAD035A01C17}" destId="{A6FD564E-1314-4C1F-8836-D952AB86789F}" srcOrd="0" destOrd="0" presId="urn:microsoft.com/office/officeart/2005/8/layout/venn2"/>
    <dgm:cxn modelId="{94CF94AA-81CE-4265-B14B-F1FC9D8EBCBF}" type="presParOf" srcId="{A6FD564E-1314-4C1F-8836-D952AB86789F}" destId="{E4D5FBD1-8001-49FD-8AF6-FD68E6D510BA}" srcOrd="0" destOrd="0" presId="urn:microsoft.com/office/officeart/2005/8/layout/venn2"/>
    <dgm:cxn modelId="{28BC7BB2-F8D5-43DC-8030-5D5F33C760DD}" type="presParOf" srcId="{A6FD564E-1314-4C1F-8836-D952AB86789F}" destId="{5173B3A2-96A5-42C8-B94B-A0B0EB7D16F1}" srcOrd="1" destOrd="0" presId="urn:microsoft.com/office/officeart/2005/8/layout/venn2"/>
    <dgm:cxn modelId="{7C8A6556-F241-46BD-B463-1DF50E4D7F9D}" type="presParOf" srcId="{1D46BFF9-C37D-4D65-8641-FAD035A01C17}" destId="{1A30F12A-233B-47CB-9186-6AC4361602B7}" srcOrd="1" destOrd="0" presId="urn:microsoft.com/office/officeart/2005/8/layout/venn2"/>
    <dgm:cxn modelId="{13C98ED4-48B8-4F47-8CAE-5B19E5F6CFC8}" type="presParOf" srcId="{1A30F12A-233B-47CB-9186-6AC4361602B7}" destId="{8CB834A4-6928-4980-86E6-FC063E4BFB28}" srcOrd="0" destOrd="0" presId="urn:microsoft.com/office/officeart/2005/8/layout/venn2"/>
    <dgm:cxn modelId="{5BDA46BC-AB5C-4D18-8157-A2172B529F88}" type="presParOf" srcId="{1A30F12A-233B-47CB-9186-6AC4361602B7}" destId="{84403930-0EC1-488D-8B29-B503CF9C14A4}" srcOrd="1" destOrd="0" presId="urn:microsoft.com/office/officeart/2005/8/layout/venn2"/>
    <dgm:cxn modelId="{2B832CC9-E6A9-4D91-85B3-9E8F3EF7D071}" type="presParOf" srcId="{1D46BFF9-C37D-4D65-8641-FAD035A01C17}" destId="{E51F92BF-C7E8-4E52-AE11-363D9A92089D}" srcOrd="2" destOrd="0" presId="urn:microsoft.com/office/officeart/2005/8/layout/venn2"/>
    <dgm:cxn modelId="{7E5049FC-5CC2-4484-9D01-8760C0A21F7A}" type="presParOf" srcId="{E51F92BF-C7E8-4E52-AE11-363D9A92089D}" destId="{AEC25A93-4DF1-4144-8104-719BA694C930}" srcOrd="0" destOrd="0" presId="urn:microsoft.com/office/officeart/2005/8/layout/venn2"/>
    <dgm:cxn modelId="{FD0B96F2-5F21-4A80-81AA-F4225AC3B898}" type="presParOf" srcId="{E51F92BF-C7E8-4E52-AE11-363D9A92089D}" destId="{1FA7AFCB-7F4A-473A-8731-70C0AEAD215A}" srcOrd="1" destOrd="0" presId="urn:microsoft.com/office/officeart/2005/8/layout/venn2"/>
    <dgm:cxn modelId="{CAD2E5E7-5160-487B-8BE9-99103C586952}" type="presParOf" srcId="{1D46BFF9-C37D-4D65-8641-FAD035A01C17}" destId="{059BF23E-A167-482A-BEA1-43078BC14D3A}" srcOrd="3" destOrd="0" presId="urn:microsoft.com/office/officeart/2005/8/layout/venn2"/>
    <dgm:cxn modelId="{0CE71E08-33C3-420F-8AA7-382C9CFE9C80}" type="presParOf" srcId="{059BF23E-A167-482A-BEA1-43078BC14D3A}" destId="{709CBD2F-2C16-41F3-9714-1138833021D1}" srcOrd="0" destOrd="0" presId="urn:microsoft.com/office/officeart/2005/8/layout/venn2"/>
    <dgm:cxn modelId="{A496D981-30AA-4907-A20F-DBEBCABF0781}" type="presParOf" srcId="{059BF23E-A167-482A-BEA1-43078BC14D3A}" destId="{8E662E44-7680-46D9-B316-F781DDDBD76F}" srcOrd="1" destOrd="0" presId="urn:microsoft.com/office/officeart/2005/8/layout/venn2"/>
    <dgm:cxn modelId="{EFD9F987-7618-4BA7-9BB7-049A5EDAE738}" type="presParOf" srcId="{1D46BFF9-C37D-4D65-8641-FAD035A01C17}" destId="{7901F729-0B30-4966-90B4-1D09C2F10691}" srcOrd="4" destOrd="0" presId="urn:microsoft.com/office/officeart/2005/8/layout/venn2"/>
    <dgm:cxn modelId="{9DA694C9-6584-45C0-BC9D-5BD9F84657C5}" type="presParOf" srcId="{7901F729-0B30-4966-90B4-1D09C2F10691}" destId="{22086EFB-F141-4B99-B4C8-6766D268A775}" srcOrd="0" destOrd="0" presId="urn:microsoft.com/office/officeart/2005/8/layout/venn2"/>
    <dgm:cxn modelId="{CBB4A9B0-BF80-4089-AB35-C63F50316847}" type="presParOf" srcId="{7901F729-0B30-4966-90B4-1D09C2F10691}" destId="{DB3C87B2-EC3E-4807-80D3-8D53D5AC0616}"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59AD6-68C6-4F18-8DA6-376FA021E0F1}">
      <dsp:nvSpPr>
        <dsp:cNvPr id="0" name=""/>
        <dsp:cNvSpPr/>
      </dsp:nvSpPr>
      <dsp:spPr>
        <a:xfrm>
          <a:off x="0" y="0"/>
          <a:ext cx="1328571" cy="1328571"/>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75A64AB-AC43-4642-8190-29D60142E4B1}">
      <dsp:nvSpPr>
        <dsp:cNvPr id="0" name=""/>
        <dsp:cNvSpPr/>
      </dsp:nvSpPr>
      <dsp:spPr>
        <a:xfrm>
          <a:off x="512133" y="0"/>
          <a:ext cx="3731970" cy="132857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0" kern="1200" dirty="0" smtClean="0">
              <a:latin typeface="Times New Roman" pitchFamily="18" charset="0"/>
              <a:cs typeface="Times New Roman" pitchFamily="18" charset="0"/>
            </a:rPr>
            <a:t>Участие в реализации национальных целей и стратегических задач развития Российской Федерации, определенных Президентом Российской Федерации, с учетом приоритетного развития социальной сферы и экономики</a:t>
          </a:r>
          <a:endParaRPr lang="ru-RU" sz="1400" b="0" kern="1200" dirty="0">
            <a:latin typeface="Times New Roman" pitchFamily="18" charset="0"/>
            <a:cs typeface="Times New Roman" pitchFamily="18" charset="0"/>
          </a:endParaRPr>
        </a:p>
      </dsp:txBody>
      <dsp:txXfrm>
        <a:off x="512133" y="0"/>
        <a:ext cx="3731970" cy="13285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B84DC-6ED3-461A-9779-42748396BC83}">
      <dsp:nvSpPr>
        <dsp:cNvPr id="0" name=""/>
        <dsp:cNvSpPr/>
      </dsp:nvSpPr>
      <dsp:spPr>
        <a:xfrm>
          <a:off x="-20786" y="-37273"/>
          <a:ext cx="1519517" cy="1519517"/>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9B39C88-5A86-4D7A-BB6C-26E54BDD549A}">
      <dsp:nvSpPr>
        <dsp:cNvPr id="0" name=""/>
        <dsp:cNvSpPr/>
      </dsp:nvSpPr>
      <dsp:spPr>
        <a:xfrm>
          <a:off x="759758" y="0"/>
          <a:ext cx="3467920" cy="151951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0" kern="1200" dirty="0" smtClean="0">
              <a:latin typeface="Times New Roman" pitchFamily="18" charset="0"/>
              <a:cs typeface="Times New Roman" pitchFamily="18" charset="0"/>
            </a:rPr>
            <a:t>Продолжение реализации Плана мероприятий по росту доходов, оптимизации расходов и совершенствованию долговой политики северо-Енисейского района</a:t>
          </a:r>
        </a:p>
      </dsp:txBody>
      <dsp:txXfrm>
        <a:off x="759758" y="0"/>
        <a:ext cx="3467920" cy="1519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18B4B-CCA2-4FE3-8BF7-A3385929C06A}">
      <dsp:nvSpPr>
        <dsp:cNvPr id="0" name=""/>
        <dsp:cNvSpPr/>
      </dsp:nvSpPr>
      <dsp:spPr>
        <a:xfrm>
          <a:off x="0" y="0"/>
          <a:ext cx="1398494" cy="1398494"/>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6101D61-C7CF-474A-8031-C177B0EE437A}">
      <dsp:nvSpPr>
        <dsp:cNvPr id="0" name=""/>
        <dsp:cNvSpPr/>
      </dsp:nvSpPr>
      <dsp:spPr>
        <a:xfrm>
          <a:off x="699247" y="0"/>
          <a:ext cx="3545322" cy="139849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Взаимодействие с краевыми органами власти по сохранению устойчивого развития Северо-Енисейского района</a:t>
          </a:r>
          <a:endParaRPr lang="ru-RU" sz="1400" b="1" kern="1200" dirty="0" smtClean="0">
            <a:latin typeface="Times New Roman" pitchFamily="18" charset="0"/>
            <a:cs typeface="Times New Roman" pitchFamily="18" charset="0"/>
          </a:endParaRPr>
        </a:p>
      </dsp:txBody>
      <dsp:txXfrm>
        <a:off x="699247" y="0"/>
        <a:ext cx="3545322" cy="13984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6A1C4-3BC7-4BBF-81BA-9E6FE871FADD}">
      <dsp:nvSpPr>
        <dsp:cNvPr id="0" name=""/>
        <dsp:cNvSpPr/>
      </dsp:nvSpPr>
      <dsp:spPr>
        <a:xfrm>
          <a:off x="0" y="0"/>
          <a:ext cx="1421804" cy="1421804"/>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93E9295-F4D3-4AAF-8F85-BA2E32C8F0AE}">
      <dsp:nvSpPr>
        <dsp:cNvPr id="0" name=""/>
        <dsp:cNvSpPr/>
      </dsp:nvSpPr>
      <dsp:spPr>
        <a:xfrm>
          <a:off x="710902" y="0"/>
          <a:ext cx="3533517" cy="142180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latin typeface="Times New Roman" pitchFamily="18" charset="0"/>
              <a:cs typeface="Times New Roman" pitchFamily="18" charset="0"/>
            </a:rPr>
            <a:t>Повышение эффективности бюджетных расходов, вовлечение в бюджетный процесс граждан</a:t>
          </a:r>
          <a:endParaRPr lang="ru-RU" sz="1400" b="1" kern="1200" dirty="0">
            <a:latin typeface="Times New Roman" pitchFamily="18" charset="0"/>
            <a:cs typeface="Times New Roman" pitchFamily="18" charset="0"/>
          </a:endParaRPr>
        </a:p>
      </dsp:txBody>
      <dsp:txXfrm>
        <a:off x="710902" y="0"/>
        <a:ext cx="3533517" cy="14218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7DF6A-C669-4D7E-8CEA-E0964380CA65}">
      <dsp:nvSpPr>
        <dsp:cNvPr id="0" name=""/>
        <dsp:cNvSpPr/>
      </dsp:nvSpPr>
      <dsp:spPr>
        <a:xfrm>
          <a:off x="414162" y="0"/>
          <a:ext cx="4693840" cy="4789518"/>
        </a:xfrm>
        <a:prstGeom prst="rightArrow">
          <a:avLst/>
        </a:prstGeom>
        <a:solidFill>
          <a:schemeClr val="accent1">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BAF2D1E9-BF75-4C59-92A8-E08AFC054E44}">
      <dsp:nvSpPr>
        <dsp:cNvPr id="0" name=""/>
        <dsp:cNvSpPr/>
      </dsp:nvSpPr>
      <dsp:spPr>
        <a:xfrm>
          <a:off x="418994" y="1432180"/>
          <a:ext cx="4314191" cy="1915807"/>
        </a:xfrm>
        <a:prstGeom prst="roundRect">
          <a:avLst/>
        </a:prstGeom>
        <a:solidFill>
          <a:schemeClr val="accent1">
            <a:hueOff val="0"/>
            <a:satOff val="0"/>
            <a:lumOff val="0"/>
            <a:alphaOff val="0"/>
          </a:schemeClr>
        </a:solidFill>
        <a:ln>
          <a:noFill/>
        </a:ln>
        <a:effectLst>
          <a:outerShdw blurRad="40005" dist="22984" dir="5400000" rotWithShape="0">
            <a:srgbClr val="000000">
              <a:alpha val="45000"/>
            </a:srgbClr>
          </a:outerShdw>
        </a:effectLst>
        <a:scene3d>
          <a:camera prst="orthographicFront">
            <a:rot lat="0" lon="0" rev="0"/>
          </a:camera>
          <a:lightRig rig="balanced" dir="tr"/>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b="1" kern="1200" dirty="0" smtClean="0"/>
            <a:t>Обеспечение сохранения устойчивости бюджета района и сбалансированного развития Северо-Енисейского района в условиях реализации ключевых задач, поставленных Президентом РФ в качестве национальных целей страны</a:t>
          </a:r>
        </a:p>
        <a:p>
          <a:pPr lvl="0" algn="ctr" defTabSz="711200" rtl="0">
            <a:lnSpc>
              <a:spcPct val="90000"/>
            </a:lnSpc>
            <a:spcBef>
              <a:spcPct val="0"/>
            </a:spcBef>
            <a:spcAft>
              <a:spcPct val="35000"/>
            </a:spcAft>
          </a:pPr>
          <a:endParaRPr lang="ru-RU" sz="1600" b="1" kern="1200" dirty="0"/>
        </a:p>
      </dsp:txBody>
      <dsp:txXfrm>
        <a:off x="512516" y="1525702"/>
        <a:ext cx="4127147" cy="17287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5FBD1-8001-49FD-8AF6-FD68E6D510BA}">
      <dsp:nvSpPr>
        <dsp:cNvPr id="0" name=""/>
        <dsp:cNvSpPr/>
      </dsp:nvSpPr>
      <dsp:spPr>
        <a:xfrm>
          <a:off x="180019" y="0"/>
          <a:ext cx="5616624" cy="5616624"/>
        </a:xfrm>
        <a:prstGeom prst="ellipse">
          <a:avLst/>
        </a:prstGeom>
        <a:solidFill>
          <a:srgbClr val="FF0000"/>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itchFamily="18" charset="0"/>
              <a:cs typeface="Times New Roman" pitchFamily="18" charset="0"/>
            </a:rPr>
            <a:t>Контроль за исполнением бюджета</a:t>
          </a:r>
          <a:endParaRPr lang="ru-RU" sz="1200" kern="1200" dirty="0">
            <a:solidFill>
              <a:schemeClr val="tx1"/>
            </a:solidFill>
            <a:latin typeface="Times New Roman" pitchFamily="18" charset="0"/>
            <a:cs typeface="Times New Roman" pitchFamily="18" charset="0"/>
          </a:endParaRPr>
        </a:p>
      </dsp:txBody>
      <dsp:txXfrm>
        <a:off x="1935214" y="280831"/>
        <a:ext cx="2106234" cy="561662"/>
      </dsp:txXfrm>
    </dsp:sp>
    <dsp:sp modelId="{8CB834A4-6928-4980-86E6-FC063E4BFB28}">
      <dsp:nvSpPr>
        <dsp:cNvPr id="0" name=""/>
        <dsp:cNvSpPr/>
      </dsp:nvSpPr>
      <dsp:spPr>
        <a:xfrm>
          <a:off x="601266" y="842493"/>
          <a:ext cx="4774130" cy="4774130"/>
        </a:xfrm>
        <a:prstGeom prst="ellipse">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itchFamily="18" charset="0"/>
              <a:cs typeface="Times New Roman" pitchFamily="18" charset="0"/>
            </a:rPr>
            <a:t>Утверждение бюджетной отчетности</a:t>
          </a:r>
          <a:endParaRPr lang="ru-RU" sz="1200" kern="1200" dirty="0">
            <a:solidFill>
              <a:schemeClr val="tx1"/>
            </a:solidFill>
            <a:latin typeface="Times New Roman" pitchFamily="18" charset="0"/>
            <a:cs typeface="Times New Roman" pitchFamily="18" charset="0"/>
          </a:endParaRPr>
        </a:p>
      </dsp:txBody>
      <dsp:txXfrm>
        <a:off x="1958910" y="1117006"/>
        <a:ext cx="2058843" cy="549024"/>
      </dsp:txXfrm>
    </dsp:sp>
    <dsp:sp modelId="{AEC25A93-4DF1-4144-8104-719BA694C930}">
      <dsp:nvSpPr>
        <dsp:cNvPr id="0" name=""/>
        <dsp:cNvSpPr/>
      </dsp:nvSpPr>
      <dsp:spPr>
        <a:xfrm>
          <a:off x="1022513" y="1684987"/>
          <a:ext cx="3931636" cy="3931636"/>
        </a:xfrm>
        <a:prstGeom prst="ellipse">
          <a:avLst/>
        </a:prstGeom>
        <a:solidFill>
          <a:srgbClr val="FFC000"/>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itchFamily="18" charset="0"/>
              <a:cs typeface="Times New Roman" pitchFamily="18" charset="0"/>
            </a:rPr>
            <a:t>Исполнение бюджета</a:t>
          </a:r>
          <a:endParaRPr lang="ru-RU" sz="1200" kern="1200" dirty="0">
            <a:solidFill>
              <a:schemeClr val="tx1"/>
            </a:solidFill>
            <a:latin typeface="Times New Roman" pitchFamily="18" charset="0"/>
            <a:cs typeface="Times New Roman" pitchFamily="18" charset="0"/>
          </a:endParaRPr>
        </a:p>
      </dsp:txBody>
      <dsp:txXfrm>
        <a:off x="1971020" y="1956270"/>
        <a:ext cx="2034622" cy="542565"/>
      </dsp:txXfrm>
    </dsp:sp>
    <dsp:sp modelId="{709CBD2F-2C16-41F3-9714-1138833021D1}">
      <dsp:nvSpPr>
        <dsp:cNvPr id="0" name=""/>
        <dsp:cNvSpPr/>
      </dsp:nvSpPr>
      <dsp:spPr>
        <a:xfrm>
          <a:off x="1443760" y="2527480"/>
          <a:ext cx="3089143" cy="3089143"/>
        </a:xfrm>
        <a:prstGeom prst="ellipse">
          <a:avLst/>
        </a:prstGeom>
        <a:solidFill>
          <a:srgbClr val="FFFF00"/>
        </a:solidFill>
        <a:ln w="1587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itchFamily="18" charset="0"/>
              <a:cs typeface="Times New Roman" pitchFamily="18" charset="0"/>
            </a:rPr>
            <a:t>Рассмотрение и утверждение бюджета</a:t>
          </a:r>
          <a:endParaRPr lang="ru-RU" sz="1200" kern="1200" dirty="0">
            <a:solidFill>
              <a:schemeClr val="tx1"/>
            </a:solidFill>
            <a:latin typeface="Times New Roman" pitchFamily="18" charset="0"/>
            <a:cs typeface="Times New Roman" pitchFamily="18" charset="0"/>
          </a:endParaRPr>
        </a:p>
      </dsp:txBody>
      <dsp:txXfrm>
        <a:off x="2154263" y="2805503"/>
        <a:ext cx="1668137" cy="556045"/>
      </dsp:txXfrm>
    </dsp:sp>
    <dsp:sp modelId="{22086EFB-F141-4B99-B4C8-6766D268A775}">
      <dsp:nvSpPr>
        <dsp:cNvPr id="0" name=""/>
        <dsp:cNvSpPr/>
      </dsp:nvSpPr>
      <dsp:spPr>
        <a:xfrm>
          <a:off x="1865007" y="3369974"/>
          <a:ext cx="2246649" cy="2246649"/>
        </a:xfrm>
        <a:prstGeom prst="ellipse">
          <a:avLst/>
        </a:prstGeom>
        <a:solidFill>
          <a:schemeClr val="accent2">
            <a:lumMod val="40000"/>
            <a:lumOff val="60000"/>
          </a:schemeClr>
        </a:solidFill>
        <a:ln w="1587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latin typeface="Times New Roman" pitchFamily="18" charset="0"/>
              <a:cs typeface="Times New Roman" pitchFamily="18" charset="0"/>
            </a:rPr>
            <a:t>Составление проекта бюджета</a:t>
          </a:r>
          <a:endParaRPr lang="ru-RU" sz="1200" kern="1200" dirty="0">
            <a:solidFill>
              <a:schemeClr val="tx1"/>
            </a:solidFill>
            <a:latin typeface="Times New Roman" pitchFamily="18" charset="0"/>
            <a:cs typeface="Times New Roman" pitchFamily="18" charset="0"/>
          </a:endParaRPr>
        </a:p>
      </dsp:txBody>
      <dsp:txXfrm>
        <a:off x="2194021" y="3931636"/>
        <a:ext cx="1588621" cy="112332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1CBDB4D-C707-46C3-83FA-C80AE4C07A3D}" type="datetimeFigureOut">
              <a:rPr lang="ru-RU" smtClean="0"/>
              <a:t>12.01.2024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91072B4-468F-4A87-8AF7-B7F9C04B8AF5}" type="slidenum">
              <a:rPr lang="ru-RU" smtClean="0"/>
              <a:t>‹#›</a:t>
            </a:fld>
            <a:endParaRPr lang="ru-RU"/>
          </a:p>
        </p:txBody>
      </p:sp>
    </p:spTree>
    <p:extLst>
      <p:ext uri="{BB962C8B-B14F-4D97-AF65-F5344CB8AC3E}">
        <p14:creationId xmlns:p14="http://schemas.microsoft.com/office/powerpoint/2010/main" val="84823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19163" y="744538"/>
            <a:ext cx="4962525" cy="3722687"/>
          </a:xfrm>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E777308A-AE8E-4630-9BD9-682B9E7850D3}" type="slidenum">
              <a:rPr lang="ru-RU" smtClean="0"/>
              <a:pPr>
                <a:defRPr/>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849915" y="9428228"/>
            <a:ext cx="2946674" cy="496100"/>
          </a:xfrm>
          <a:prstGeom prst="rect">
            <a:avLst/>
          </a:prstGeom>
          <a:noFill/>
          <a:ln w="9525">
            <a:noFill/>
            <a:miter lim="800000"/>
            <a:headEnd/>
            <a:tailEnd/>
          </a:ln>
        </p:spPr>
        <p:txBody>
          <a:bodyPr lIns="91364" tIns="45682" rIns="91364" bIns="45682" anchor="b"/>
          <a:lstStyle/>
          <a:p>
            <a:pPr algn="r"/>
            <a:fld id="{78371691-B745-4B2D-B94C-B70B1C3D47AF}" type="slidenum">
              <a:rPr lang="ru-RU" sz="1200">
                <a:solidFill>
                  <a:prstClr val="black"/>
                </a:solidFill>
              </a:rPr>
              <a:pPr algn="r"/>
              <a:t>9</a:t>
            </a:fld>
            <a:endParaRPr lang="ru-RU" sz="1200" dirty="0">
              <a:solidFill>
                <a:prstClr val="black"/>
              </a:solidFill>
            </a:endParaRPr>
          </a:p>
        </p:txBody>
      </p:sp>
      <p:sp>
        <p:nvSpPr>
          <p:cNvPr id="160771" name="Rectangle 2"/>
          <p:cNvSpPr>
            <a:spLocks noGrp="1" noRot="1" noChangeAspect="1" noChangeArrowheads="1" noTextEdit="1"/>
          </p:cNvSpPr>
          <p:nvPr>
            <p:ph type="sldImg"/>
          </p:nvPr>
        </p:nvSpPr>
        <p:spPr>
          <a:xfrm>
            <a:off x="922338" y="744538"/>
            <a:ext cx="4960937" cy="3721100"/>
          </a:xfrm>
          <a:ln/>
        </p:spPr>
      </p:sp>
      <p:sp>
        <p:nvSpPr>
          <p:cNvPr id="160772" name="Rectangle 3"/>
          <p:cNvSpPr>
            <a:spLocks noGrp="1" noChangeArrowheads="1"/>
          </p:cNvSpPr>
          <p:nvPr>
            <p:ph type="body" idx="1"/>
          </p:nvPr>
        </p:nvSpPr>
        <p:spPr>
          <a:noFill/>
          <a:ln/>
        </p:spPr>
        <p:txBody>
          <a:bodyPr/>
          <a:lstStyle/>
          <a:p>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1- 5.1, </a:t>
            </a:r>
            <a:r>
              <a:rPr lang="ru-RU" baseline="0" dirty="0" smtClean="0"/>
              <a:t> 2 – 6.9, </a:t>
            </a:r>
            <a:r>
              <a:rPr lang="ru-RU" dirty="0" smtClean="0"/>
              <a:t> </a:t>
            </a:r>
            <a:r>
              <a:rPr lang="ru-RU" baseline="0" dirty="0" smtClean="0"/>
              <a:t>3 – 6.34,</a:t>
            </a:r>
            <a:r>
              <a:rPr lang="ru-RU" dirty="0" smtClean="0"/>
              <a:t> </a:t>
            </a:r>
            <a:r>
              <a:rPr lang="ru-RU" baseline="0" dirty="0" smtClean="0"/>
              <a:t>4 – 33.19;  5 – 33.33, </a:t>
            </a:r>
            <a:r>
              <a:rPr lang="ru-RU" dirty="0" smtClean="0"/>
              <a:t>6 – 33.9; </a:t>
            </a:r>
            <a:r>
              <a:rPr lang="ru-RU" baseline="0" dirty="0" smtClean="0"/>
              <a:t>  </a:t>
            </a:r>
            <a:r>
              <a:rPr lang="ru-RU" dirty="0" smtClean="0"/>
              <a:t>7 -  8.8.1</a:t>
            </a:r>
            <a:r>
              <a:rPr lang="ru-RU" baseline="0" dirty="0" smtClean="0"/>
              <a:t> </a:t>
            </a:r>
            <a:endParaRPr lang="ru-RU" dirty="0"/>
          </a:p>
        </p:txBody>
      </p:sp>
      <p:sp>
        <p:nvSpPr>
          <p:cNvPr id="4" name="Номер слайда 3"/>
          <p:cNvSpPr>
            <a:spLocks noGrp="1"/>
          </p:cNvSpPr>
          <p:nvPr>
            <p:ph type="sldNum" sz="quarter" idx="10"/>
          </p:nvPr>
        </p:nvSpPr>
        <p:spPr/>
        <p:txBody>
          <a:bodyPr/>
          <a:lstStyle/>
          <a:p>
            <a:fld id="{0AEE794D-BA21-4D23-87ED-11D33FCE09DD}" type="slidenum">
              <a:rPr lang="ru-RU" smtClean="0"/>
              <a:pPr/>
              <a:t>11</a:t>
            </a:fld>
            <a:endParaRPr lang="ru-RU" dirty="0"/>
          </a:p>
        </p:txBody>
      </p:sp>
    </p:spTree>
    <p:extLst>
      <p:ext uri="{BB962C8B-B14F-4D97-AF65-F5344CB8AC3E}">
        <p14:creationId xmlns:p14="http://schemas.microsoft.com/office/powerpoint/2010/main" val="4094123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8 – 11.1,  9-22.7, 10-22.38, 11-23.5</a:t>
            </a:r>
            <a:r>
              <a:rPr lang="ru-RU" smtClean="0"/>
              <a:t>, </a:t>
            </a:r>
            <a:r>
              <a:rPr lang="ru-RU" baseline="0" smtClean="0"/>
              <a:t>13 </a:t>
            </a:r>
            <a:r>
              <a:rPr lang="ru-RU" baseline="0" dirty="0" smtClean="0"/>
              <a:t>– 12.10</a:t>
            </a:r>
            <a:endParaRPr lang="ru-RU" dirty="0"/>
          </a:p>
        </p:txBody>
      </p:sp>
      <p:sp>
        <p:nvSpPr>
          <p:cNvPr id="4" name="Номер слайда 3"/>
          <p:cNvSpPr>
            <a:spLocks noGrp="1"/>
          </p:cNvSpPr>
          <p:nvPr>
            <p:ph type="sldNum" sz="quarter" idx="10"/>
          </p:nvPr>
        </p:nvSpPr>
        <p:spPr/>
        <p:txBody>
          <a:bodyPr/>
          <a:lstStyle/>
          <a:p>
            <a:fld id="{0AEE794D-BA21-4D23-87ED-11D33FCE09DD}" type="slidenum">
              <a:rPr lang="ru-RU" smtClean="0">
                <a:solidFill>
                  <a:prstClr val="black"/>
                </a:solidFill>
              </a:rPr>
              <a:pPr/>
              <a:t>12</a:t>
            </a:fld>
            <a:endParaRPr lang="ru-RU" dirty="0">
              <a:solidFill>
                <a:prstClr val="black"/>
              </a:solidFill>
            </a:endParaRPr>
          </a:p>
        </p:txBody>
      </p:sp>
    </p:spTree>
    <p:extLst>
      <p:ext uri="{BB962C8B-B14F-4D97-AF65-F5344CB8AC3E}">
        <p14:creationId xmlns:p14="http://schemas.microsoft.com/office/powerpoint/2010/main" val="1440873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12.01.2024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12.01.2024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12.01.2024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12.01.2024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12.01.2024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EAF463A-BC7C-46EE-9F1E-7F377CCA4891}" type="datetimeFigureOut">
              <a:rPr lang="en-US" smtClean="0">
                <a:solidFill>
                  <a:prstClr val="black">
                    <a:tint val="75000"/>
                  </a:prstClr>
                </a:solidFill>
              </a:rPr>
              <a:pPr/>
              <a:t>1/12/2024</a:t>
            </a:fld>
            <a:endParaRPr lang="en-US" dirty="0">
              <a:solidFill>
                <a:prstClr val="black">
                  <a:tint val="75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483448D-3A78-4528-A469-B745A65DA480}"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image" Target="../media/image6.jpeg"/><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voselova\мои документы\Бюджет проект 2023-2025\картинки к бюджету\7e4b5b1e2ba011dd18724c3b34ecc1e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810"/>
            <a:ext cx="9153517" cy="702169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364087" y="5688449"/>
            <a:ext cx="3760683" cy="1169551"/>
          </a:xfrm>
          <a:prstGeom prst="rect">
            <a:avLst/>
          </a:prstGeom>
        </p:spPr>
        <p:txBody>
          <a:bodyPr wrap="square">
            <a:spAutoFit/>
          </a:bodyPr>
          <a:lstStyle/>
          <a:p>
            <a:r>
              <a:rPr lang="ru-RU" sz="1400" b="1" dirty="0">
                <a:latin typeface="Times New Roman" pitchFamily="18" charset="0"/>
                <a:cs typeface="Times New Roman" pitchFamily="18" charset="0"/>
              </a:rPr>
              <a:t>Бюджет для граждан по проекту решения Северо-Енисейского районного Совета депутатов «О бюджете Северо-Енисейского района на 2023 год и плановый период 2024-2025 годов»</a:t>
            </a:r>
            <a:endParaRPr lang="ru-RU" sz="1400" dirty="0"/>
          </a:p>
        </p:txBody>
      </p:sp>
    </p:spTree>
    <p:extLst>
      <p:ext uri="{BB962C8B-B14F-4D97-AF65-F5344CB8AC3E}">
        <p14:creationId xmlns:p14="http://schemas.microsoft.com/office/powerpoint/2010/main" val="666998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116326" y="160505"/>
            <a:ext cx="8891487" cy="963039"/>
          </a:xfrm>
          <a:prstGeom prst="roundRect">
            <a:avLst/>
          </a:prstGeom>
          <a:no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prstClr val="black"/>
                </a:solidFill>
                <a:latin typeface="Times New Roman" panose="02020603050405020304" pitchFamily="18" charset="0"/>
              </a:rPr>
              <a:t>ОСНОВНЫЕ ПОКАЗАТЕЛИ СЕВЕРО-ЕНИСЕЙСКОГО РАЙОНА</a:t>
            </a:r>
            <a:r>
              <a:rPr lang="ru-RU" sz="2000" dirty="0" smtClean="0">
                <a:solidFill>
                  <a:prstClr val="white"/>
                </a:solidFill>
                <a:latin typeface="Times New Roman" panose="02020603050405020304" pitchFamily="18" charset="0"/>
              </a:rPr>
              <a:t> </a:t>
            </a:r>
            <a:endParaRPr lang="ru-RU" sz="2000" dirty="0">
              <a:solidFill>
                <a:prstClr val="white"/>
              </a:solidFill>
              <a:latin typeface="Times New Roman" panose="02020603050405020304" pitchFamily="18" charset="0"/>
            </a:endParaRPr>
          </a:p>
        </p:txBody>
      </p:sp>
      <p:sp>
        <p:nvSpPr>
          <p:cNvPr id="9" name="Скругленный прямоугольник 8"/>
          <p:cNvSpPr/>
          <p:nvPr/>
        </p:nvSpPr>
        <p:spPr>
          <a:xfrm>
            <a:off x="4891475" y="1196752"/>
            <a:ext cx="4147781" cy="573931"/>
          </a:xfrm>
          <a:prstGeom prst="roundRect">
            <a:avLst/>
          </a:prstGeom>
          <a:no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prstClr val="black"/>
                </a:solidFill>
                <a:latin typeface="Times New Roman" pitchFamily="18" charset="0"/>
                <a:cs typeface="Times New Roman" pitchFamily="18" charset="0"/>
              </a:rPr>
              <a:t>Площадь – 4 730,3 га</a:t>
            </a:r>
            <a:endParaRPr lang="ru-RU" sz="1600" dirty="0">
              <a:solidFill>
                <a:prstClr val="black"/>
              </a:solidFill>
              <a:latin typeface="Times New Roman" pitchFamily="18" charset="0"/>
              <a:cs typeface="Times New Roman" pitchFamily="18" charset="0"/>
            </a:endParaRPr>
          </a:p>
        </p:txBody>
      </p:sp>
      <p:sp>
        <p:nvSpPr>
          <p:cNvPr id="10" name="Скругленный прямоугольник 9"/>
          <p:cNvSpPr/>
          <p:nvPr/>
        </p:nvSpPr>
        <p:spPr>
          <a:xfrm>
            <a:off x="4891475" y="1844824"/>
            <a:ext cx="4147781" cy="1584176"/>
          </a:xfrm>
          <a:prstGeom prst="roundRect">
            <a:avLst/>
          </a:prstGeom>
          <a:no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Times New Roman" pitchFamily="18" charset="0"/>
                <a:cs typeface="Times New Roman" pitchFamily="18" charset="0"/>
              </a:rPr>
              <a:t>Численность постоянного населения, на начало периода </a:t>
            </a:r>
          </a:p>
          <a:p>
            <a:pPr algn="ctr"/>
            <a:r>
              <a:rPr lang="ru-RU" sz="1400" dirty="0" smtClean="0">
                <a:solidFill>
                  <a:prstClr val="black"/>
                </a:solidFill>
                <a:latin typeface="Times New Roman" pitchFamily="18" charset="0"/>
                <a:cs typeface="Times New Roman" pitchFamily="18" charset="0"/>
              </a:rPr>
              <a:t>2021 </a:t>
            </a:r>
            <a:r>
              <a:rPr lang="ru-RU" sz="1400" dirty="0">
                <a:solidFill>
                  <a:prstClr val="black"/>
                </a:solidFill>
                <a:latin typeface="Times New Roman" pitchFamily="18" charset="0"/>
                <a:cs typeface="Times New Roman" pitchFamily="18" charset="0"/>
              </a:rPr>
              <a:t>год </a:t>
            </a:r>
            <a:r>
              <a:rPr lang="ru-RU" sz="1400" dirty="0" smtClean="0">
                <a:solidFill>
                  <a:prstClr val="black"/>
                </a:solidFill>
                <a:latin typeface="Times New Roman" pitchFamily="18" charset="0"/>
                <a:cs typeface="Times New Roman" pitchFamily="18" charset="0"/>
              </a:rPr>
              <a:t>отчет     – 10 119 чел.</a:t>
            </a:r>
          </a:p>
          <a:p>
            <a:pPr algn="ctr"/>
            <a:r>
              <a:rPr lang="ru-RU" sz="1400" dirty="0" smtClean="0">
                <a:solidFill>
                  <a:prstClr val="black"/>
                </a:solidFill>
                <a:latin typeface="Times New Roman" pitchFamily="18" charset="0"/>
                <a:cs typeface="Times New Roman" pitchFamily="18" charset="0"/>
              </a:rPr>
              <a:t>2022 год оценка     – 9 665чел.</a:t>
            </a:r>
          </a:p>
          <a:p>
            <a:pPr algn="ctr"/>
            <a:r>
              <a:rPr lang="ru-RU" sz="1400" dirty="0" smtClean="0">
                <a:solidFill>
                  <a:prstClr val="black"/>
                </a:solidFill>
                <a:latin typeface="Times New Roman" pitchFamily="18" charset="0"/>
                <a:cs typeface="Times New Roman" pitchFamily="18" charset="0"/>
              </a:rPr>
              <a:t>2023 год прогноз  –  9 653 чел.</a:t>
            </a:r>
          </a:p>
          <a:p>
            <a:pPr algn="ctr"/>
            <a:r>
              <a:rPr lang="ru-RU" sz="1400" dirty="0" smtClean="0">
                <a:solidFill>
                  <a:prstClr val="black"/>
                </a:solidFill>
                <a:latin typeface="Times New Roman" pitchFamily="18" charset="0"/>
                <a:cs typeface="Times New Roman" pitchFamily="18" charset="0"/>
              </a:rPr>
              <a:t>2024 год прогноз  – 9 640 чел</a:t>
            </a:r>
            <a:r>
              <a:rPr lang="ru-RU" sz="1400" dirty="0">
                <a:solidFill>
                  <a:prstClr val="black"/>
                </a:solidFill>
                <a:latin typeface="Times New Roman" pitchFamily="18" charset="0"/>
                <a:cs typeface="Times New Roman" pitchFamily="18" charset="0"/>
              </a:rPr>
              <a:t>. </a:t>
            </a:r>
            <a:endParaRPr lang="ru-RU" sz="1400" dirty="0" smtClean="0">
              <a:solidFill>
                <a:prstClr val="black"/>
              </a:solidFill>
              <a:latin typeface="Times New Roman" pitchFamily="18" charset="0"/>
              <a:cs typeface="Times New Roman" pitchFamily="18" charset="0"/>
            </a:endParaRPr>
          </a:p>
          <a:p>
            <a:pPr algn="ctr"/>
            <a:r>
              <a:rPr lang="ru-RU" sz="1400" dirty="0" smtClean="0">
                <a:solidFill>
                  <a:prstClr val="black"/>
                </a:solidFill>
                <a:latin typeface="Times New Roman" pitchFamily="18" charset="0"/>
                <a:cs typeface="Times New Roman" pitchFamily="18" charset="0"/>
              </a:rPr>
              <a:t>2025 </a:t>
            </a:r>
            <a:r>
              <a:rPr lang="ru-RU" sz="1400" dirty="0">
                <a:solidFill>
                  <a:prstClr val="black"/>
                </a:solidFill>
                <a:latin typeface="Times New Roman" pitchFamily="18" charset="0"/>
                <a:cs typeface="Times New Roman" pitchFamily="18" charset="0"/>
              </a:rPr>
              <a:t>год прогноз  – </a:t>
            </a:r>
            <a:r>
              <a:rPr lang="ru-RU" sz="1400" dirty="0" smtClean="0">
                <a:solidFill>
                  <a:prstClr val="black"/>
                </a:solidFill>
                <a:latin typeface="Times New Roman" pitchFamily="18" charset="0"/>
                <a:cs typeface="Times New Roman" pitchFamily="18" charset="0"/>
              </a:rPr>
              <a:t>9 624чел.</a:t>
            </a:r>
          </a:p>
          <a:p>
            <a:pPr algn="ctr"/>
            <a:endParaRPr lang="ru-RU" sz="1400" dirty="0">
              <a:solidFill>
                <a:prstClr val="black"/>
              </a:solidFill>
              <a:latin typeface="Times New Roman" pitchFamily="18" charset="0"/>
              <a:cs typeface="Times New Roman" pitchFamily="18" charset="0"/>
            </a:endParaRPr>
          </a:p>
        </p:txBody>
      </p:sp>
      <p:sp>
        <p:nvSpPr>
          <p:cNvPr id="11" name="Скругленный прямоугольник 10"/>
          <p:cNvSpPr/>
          <p:nvPr/>
        </p:nvSpPr>
        <p:spPr>
          <a:xfrm>
            <a:off x="4840126" y="5085184"/>
            <a:ext cx="4147781" cy="1592528"/>
          </a:xfrm>
          <a:prstGeom prst="roundRect">
            <a:avLst/>
          </a:prstGeom>
          <a:no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prstClr val="black"/>
                </a:solidFill>
                <a:latin typeface="Times New Roman" pitchFamily="18" charset="0"/>
                <a:cs typeface="Times New Roman" pitchFamily="18" charset="0"/>
              </a:rPr>
              <a:t>Среднедушевой денежный доход (за месяц)</a:t>
            </a:r>
          </a:p>
          <a:p>
            <a:pPr algn="ctr"/>
            <a:r>
              <a:rPr lang="ru-RU" sz="1400" dirty="0" smtClean="0">
                <a:solidFill>
                  <a:prstClr val="black"/>
                </a:solidFill>
                <a:latin typeface="Times New Roman" pitchFamily="18" charset="0"/>
                <a:cs typeface="Times New Roman" pitchFamily="18" charset="0"/>
              </a:rPr>
              <a:t>2021 год отчет    – 108 961,0 руб.</a:t>
            </a:r>
          </a:p>
          <a:p>
            <a:pPr algn="ctr"/>
            <a:r>
              <a:rPr lang="ru-RU" sz="1400" dirty="0" smtClean="0">
                <a:solidFill>
                  <a:prstClr val="black"/>
                </a:solidFill>
                <a:latin typeface="Times New Roman" pitchFamily="18" charset="0"/>
                <a:cs typeface="Times New Roman" pitchFamily="18" charset="0"/>
              </a:rPr>
              <a:t>2022 год оценка   – 75 066,7 руб.</a:t>
            </a:r>
          </a:p>
          <a:p>
            <a:pPr algn="ctr"/>
            <a:r>
              <a:rPr lang="ru-RU" sz="1400" dirty="0" smtClean="0">
                <a:solidFill>
                  <a:prstClr val="black"/>
                </a:solidFill>
                <a:latin typeface="Times New Roman" pitchFamily="18" charset="0"/>
                <a:cs typeface="Times New Roman" pitchFamily="18" charset="0"/>
              </a:rPr>
              <a:t>2023 год прогноз – 86 375,1 руб</a:t>
            </a:r>
            <a:r>
              <a:rPr lang="ru-RU" sz="1400" dirty="0">
                <a:solidFill>
                  <a:prstClr val="black"/>
                </a:solidFill>
                <a:latin typeface="Times New Roman" pitchFamily="18" charset="0"/>
                <a:cs typeface="Times New Roman" pitchFamily="18" charset="0"/>
              </a:rPr>
              <a:t>. </a:t>
            </a:r>
            <a:endParaRPr lang="ru-RU" sz="1400" dirty="0" smtClean="0">
              <a:solidFill>
                <a:prstClr val="black"/>
              </a:solidFill>
              <a:latin typeface="Times New Roman" pitchFamily="18" charset="0"/>
              <a:cs typeface="Times New Roman" pitchFamily="18" charset="0"/>
            </a:endParaRPr>
          </a:p>
          <a:p>
            <a:pPr algn="ctr"/>
            <a:r>
              <a:rPr lang="ru-RU" sz="1400" dirty="0" smtClean="0">
                <a:solidFill>
                  <a:prstClr val="black"/>
                </a:solidFill>
                <a:latin typeface="Times New Roman" pitchFamily="18" charset="0"/>
                <a:cs typeface="Times New Roman" pitchFamily="18" charset="0"/>
              </a:rPr>
              <a:t>2024 </a:t>
            </a:r>
            <a:r>
              <a:rPr lang="ru-RU" sz="1400" dirty="0">
                <a:solidFill>
                  <a:prstClr val="black"/>
                </a:solidFill>
                <a:latin typeface="Times New Roman" pitchFamily="18" charset="0"/>
                <a:cs typeface="Times New Roman" pitchFamily="18" charset="0"/>
              </a:rPr>
              <a:t>год </a:t>
            </a:r>
            <a:r>
              <a:rPr lang="ru-RU" sz="1400" dirty="0" smtClean="0">
                <a:solidFill>
                  <a:prstClr val="black"/>
                </a:solidFill>
                <a:latin typeface="Times New Roman" pitchFamily="18" charset="0"/>
                <a:cs typeface="Times New Roman" pitchFamily="18" charset="0"/>
              </a:rPr>
              <a:t>прогноз – 94 990,3 руб</a:t>
            </a:r>
            <a:r>
              <a:rPr lang="ru-RU" sz="1400" dirty="0">
                <a:solidFill>
                  <a:prstClr val="black"/>
                </a:solidFill>
                <a:latin typeface="Times New Roman" pitchFamily="18" charset="0"/>
                <a:cs typeface="Times New Roman" pitchFamily="18" charset="0"/>
              </a:rPr>
              <a:t>.</a:t>
            </a:r>
          </a:p>
          <a:p>
            <a:pPr algn="ctr"/>
            <a:r>
              <a:rPr lang="ru-RU" sz="1400" dirty="0" smtClean="0">
                <a:solidFill>
                  <a:prstClr val="black"/>
                </a:solidFill>
                <a:latin typeface="Times New Roman" pitchFamily="18" charset="0"/>
                <a:cs typeface="Times New Roman" pitchFamily="18" charset="0"/>
              </a:rPr>
              <a:t>2025 год прогноз – 102 293,8 руб.  </a:t>
            </a:r>
            <a:endParaRPr lang="ru-RU" sz="1400" dirty="0">
              <a:solidFill>
                <a:prstClr val="black"/>
              </a:solidFill>
              <a:latin typeface="Times New Roman" pitchFamily="18" charset="0"/>
              <a:cs typeface="Times New Roman" pitchFamily="18" charset="0"/>
            </a:endParaRPr>
          </a:p>
        </p:txBody>
      </p:sp>
      <p:sp>
        <p:nvSpPr>
          <p:cNvPr id="12" name="Скругленный прямоугольник 11"/>
          <p:cNvSpPr/>
          <p:nvPr/>
        </p:nvSpPr>
        <p:spPr>
          <a:xfrm>
            <a:off x="116327" y="5733256"/>
            <a:ext cx="4527681" cy="908720"/>
          </a:xfrm>
          <a:prstGeom prst="roundRect">
            <a:avLst/>
          </a:prstGeom>
          <a:no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prstClr val="black"/>
                </a:solidFill>
                <a:latin typeface="Times New Roman" pitchFamily="18" charset="0"/>
                <a:cs typeface="Times New Roman" pitchFamily="18" charset="0"/>
              </a:rPr>
              <a:t>Муниципальные учреждения – 32:</a:t>
            </a:r>
          </a:p>
          <a:p>
            <a:pPr algn="ctr"/>
            <a:r>
              <a:rPr lang="ru-RU" sz="1400" dirty="0" smtClean="0">
                <a:solidFill>
                  <a:prstClr val="black"/>
                </a:solidFill>
                <a:latin typeface="Times New Roman" pitchFamily="18" charset="0"/>
                <a:cs typeface="Times New Roman" pitchFamily="18" charset="0"/>
              </a:rPr>
              <a:t>органы  местного самоуправления - 3, органы администрации района – 5, </a:t>
            </a:r>
          </a:p>
          <a:p>
            <a:pPr algn="ctr"/>
            <a:r>
              <a:rPr lang="ru-RU" sz="1400" dirty="0" smtClean="0">
                <a:solidFill>
                  <a:prstClr val="black"/>
                </a:solidFill>
                <a:latin typeface="Times New Roman" pitchFamily="18" charset="0"/>
                <a:cs typeface="Times New Roman" pitchFamily="18" charset="0"/>
              </a:rPr>
              <a:t>казенные – 5, бюджетные - 19</a:t>
            </a:r>
            <a:endParaRPr lang="ru-RU" sz="1400" dirty="0">
              <a:solidFill>
                <a:prstClr val="black"/>
              </a:solidFill>
              <a:latin typeface="Times New Roman" pitchFamily="18" charset="0"/>
              <a:cs typeface="Times New Roman" pitchFamily="18" charset="0"/>
            </a:endParaRPr>
          </a:p>
        </p:txBody>
      </p:sp>
      <p:sp>
        <p:nvSpPr>
          <p:cNvPr id="13" name="Скругленный прямоугольник 12"/>
          <p:cNvSpPr/>
          <p:nvPr/>
        </p:nvSpPr>
        <p:spPr>
          <a:xfrm>
            <a:off x="4891476" y="3501008"/>
            <a:ext cx="4116338" cy="1512168"/>
          </a:xfrm>
          <a:prstGeom prst="roundRect">
            <a:avLst/>
          </a:prstGeom>
          <a:no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solidFill>
                <a:prstClr val="black"/>
              </a:solidFill>
            </a:endParaRPr>
          </a:p>
          <a:p>
            <a:endParaRPr lang="ru-RU" dirty="0" smtClean="0">
              <a:solidFill>
                <a:prstClr val="black"/>
              </a:solidFill>
            </a:endParaRPr>
          </a:p>
          <a:p>
            <a:pPr algn="ctr"/>
            <a:r>
              <a:rPr lang="ru-RU" sz="1400" dirty="0" smtClean="0">
                <a:solidFill>
                  <a:prstClr val="black"/>
                </a:solidFill>
                <a:latin typeface="Times New Roman" pitchFamily="18" charset="0"/>
                <a:cs typeface="Times New Roman" pitchFamily="18" charset="0"/>
              </a:rPr>
              <a:t>Объемы добычи золота</a:t>
            </a:r>
          </a:p>
          <a:p>
            <a:pPr algn="ctr"/>
            <a:r>
              <a:rPr lang="ru-RU" sz="1400" dirty="0" smtClean="0">
                <a:solidFill>
                  <a:prstClr val="black"/>
                </a:solidFill>
                <a:latin typeface="Times New Roman" pitchFamily="18" charset="0"/>
                <a:cs typeface="Times New Roman" pitchFamily="18" charset="0"/>
              </a:rPr>
              <a:t>2021 год отчет     – 53 671 кг</a:t>
            </a:r>
          </a:p>
          <a:p>
            <a:pPr algn="ctr"/>
            <a:r>
              <a:rPr lang="ru-RU" sz="1400" dirty="0" smtClean="0">
                <a:solidFill>
                  <a:prstClr val="black"/>
                </a:solidFill>
                <a:latin typeface="Times New Roman" pitchFamily="18" charset="0"/>
                <a:cs typeface="Times New Roman" pitchFamily="18" charset="0"/>
              </a:rPr>
              <a:t>2022 год отчет   – 50 040  кг</a:t>
            </a:r>
          </a:p>
          <a:p>
            <a:pPr algn="ctr"/>
            <a:r>
              <a:rPr lang="ru-RU" sz="1400" dirty="0" smtClean="0">
                <a:solidFill>
                  <a:prstClr val="black"/>
                </a:solidFill>
                <a:latin typeface="Times New Roman" pitchFamily="18" charset="0"/>
                <a:cs typeface="Times New Roman" pitchFamily="18" charset="0"/>
              </a:rPr>
              <a:t>2023 год прогноз – 59 593кг</a:t>
            </a:r>
          </a:p>
          <a:p>
            <a:pPr algn="ctr"/>
            <a:r>
              <a:rPr lang="ru-RU" sz="1400" dirty="0" smtClean="0">
                <a:solidFill>
                  <a:prstClr val="black"/>
                </a:solidFill>
                <a:latin typeface="Times New Roman" pitchFamily="18" charset="0"/>
                <a:cs typeface="Times New Roman" pitchFamily="18" charset="0"/>
              </a:rPr>
              <a:t>2024 год прогноз – 61 883 кг</a:t>
            </a:r>
          </a:p>
          <a:p>
            <a:pPr algn="ctr"/>
            <a:r>
              <a:rPr lang="ru-RU" sz="1400" dirty="0" smtClean="0">
                <a:solidFill>
                  <a:prstClr val="black"/>
                </a:solidFill>
                <a:latin typeface="Times New Roman" pitchFamily="18" charset="0"/>
                <a:cs typeface="Times New Roman" pitchFamily="18" charset="0"/>
              </a:rPr>
              <a:t>2025 </a:t>
            </a:r>
            <a:r>
              <a:rPr lang="ru-RU" sz="1400" dirty="0">
                <a:solidFill>
                  <a:prstClr val="black"/>
                </a:solidFill>
                <a:latin typeface="Times New Roman" pitchFamily="18" charset="0"/>
                <a:cs typeface="Times New Roman" pitchFamily="18" charset="0"/>
              </a:rPr>
              <a:t>год </a:t>
            </a:r>
            <a:r>
              <a:rPr lang="ru-RU" sz="1400" dirty="0" smtClean="0">
                <a:solidFill>
                  <a:prstClr val="black"/>
                </a:solidFill>
                <a:latin typeface="Times New Roman" pitchFamily="18" charset="0"/>
                <a:cs typeface="Times New Roman" pitchFamily="18" charset="0"/>
              </a:rPr>
              <a:t>прогноз – 62 010 кг </a:t>
            </a:r>
            <a:endParaRPr lang="ru-RU" sz="1400" dirty="0">
              <a:solidFill>
                <a:prstClr val="black"/>
              </a:solidFill>
              <a:latin typeface="Times New Roman" pitchFamily="18" charset="0"/>
              <a:cs typeface="Times New Roman" pitchFamily="18" charset="0"/>
            </a:endParaRPr>
          </a:p>
          <a:p>
            <a:pPr algn="ctr"/>
            <a:endParaRPr lang="ru-RU" sz="1400" dirty="0" smtClean="0">
              <a:solidFill>
                <a:prstClr val="black"/>
              </a:solidFill>
              <a:latin typeface="Times New Roman" pitchFamily="18" charset="0"/>
              <a:cs typeface="Times New Roman" pitchFamily="18" charset="0"/>
            </a:endParaRPr>
          </a:p>
          <a:p>
            <a:endParaRPr lang="ru-RU" dirty="0" smtClean="0">
              <a:solidFill>
                <a:prstClr val="black"/>
              </a:solidFill>
            </a:endParaRPr>
          </a:p>
          <a:p>
            <a:endParaRPr lang="ru-RU" dirty="0">
              <a:solidFill>
                <a:prstClr val="black"/>
              </a:solidFill>
            </a:endParaRPr>
          </a:p>
        </p:txBody>
      </p:sp>
      <p:pic>
        <p:nvPicPr>
          <p:cNvPr id="15" name="Рисунок 14" descr="сквер.jpg"/>
          <p:cNvPicPr>
            <a:picLocks noChangeAspect="1"/>
          </p:cNvPicPr>
          <p:nvPr/>
        </p:nvPicPr>
        <p:blipFill>
          <a:blip r:embed="rId2" cstate="print"/>
          <a:stretch>
            <a:fillRect/>
          </a:stretch>
        </p:blipFill>
        <p:spPr>
          <a:xfrm>
            <a:off x="0" y="1196752"/>
            <a:ext cx="4786314" cy="4446826"/>
          </a:xfrm>
          <a:prstGeom prst="rect">
            <a:avLst/>
          </a:prstGeom>
        </p:spPr>
      </p:pic>
    </p:spTree>
    <p:extLst>
      <p:ext uri="{BB962C8B-B14F-4D97-AF65-F5344CB8AC3E}">
        <p14:creationId xmlns:p14="http://schemas.microsoft.com/office/powerpoint/2010/main" val="855613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3"/>
          <p:cNvSpPr txBox="1">
            <a:spLocks/>
          </p:cNvSpPr>
          <p:nvPr/>
        </p:nvSpPr>
        <p:spPr>
          <a:xfrm>
            <a:off x="687017" y="18661"/>
            <a:ext cx="8198002" cy="1600199"/>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spcBef>
                <a:spcPts val="0"/>
              </a:spcBef>
              <a:buNone/>
            </a:pPr>
            <a:r>
              <a:rPr lang="ru-RU" sz="2500" dirty="0" smtClean="0">
                <a:solidFill>
                  <a:schemeClr val="tx1"/>
                </a:solidFill>
                <a:latin typeface="Times New Roman" panose="02020603050405020304" pitchFamily="18" charset="0"/>
                <a:cs typeface="Times New Roman" panose="02020603050405020304" pitchFamily="18" charset="0"/>
              </a:rPr>
              <a:t>Основные показатели прогноза </a:t>
            </a:r>
          </a:p>
          <a:p>
            <a:pPr marL="0" indent="0" algn="ctr">
              <a:spcBef>
                <a:spcPts val="0"/>
              </a:spcBef>
              <a:buNone/>
            </a:pPr>
            <a:r>
              <a:rPr lang="ru-RU" sz="2500" dirty="0" smtClean="0">
                <a:solidFill>
                  <a:schemeClr val="tx1"/>
                </a:solidFill>
                <a:latin typeface="Times New Roman" panose="02020603050405020304" pitchFamily="18" charset="0"/>
                <a:cs typeface="Times New Roman" panose="02020603050405020304" pitchFamily="18" charset="0"/>
              </a:rPr>
              <a:t>социально-экономического развития </a:t>
            </a:r>
          </a:p>
          <a:p>
            <a:pPr marL="0" indent="0" algn="ctr">
              <a:spcBef>
                <a:spcPts val="0"/>
              </a:spcBef>
              <a:buNone/>
            </a:pPr>
            <a:r>
              <a:rPr lang="ru-RU" sz="2500" dirty="0" smtClean="0">
                <a:solidFill>
                  <a:schemeClr val="tx1"/>
                </a:solidFill>
                <a:latin typeface="Times New Roman" panose="02020603050405020304" pitchFamily="18" charset="0"/>
                <a:cs typeface="Times New Roman" panose="02020603050405020304" pitchFamily="18" charset="0"/>
              </a:rPr>
              <a:t>Северо-Енисейского района</a:t>
            </a:r>
            <a:endParaRPr lang="ru-RU" sz="2500" dirty="0">
              <a:solidFill>
                <a:schemeClr val="tx1"/>
              </a:solidFill>
              <a:latin typeface="Times New Roman" panose="02020603050405020304" pitchFamily="18" charset="0"/>
              <a:cs typeface="Times New Roman" panose="02020603050405020304" pitchFamily="18" charset="0"/>
            </a:endParaRPr>
          </a:p>
        </p:txBody>
      </p:sp>
      <p:sp>
        <p:nvSpPr>
          <p:cNvPr id="11" name="Объект 4"/>
          <p:cNvSpPr txBox="1">
            <a:spLocks/>
          </p:cNvSpPr>
          <p:nvPr/>
        </p:nvSpPr>
        <p:spPr>
          <a:xfrm>
            <a:off x="3970537" y="3280916"/>
            <a:ext cx="4995850" cy="273630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Font typeface="Symbol" pitchFamily="18" charset="2"/>
              <a:buNone/>
            </a:pPr>
            <a:endParaRPr lang="ru-RU" sz="1600" i="1" dirty="0">
              <a:solidFill>
                <a:schemeClr val="tx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40095042"/>
              </p:ext>
            </p:extLst>
          </p:nvPr>
        </p:nvGraphicFramePr>
        <p:xfrm>
          <a:off x="75456" y="1340769"/>
          <a:ext cx="9068544" cy="4397064"/>
        </p:xfrm>
        <a:graphic>
          <a:graphicData uri="http://schemas.openxmlformats.org/drawingml/2006/table">
            <a:tbl>
              <a:tblPr firstRow="1" bandRow="1">
                <a:tableStyleId>{5C22544A-7EE6-4342-B048-85BDC9FD1C3A}</a:tableStyleId>
              </a:tblPr>
              <a:tblGrid>
                <a:gridCol w="383195"/>
                <a:gridCol w="3932821"/>
                <a:gridCol w="936104"/>
                <a:gridCol w="1008112"/>
                <a:gridCol w="936104"/>
                <a:gridCol w="936104"/>
                <a:gridCol w="936104"/>
              </a:tblGrid>
              <a:tr h="684781">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a:t>
                      </a:r>
                      <a:r>
                        <a:rPr lang="ru-RU" sz="1400" baseline="0" dirty="0" smtClean="0">
                          <a:solidFill>
                            <a:schemeClr val="tx1"/>
                          </a:solidFill>
                          <a:latin typeface="Times New Roman" panose="02020603050405020304" pitchFamily="18" charset="0"/>
                          <a:cs typeface="Times New Roman" panose="02020603050405020304" pitchFamily="18" charset="0"/>
                        </a:rPr>
                        <a:t> п/п</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Наименование  показателя</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2021 отчет</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2022 оценка</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2023 прогноз</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2024</a:t>
                      </a:r>
                    </a:p>
                    <a:p>
                      <a:pPr algn="ctr"/>
                      <a:r>
                        <a:rPr lang="ru-RU" sz="1400" dirty="0" smtClean="0">
                          <a:solidFill>
                            <a:schemeClr val="tx1"/>
                          </a:solidFill>
                          <a:latin typeface="Times New Roman" panose="02020603050405020304" pitchFamily="18" charset="0"/>
                          <a:cs typeface="Times New Roman" panose="02020603050405020304" pitchFamily="18" charset="0"/>
                        </a:rPr>
                        <a:t>прогноз</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2025</a:t>
                      </a:r>
                    </a:p>
                    <a:p>
                      <a:pPr algn="ctr"/>
                      <a:r>
                        <a:rPr lang="ru-RU" sz="1400" dirty="0" smtClean="0">
                          <a:solidFill>
                            <a:schemeClr val="tx1"/>
                          </a:solidFill>
                          <a:latin typeface="Times New Roman" panose="02020603050405020304" pitchFamily="18" charset="0"/>
                          <a:cs typeface="Times New Roman" panose="02020603050405020304" pitchFamily="18" charset="0"/>
                        </a:rPr>
                        <a:t>прогноз</a:t>
                      </a:r>
                      <a:endParaRPr lang="ru-RU" sz="1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457491">
                <a:tc>
                  <a:txBody>
                    <a:bodyPr/>
                    <a:lstStyle/>
                    <a:p>
                      <a:pPr algn="ctr"/>
                      <a:r>
                        <a:rPr lang="ru-RU" sz="1300" dirty="0" smtClean="0">
                          <a:latin typeface="Times New Roman" panose="02020603050405020304" pitchFamily="18" charset="0"/>
                          <a:cs typeface="Times New Roman" panose="02020603050405020304" pitchFamily="18" charset="0"/>
                        </a:rPr>
                        <a:t>1</a:t>
                      </a:r>
                      <a:endParaRPr lang="ru-RU"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ru-RU" sz="1200" dirty="0" smtClean="0">
                          <a:latin typeface="Times New Roman" panose="02020603050405020304" pitchFamily="18" charset="0"/>
                          <a:cs typeface="Times New Roman" panose="02020603050405020304" pitchFamily="18" charset="0"/>
                        </a:rPr>
                        <a:t>Численность постоянного населения , в среднем за период, чел.</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9 982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9 659</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9 647</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9 632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9 616</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427988">
                <a:tc>
                  <a:txBody>
                    <a:bodyPr/>
                    <a:lstStyle/>
                    <a:p>
                      <a:pPr algn="ctr"/>
                      <a:r>
                        <a:rPr lang="ru-RU" sz="1300" dirty="0" smtClean="0">
                          <a:latin typeface="Times New Roman" panose="02020603050405020304" pitchFamily="18" charset="0"/>
                          <a:cs typeface="Times New Roman" panose="02020603050405020304" pitchFamily="18" charset="0"/>
                        </a:rPr>
                        <a:t>2</a:t>
                      </a:r>
                      <a:endParaRPr lang="ru-RU"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ru-RU" sz="1200" dirty="0" smtClean="0">
                          <a:latin typeface="Times New Roman" panose="02020603050405020304" pitchFamily="18" charset="0"/>
                          <a:cs typeface="Times New Roman" panose="02020603050405020304" pitchFamily="18" charset="0"/>
                        </a:rPr>
                        <a:t>Численность трудовых ресурсов, в среднем за период</a:t>
                      </a:r>
                      <a:r>
                        <a:rPr lang="ru-RU" sz="1200" baseline="0" dirty="0" smtClean="0">
                          <a:latin typeface="Times New Roman" panose="02020603050405020304" pitchFamily="18" charset="0"/>
                          <a:cs typeface="Times New Roman" panose="02020603050405020304" pitchFamily="18" charset="0"/>
                        </a:rPr>
                        <a:t>, тыс. чел.</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16,513</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16,627</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16,710</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16,792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16,873</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599183">
                <a:tc>
                  <a:txBody>
                    <a:bodyPr/>
                    <a:lstStyle/>
                    <a:p>
                      <a:pPr algn="ctr"/>
                      <a:r>
                        <a:rPr lang="ru-RU" sz="1300" dirty="0" smtClean="0">
                          <a:latin typeface="Times New Roman" panose="02020603050405020304" pitchFamily="18" charset="0"/>
                          <a:cs typeface="Times New Roman" panose="02020603050405020304" pitchFamily="18" charset="0"/>
                        </a:rPr>
                        <a:t>3</a:t>
                      </a:r>
                      <a:endParaRPr lang="ru-RU"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ru-RU" sz="1200" dirty="0" smtClean="0">
                          <a:latin typeface="Times New Roman" panose="02020603050405020304" pitchFamily="18" charset="0"/>
                          <a:cs typeface="Times New Roman" panose="02020603050405020304" pitchFamily="18" charset="0"/>
                        </a:rPr>
                        <a:t>Уровень зарегистрированной безработицы (к трудоспособному населению в трудоспособном</a:t>
                      </a:r>
                      <a:r>
                        <a:rPr lang="ru-RU" sz="1200" baseline="0" dirty="0" smtClean="0">
                          <a:latin typeface="Times New Roman" panose="02020603050405020304" pitchFamily="18" charset="0"/>
                          <a:cs typeface="Times New Roman" panose="02020603050405020304" pitchFamily="18" charset="0"/>
                        </a:rPr>
                        <a:t> возрасте</a:t>
                      </a:r>
                      <a:r>
                        <a:rPr lang="ru-RU" sz="1200" dirty="0" smtClean="0">
                          <a:latin typeface="Times New Roman" panose="02020603050405020304" pitchFamily="18" charset="0"/>
                          <a:cs typeface="Times New Roman" panose="02020603050405020304" pitchFamily="18" charset="0"/>
                        </a:rPr>
                        <a:t>), на конец периода, %</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0,30</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0,50</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0,50</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0,50</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0,50</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599183">
                <a:tc>
                  <a:txBody>
                    <a:bodyPr/>
                    <a:lstStyle/>
                    <a:p>
                      <a:pPr algn="ctr"/>
                      <a:r>
                        <a:rPr lang="ru-RU" sz="1300" dirty="0" smtClean="0">
                          <a:latin typeface="Times New Roman" panose="02020603050405020304" pitchFamily="18" charset="0"/>
                          <a:cs typeface="Times New Roman" panose="02020603050405020304" pitchFamily="18" charset="0"/>
                        </a:rPr>
                        <a:t>4</a:t>
                      </a:r>
                      <a:endParaRPr lang="ru-RU"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ru-RU" sz="1200" dirty="0" smtClean="0">
                          <a:latin typeface="Times New Roman" panose="02020603050405020304" pitchFamily="18" charset="0"/>
                          <a:cs typeface="Times New Roman" panose="02020603050405020304" pitchFamily="18" charset="0"/>
                        </a:rPr>
                        <a:t>Фонд заработной платы работников списочного, не списочного </a:t>
                      </a:r>
                      <a:r>
                        <a:rPr lang="ru-RU" sz="1200" baseline="0" dirty="0" smtClean="0">
                          <a:latin typeface="Times New Roman" panose="02020603050405020304" pitchFamily="18" charset="0"/>
                          <a:cs typeface="Times New Roman" panose="02020603050405020304" pitchFamily="18" charset="0"/>
                        </a:rPr>
                        <a:t>состава организаций и внешних совместителей по полному кругу организаций, млн.  руб.</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20 103,4</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23 291,8</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25 745,3</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27 865,0</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29 830,6</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464853">
                <a:tc>
                  <a:txBody>
                    <a:bodyPr/>
                    <a:lstStyle/>
                    <a:p>
                      <a:pPr algn="ctr"/>
                      <a:r>
                        <a:rPr lang="ru-RU" sz="1300" dirty="0" smtClean="0">
                          <a:latin typeface="Times New Roman" panose="02020603050405020304" pitchFamily="18" charset="0"/>
                          <a:cs typeface="Times New Roman" panose="02020603050405020304" pitchFamily="18" charset="0"/>
                        </a:rPr>
                        <a:t>5</a:t>
                      </a:r>
                      <a:endParaRPr lang="ru-RU"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ru-RU" sz="1200" dirty="0" smtClean="0">
                          <a:latin typeface="Times New Roman" panose="02020603050405020304" pitchFamily="18" charset="0"/>
                          <a:cs typeface="Times New Roman" panose="02020603050405020304" pitchFamily="18" charset="0"/>
                        </a:rPr>
                        <a:t>Среднемесячная заработная плата</a:t>
                      </a:r>
                      <a:r>
                        <a:rPr lang="ru-RU" sz="1200" baseline="0" dirty="0" smtClean="0">
                          <a:latin typeface="Times New Roman" panose="02020603050405020304" pitchFamily="18" charset="0"/>
                          <a:cs typeface="Times New Roman" panose="02020603050405020304" pitchFamily="18" charset="0"/>
                        </a:rPr>
                        <a:t> по полному кругу организаций, </a:t>
                      </a:r>
                      <a:r>
                        <a:rPr lang="ru-RU" sz="1200" dirty="0" smtClean="0">
                          <a:latin typeface="Times New Roman" panose="02020603050405020304" pitchFamily="18" charset="0"/>
                          <a:cs typeface="Times New Roman" panose="02020603050405020304" pitchFamily="18" charset="0"/>
                        </a:rPr>
                        <a:t>руб.</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107 238,90</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123 393,80</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135 701,40</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146 135,00</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155 659,70</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942986">
                <a:tc>
                  <a:txBody>
                    <a:bodyPr/>
                    <a:lstStyle/>
                    <a:p>
                      <a:pPr algn="ctr"/>
                      <a:r>
                        <a:rPr lang="ru-RU" sz="1200" dirty="0" smtClean="0">
                          <a:latin typeface="Times New Roman" panose="02020603050405020304" pitchFamily="18" charset="0"/>
                          <a:cs typeface="Times New Roman" panose="02020603050405020304" pitchFamily="18" charset="0"/>
                        </a:rPr>
                        <a:t>6</a:t>
                      </a:r>
                      <a:endParaRPr lang="ru-RU" sz="1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just" defTabSz="914400" rtl="0" eaLnBrk="0" fontAlgn="t"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Объем отгруженных товаров собственного производства, выполненных работ и услуг собственными  силами организаций  по хозяйственным видам деятельности, млн. руб.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t"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251 059,9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200" dirty="0" smtClean="0">
                          <a:solidFill>
                            <a:schemeClr val="tx1"/>
                          </a:solidFill>
                          <a:latin typeface="Times New Roman" pitchFamily="18" charset="0"/>
                          <a:cs typeface="Times New Roman" pitchFamily="18" charset="0"/>
                        </a:rPr>
                        <a:t>276 307,2</a:t>
                      </a:r>
                      <a:endParaRPr lang="ru-RU" sz="12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200" dirty="0" smtClean="0">
                          <a:solidFill>
                            <a:schemeClr val="tx1"/>
                          </a:solidFill>
                          <a:latin typeface="Times New Roman" pitchFamily="18" charset="0"/>
                          <a:cs typeface="Times New Roman" pitchFamily="18" charset="0"/>
                        </a:rPr>
                        <a:t>291 257,1</a:t>
                      </a:r>
                      <a:endParaRPr lang="ru-RU" sz="12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200" dirty="0" smtClean="0">
                          <a:solidFill>
                            <a:schemeClr val="tx1"/>
                          </a:solidFill>
                          <a:latin typeface="Times New Roman" pitchFamily="18" charset="0"/>
                          <a:cs typeface="Times New Roman" pitchFamily="18" charset="0"/>
                        </a:rPr>
                        <a:t>309 992,5</a:t>
                      </a:r>
                      <a:endParaRPr lang="ru-RU" sz="12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200" dirty="0" smtClean="0">
                          <a:solidFill>
                            <a:schemeClr val="tx1"/>
                          </a:solidFill>
                          <a:latin typeface="Times New Roman" pitchFamily="18" charset="0"/>
                          <a:cs typeface="Times New Roman" pitchFamily="18" charset="0"/>
                        </a:rPr>
                        <a:t>328 227,0</a:t>
                      </a:r>
                      <a:endParaRPr lang="ru-RU" sz="12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val="28020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дзаголовок 3"/>
          <p:cNvSpPr txBox="1">
            <a:spLocks/>
          </p:cNvSpPr>
          <p:nvPr/>
        </p:nvSpPr>
        <p:spPr>
          <a:xfrm>
            <a:off x="304800" y="0"/>
            <a:ext cx="8839200" cy="1981199"/>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spcBef>
                <a:spcPts val="0"/>
              </a:spcBef>
              <a:buClr>
                <a:srgbClr val="4F81BD"/>
              </a:buClr>
              <a:buFont typeface="Symbol" pitchFamily="18" charset="2"/>
              <a:buNone/>
            </a:pPr>
            <a:r>
              <a:rPr lang="ru-RU" sz="2500" dirty="0" smtClean="0">
                <a:solidFill>
                  <a:prstClr val="black"/>
                </a:solidFill>
                <a:latin typeface="Times New Roman" pitchFamily="18" charset="0"/>
                <a:cs typeface="Times New Roman" pitchFamily="18" charset="0"/>
              </a:rPr>
              <a:t>Основные показатели прогноза </a:t>
            </a:r>
          </a:p>
          <a:p>
            <a:pPr marL="0" indent="0" algn="ctr">
              <a:spcBef>
                <a:spcPts val="0"/>
              </a:spcBef>
              <a:buClr>
                <a:srgbClr val="4F81BD"/>
              </a:buClr>
              <a:buFont typeface="Symbol" pitchFamily="18" charset="2"/>
              <a:buNone/>
            </a:pPr>
            <a:r>
              <a:rPr lang="ru-RU" sz="2500" dirty="0" smtClean="0">
                <a:solidFill>
                  <a:prstClr val="black"/>
                </a:solidFill>
                <a:latin typeface="Times New Roman" pitchFamily="18" charset="0"/>
                <a:cs typeface="Times New Roman" pitchFamily="18" charset="0"/>
              </a:rPr>
              <a:t>социально-экономического развития </a:t>
            </a:r>
          </a:p>
          <a:p>
            <a:pPr marL="0" indent="0" algn="ctr">
              <a:spcBef>
                <a:spcPts val="0"/>
              </a:spcBef>
              <a:buClr>
                <a:srgbClr val="4F81BD"/>
              </a:buClr>
              <a:buFont typeface="Symbol" pitchFamily="18" charset="2"/>
              <a:buNone/>
            </a:pPr>
            <a:r>
              <a:rPr lang="ru-RU" sz="2500" dirty="0" smtClean="0">
                <a:solidFill>
                  <a:prstClr val="black"/>
                </a:solidFill>
                <a:latin typeface="Times New Roman" pitchFamily="18" charset="0"/>
                <a:cs typeface="Times New Roman" pitchFamily="18" charset="0"/>
              </a:rPr>
              <a:t>Северо-Енисейского района (продолжение)</a:t>
            </a:r>
            <a:endParaRPr lang="ru-RU" sz="2500" dirty="0">
              <a:solidFill>
                <a:prstClr val="black"/>
              </a:solidFill>
              <a:latin typeface="Times New Roman" pitchFamily="18" charset="0"/>
              <a:cs typeface="Times New Roman" pitchFamily="18" charset="0"/>
            </a:endParaRPr>
          </a:p>
        </p:txBody>
      </p:sp>
      <p:sp>
        <p:nvSpPr>
          <p:cNvPr id="11" name="Объект 4"/>
          <p:cNvSpPr txBox="1">
            <a:spLocks/>
          </p:cNvSpPr>
          <p:nvPr/>
        </p:nvSpPr>
        <p:spPr>
          <a:xfrm>
            <a:off x="3970537" y="3280916"/>
            <a:ext cx="4995850" cy="273630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Clr>
                <a:srgbClr val="4F81BD"/>
              </a:buClr>
              <a:buFont typeface="Symbol" pitchFamily="18" charset="2"/>
              <a:buNone/>
            </a:pPr>
            <a:endParaRPr lang="ru-RU" sz="1600" i="1" dirty="0">
              <a:solidFill>
                <a:prstClr val="black"/>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748010181"/>
              </p:ext>
            </p:extLst>
          </p:nvPr>
        </p:nvGraphicFramePr>
        <p:xfrm>
          <a:off x="107504" y="1224110"/>
          <a:ext cx="8964488" cy="4764791"/>
        </p:xfrm>
        <a:graphic>
          <a:graphicData uri="http://schemas.openxmlformats.org/drawingml/2006/table">
            <a:tbl>
              <a:tblPr firstRow="1" bandRow="1">
                <a:tableStyleId>{5C22544A-7EE6-4342-B048-85BDC9FD1C3A}</a:tableStyleId>
              </a:tblPr>
              <a:tblGrid>
                <a:gridCol w="384877"/>
                <a:gridCol w="3899091"/>
                <a:gridCol w="936104"/>
                <a:gridCol w="864096"/>
                <a:gridCol w="936104"/>
                <a:gridCol w="936104"/>
                <a:gridCol w="1008112"/>
              </a:tblGrid>
              <a:tr h="771144">
                <a:tc>
                  <a:txBody>
                    <a:bodyPr/>
                    <a:lstStyle/>
                    <a:p>
                      <a:pPr algn="ctr"/>
                      <a:r>
                        <a:rPr lang="ru-RU" sz="1400" dirty="0" smtClean="0">
                          <a:solidFill>
                            <a:schemeClr val="tx1"/>
                          </a:solidFill>
                          <a:latin typeface="Times New Roman" pitchFamily="18" charset="0"/>
                          <a:cs typeface="Times New Roman" pitchFamily="18" charset="0"/>
                        </a:rPr>
                        <a:t>№</a:t>
                      </a:r>
                      <a:r>
                        <a:rPr lang="ru-RU" sz="1400" baseline="0" dirty="0" smtClean="0">
                          <a:solidFill>
                            <a:schemeClr val="tx1"/>
                          </a:solidFill>
                          <a:latin typeface="Times New Roman" pitchFamily="18" charset="0"/>
                          <a:cs typeface="Times New Roman" pitchFamily="18" charset="0"/>
                        </a:rPr>
                        <a:t> п/п</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400" dirty="0" smtClean="0">
                          <a:solidFill>
                            <a:schemeClr val="tx1"/>
                          </a:solidFill>
                          <a:latin typeface="Times New Roman" pitchFamily="18" charset="0"/>
                          <a:cs typeface="Times New Roman" pitchFamily="18" charset="0"/>
                        </a:rPr>
                        <a:t>Наименование  показателя</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400" dirty="0" smtClean="0">
                          <a:solidFill>
                            <a:schemeClr val="tx1"/>
                          </a:solidFill>
                          <a:latin typeface="Times New Roman" pitchFamily="18" charset="0"/>
                          <a:cs typeface="Times New Roman" pitchFamily="18" charset="0"/>
                        </a:rPr>
                        <a:t>2021 отчет</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400" dirty="0" smtClean="0">
                          <a:solidFill>
                            <a:schemeClr val="tx1"/>
                          </a:solidFill>
                          <a:latin typeface="Times New Roman" pitchFamily="18" charset="0"/>
                          <a:cs typeface="Times New Roman" pitchFamily="18" charset="0"/>
                        </a:rPr>
                        <a:t>2022 оценка</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400" dirty="0" smtClean="0">
                          <a:solidFill>
                            <a:schemeClr val="tx1"/>
                          </a:solidFill>
                          <a:latin typeface="Times New Roman" pitchFamily="18" charset="0"/>
                          <a:cs typeface="Times New Roman" pitchFamily="18" charset="0"/>
                        </a:rPr>
                        <a:t>2023 прогноз</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400" dirty="0" smtClean="0">
                          <a:solidFill>
                            <a:schemeClr val="tx1"/>
                          </a:solidFill>
                          <a:latin typeface="Times New Roman" pitchFamily="18" charset="0"/>
                          <a:cs typeface="Times New Roman" pitchFamily="18" charset="0"/>
                        </a:rPr>
                        <a:t>2024</a:t>
                      </a:r>
                    </a:p>
                    <a:p>
                      <a:pPr algn="ctr"/>
                      <a:r>
                        <a:rPr lang="ru-RU" sz="1400" dirty="0" smtClean="0">
                          <a:solidFill>
                            <a:schemeClr val="tx1"/>
                          </a:solidFill>
                          <a:latin typeface="Times New Roman" pitchFamily="18" charset="0"/>
                          <a:cs typeface="Times New Roman" pitchFamily="18" charset="0"/>
                        </a:rPr>
                        <a:t>прогноз</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400" dirty="0" smtClean="0">
                          <a:solidFill>
                            <a:schemeClr val="tx1"/>
                          </a:solidFill>
                          <a:latin typeface="Times New Roman" pitchFamily="18" charset="0"/>
                          <a:cs typeface="Times New Roman" pitchFamily="18" charset="0"/>
                        </a:rPr>
                        <a:t>2025 прогноз</a:t>
                      </a: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951083">
                <a:tc>
                  <a:txBody>
                    <a:bodyPr/>
                    <a:lstStyle/>
                    <a:p>
                      <a:pPr algn="just"/>
                      <a:r>
                        <a:rPr lang="ru-RU" sz="1300" dirty="0" smtClean="0">
                          <a:latin typeface="Times New Roman" pitchFamily="18" charset="0"/>
                          <a:cs typeface="Times New Roman" pitchFamily="18" charset="0"/>
                        </a:rPr>
                        <a:t>8</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lang="ru-RU" sz="1300" b="0" i="0" dirty="0" smtClean="0">
                          <a:solidFill>
                            <a:schemeClr val="tx1"/>
                          </a:solidFill>
                          <a:latin typeface="Times New Roman" pitchFamily="18" charset="0"/>
                          <a:cs typeface="Times New Roman" pitchFamily="18" charset="0"/>
                        </a:rPr>
                        <a:t>Объем</a:t>
                      </a:r>
                      <a:r>
                        <a:rPr lang="ru-RU" sz="1300" b="0" i="0" baseline="0" dirty="0" smtClean="0">
                          <a:solidFill>
                            <a:schemeClr val="tx1"/>
                          </a:solidFill>
                          <a:latin typeface="Times New Roman" pitchFamily="18" charset="0"/>
                          <a:cs typeface="Times New Roman" pitchFamily="18" charset="0"/>
                        </a:rPr>
                        <a:t> инвестиций в основной капитал за счет всех источников финансирования по полному кругу хозяйствующих субъектов , млн. руб.</a:t>
                      </a:r>
                      <a:endParaRPr lang="ru-RU" sz="1300" b="0" i="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itchFamily="18" charset="0"/>
                          <a:cs typeface="Times New Roman" pitchFamily="18" charset="0"/>
                        </a:rPr>
                        <a:t>26 289,6</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itchFamily="18" charset="0"/>
                          <a:cs typeface="Times New Roman" pitchFamily="18" charset="0"/>
                        </a:rPr>
                        <a:t>29 105,5</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itchFamily="18" charset="0"/>
                          <a:cs typeface="Times New Roman" pitchFamily="18" charset="0"/>
                        </a:rPr>
                        <a:t>31 201,1</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itchFamily="18" charset="0"/>
                          <a:cs typeface="Times New Roman" pitchFamily="18" charset="0"/>
                        </a:rPr>
                        <a:t>32 979,5</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itchFamily="18" charset="0"/>
                          <a:cs typeface="Times New Roman" pitchFamily="18" charset="0"/>
                        </a:rPr>
                        <a:t>34 793,3</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554671">
                <a:tc>
                  <a:txBody>
                    <a:bodyPr/>
                    <a:lstStyle/>
                    <a:p>
                      <a:pPr algn="l"/>
                      <a:r>
                        <a:rPr lang="ru-RU" sz="1300" dirty="0" smtClean="0">
                          <a:latin typeface="Times New Roman" pitchFamily="18" charset="0"/>
                          <a:cs typeface="Times New Roman" pitchFamily="18" charset="0"/>
                        </a:rPr>
                        <a:t>9</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Оборот розничной торговли, млн. руб.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defRPr/>
                      </a:pP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t" latinLnBrk="0" hangingPunct="0">
                        <a:lnSpc>
                          <a:spcPct val="100000"/>
                        </a:lnSpc>
                        <a:spcBef>
                          <a:spcPct val="0"/>
                        </a:spcBef>
                        <a:spcAft>
                          <a:spcPct val="0"/>
                        </a:spcAft>
                        <a:buClrTx/>
                        <a:buSzTx/>
                        <a:buFontTx/>
                        <a:buNone/>
                        <a:tabLst/>
                        <a:defRPr/>
                      </a:pP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1 702,2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itchFamily="18" charset="0"/>
                          <a:cs typeface="Times New Roman" pitchFamily="18" charset="0"/>
                        </a:rPr>
                        <a:t>1 929,2</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itchFamily="18" charset="0"/>
                          <a:cs typeface="Times New Roman" pitchFamily="18" charset="0"/>
                        </a:rPr>
                        <a:t>2 138,9</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itchFamily="18" charset="0"/>
                          <a:cs typeface="Times New Roman" pitchFamily="18" charset="0"/>
                        </a:rPr>
                        <a:t>2 324,6</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itchFamily="18" charset="0"/>
                          <a:cs typeface="Times New Roman" pitchFamily="18" charset="0"/>
                        </a:rPr>
                        <a:t>2 502,2</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576064">
                <a:tc>
                  <a:txBody>
                    <a:bodyPr/>
                    <a:lstStyle/>
                    <a:p>
                      <a:pPr algn="l"/>
                      <a:r>
                        <a:rPr lang="ru-RU" sz="1300" dirty="0" smtClean="0">
                          <a:latin typeface="Times New Roman" pitchFamily="18" charset="0"/>
                          <a:cs typeface="Times New Roman" pitchFamily="18" charset="0"/>
                        </a:rPr>
                        <a:t>10</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Оборот общественного питания, млн. руб.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itchFamily="18" charset="0"/>
                          <a:cs typeface="Times New Roman" pitchFamily="18" charset="0"/>
                        </a:rPr>
                        <a:t>2 191,7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itchFamily="18" charset="0"/>
                          <a:cs typeface="Times New Roman" pitchFamily="18" charset="0"/>
                        </a:rPr>
                        <a:t>2 396,1</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itchFamily="18" charset="0"/>
                          <a:cs typeface="Times New Roman" pitchFamily="18" charset="0"/>
                        </a:rPr>
                        <a:t>2 703,5</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itchFamily="18" charset="0"/>
                          <a:cs typeface="Times New Roman" pitchFamily="18" charset="0"/>
                        </a:rPr>
                        <a:t>2 909,8</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itchFamily="18" charset="0"/>
                          <a:cs typeface="Times New Roman" pitchFamily="18" charset="0"/>
                        </a:rPr>
                        <a:t>3 104,9</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792088">
                <a:tc>
                  <a:txBody>
                    <a:bodyPr/>
                    <a:lstStyle/>
                    <a:p>
                      <a:pPr algn="just"/>
                      <a:r>
                        <a:rPr lang="ru-RU" sz="1300" dirty="0" smtClean="0">
                          <a:latin typeface="Times New Roman" pitchFamily="18" charset="0"/>
                          <a:cs typeface="Times New Roman" pitchFamily="18" charset="0"/>
                        </a:rPr>
                        <a:t>11</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just" defTabSz="914400" rtl="0" eaLnBrk="0" fontAlgn="t" latinLnBrk="0" hangingPunct="0">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t"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Объем платных услуг, оказанных населению, млн. руб.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ru-RU" sz="1300" dirty="0" smtClean="0">
                        <a:solidFill>
                          <a:schemeClr val="tx1"/>
                        </a:solidFill>
                        <a:latin typeface="Times New Roman" pitchFamily="18" charset="0"/>
                        <a:cs typeface="Times New Roman" pitchFamily="18" charset="0"/>
                      </a:endParaRPr>
                    </a:p>
                    <a:p>
                      <a:pPr algn="ctr"/>
                      <a:r>
                        <a:rPr lang="ru-RU" sz="1300" dirty="0" smtClean="0">
                          <a:solidFill>
                            <a:schemeClr val="tx1"/>
                          </a:solidFill>
                          <a:latin typeface="Times New Roman" pitchFamily="18" charset="0"/>
                          <a:cs typeface="Times New Roman" pitchFamily="18" charset="0"/>
                        </a:rPr>
                        <a:t>374,5</a:t>
                      </a:r>
                      <a:endParaRPr lang="ru-RU" sz="1300" dirty="0">
                        <a:solidFill>
                          <a:schemeClr val="tx1"/>
                        </a:solidFill>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itchFamily="18" charset="0"/>
                          <a:cs typeface="Times New Roman" pitchFamily="18" charset="0"/>
                        </a:rPr>
                        <a:t>383,4</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itchFamily="18" charset="0"/>
                          <a:cs typeface="Times New Roman" pitchFamily="18" charset="0"/>
                        </a:rPr>
                        <a:t>416,8</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itchFamily="18" charset="0"/>
                          <a:cs typeface="Times New Roman" pitchFamily="18" charset="0"/>
                        </a:rPr>
                        <a:t>448,2</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itchFamily="18" charset="0"/>
                          <a:cs typeface="Times New Roman" pitchFamily="18" charset="0"/>
                        </a:rPr>
                        <a:t>479,2</a:t>
                      </a:r>
                      <a:endParaRPr lang="ru-RU" sz="13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96793">
                <a:tc>
                  <a:txBody>
                    <a:bodyPr/>
                    <a:lstStyle/>
                    <a:p>
                      <a:pPr algn="just"/>
                      <a:r>
                        <a:rPr lang="ru-RU" sz="1300" dirty="0" smtClean="0">
                          <a:latin typeface="Times New Roman" pitchFamily="18" charset="0"/>
                          <a:cs typeface="Times New Roman" pitchFamily="18" charset="0"/>
                        </a:rPr>
                        <a:t>12</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just"/>
                      <a:r>
                        <a:rPr kumimoji="0" lang="ru-RU" sz="1300" b="0" i="0" u="none" strike="noStrike" cap="none" normalizeH="0" baseline="0" dirty="0" smtClean="0">
                          <a:ln>
                            <a:noFill/>
                          </a:ln>
                          <a:solidFill>
                            <a:schemeClr val="tx1"/>
                          </a:solidFill>
                          <a:effectLst/>
                          <a:latin typeface="Times New Roman" pitchFamily="18" charset="0"/>
                          <a:cs typeface="Times New Roman" pitchFamily="18" charset="0"/>
                        </a:rPr>
                        <a:t>Индекс потребительских цен,  %</a:t>
                      </a:r>
                      <a:endParaRPr lang="ru-RU" sz="1300" b="0" i="0" dirty="0">
                        <a:solidFill>
                          <a:schemeClr val="tx1"/>
                        </a:solidFill>
                        <a:effectLst/>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latin typeface="Times New Roman" panose="02020603050405020304" pitchFamily="18" charset="0"/>
                          <a:cs typeface="Times New Roman" panose="02020603050405020304" pitchFamily="18" charset="0"/>
                        </a:rPr>
                        <a:t>105,5</a:t>
                      </a:r>
                      <a:endParaRPr lang="ru-RU"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latin typeface="Times New Roman" panose="02020603050405020304" pitchFamily="18" charset="0"/>
                          <a:cs typeface="Times New Roman" panose="02020603050405020304" pitchFamily="18" charset="0"/>
                        </a:rPr>
                        <a:t>116,7</a:t>
                      </a:r>
                      <a:endParaRPr lang="ru-RU"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latin typeface="Times New Roman" panose="02020603050405020304" pitchFamily="18" charset="0"/>
                          <a:cs typeface="Times New Roman" panose="02020603050405020304" pitchFamily="18" charset="0"/>
                        </a:rPr>
                        <a:t>109,1</a:t>
                      </a:r>
                      <a:endParaRPr lang="ru-RU"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latin typeface="Times New Roman" panose="02020603050405020304" pitchFamily="18" charset="0"/>
                          <a:cs typeface="Times New Roman" panose="02020603050405020304" pitchFamily="18" charset="0"/>
                        </a:rPr>
                        <a:t>104,6</a:t>
                      </a:r>
                      <a:endParaRPr lang="ru-RU"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latin typeface="Times New Roman" panose="02020603050405020304" pitchFamily="18" charset="0"/>
                          <a:cs typeface="Times New Roman" panose="02020603050405020304" pitchFamily="18" charset="0"/>
                        </a:rPr>
                        <a:t>104</a:t>
                      </a:r>
                      <a:endParaRPr lang="ru-RU"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722948">
                <a:tc>
                  <a:txBody>
                    <a:bodyPr/>
                    <a:lstStyle/>
                    <a:p>
                      <a:r>
                        <a:rPr lang="ru-RU" sz="1300" dirty="0" smtClean="0">
                          <a:latin typeface="Times New Roman" pitchFamily="18" charset="0"/>
                          <a:cs typeface="Times New Roman" pitchFamily="18" charset="0"/>
                        </a:rPr>
                        <a:t>13</a:t>
                      </a:r>
                      <a:endParaRPr lang="ru-RU" sz="13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ru-RU" sz="1300" dirty="0" smtClean="0">
                          <a:latin typeface="Times New Roman" panose="02020603050405020304" pitchFamily="18" charset="0"/>
                          <a:cs typeface="Times New Roman" panose="02020603050405020304" pitchFamily="18" charset="0"/>
                        </a:rPr>
                        <a:t>Общая площадь жилых домов, введенных в эксплуатацию за счет всех</a:t>
                      </a:r>
                      <a:r>
                        <a:rPr lang="ru-RU" sz="1300" baseline="0" dirty="0" smtClean="0">
                          <a:latin typeface="Times New Roman" panose="02020603050405020304" pitchFamily="18" charset="0"/>
                          <a:cs typeface="Times New Roman" panose="02020603050405020304" pitchFamily="18" charset="0"/>
                        </a:rPr>
                        <a:t> источников финансирования, кв. м</a:t>
                      </a:r>
                      <a:endParaRPr lang="ru-RU" sz="13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242</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1 400</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1 400</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 6 387,9</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ru-RU" sz="1300" dirty="0" smtClean="0">
                          <a:solidFill>
                            <a:schemeClr val="tx1"/>
                          </a:solidFill>
                          <a:latin typeface="Times New Roman" panose="02020603050405020304" pitchFamily="18" charset="0"/>
                          <a:cs typeface="Times New Roman" panose="02020603050405020304" pitchFamily="18" charset="0"/>
                        </a:rPr>
                        <a:t>9 200</a:t>
                      </a:r>
                      <a:endParaRPr lang="ru-RU" sz="13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val="1811375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792088"/>
          </a:xfrm>
        </p:spPr>
        <p:txBody>
          <a:bodyPr>
            <a:normAutofit/>
          </a:bodyPr>
          <a:lstStyle/>
          <a:p>
            <a:r>
              <a:rPr lang="ru-RU" sz="3600" dirty="0" smtClean="0">
                <a:latin typeface="Times New Roman" pitchFamily="18" charset="0"/>
                <a:cs typeface="Times New Roman" pitchFamily="18" charset="0"/>
              </a:rPr>
              <a:t>Стадии бюджетного процесса</a:t>
            </a:r>
            <a:endParaRPr lang="ru-RU" sz="3600" dirty="0">
              <a:latin typeface="Times New Roman" pitchFamily="18" charset="0"/>
              <a:cs typeface="Times New Roman" pitchFamily="18" charset="0"/>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836426555"/>
              </p:ext>
            </p:extLst>
          </p:nvPr>
        </p:nvGraphicFramePr>
        <p:xfrm>
          <a:off x="107504" y="1124744"/>
          <a:ext cx="5976664"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Овал 4"/>
          <p:cNvSpPr/>
          <p:nvPr/>
        </p:nvSpPr>
        <p:spPr>
          <a:xfrm>
            <a:off x="6444208" y="5517232"/>
            <a:ext cx="2232248" cy="648072"/>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август-ноябрь</a:t>
            </a:r>
            <a:endParaRPr lang="ru-RU" dirty="0">
              <a:solidFill>
                <a:schemeClr val="tx1"/>
              </a:solidFill>
              <a:latin typeface="Times New Roman" pitchFamily="18" charset="0"/>
              <a:cs typeface="Times New Roman" pitchFamily="18" charset="0"/>
            </a:endParaRPr>
          </a:p>
        </p:txBody>
      </p:sp>
      <p:sp>
        <p:nvSpPr>
          <p:cNvPr id="6" name="Овал 5"/>
          <p:cNvSpPr/>
          <p:nvPr/>
        </p:nvSpPr>
        <p:spPr>
          <a:xfrm>
            <a:off x="6444208" y="4437112"/>
            <a:ext cx="2448272" cy="648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ноябрь-декабрь</a:t>
            </a:r>
            <a:endParaRPr lang="ru-RU" dirty="0">
              <a:solidFill>
                <a:schemeClr val="tx1"/>
              </a:solidFill>
              <a:latin typeface="Times New Roman" pitchFamily="18" charset="0"/>
              <a:cs typeface="Times New Roman" pitchFamily="18" charset="0"/>
            </a:endParaRPr>
          </a:p>
        </p:txBody>
      </p:sp>
      <p:sp>
        <p:nvSpPr>
          <p:cNvPr id="7" name="Овал 6"/>
          <p:cNvSpPr/>
          <p:nvPr/>
        </p:nvSpPr>
        <p:spPr>
          <a:xfrm>
            <a:off x="6444208" y="3320988"/>
            <a:ext cx="2448272" cy="6480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январь-декабрь</a:t>
            </a:r>
            <a:endParaRPr lang="ru-RU" dirty="0">
              <a:solidFill>
                <a:schemeClr val="tx1"/>
              </a:solidFill>
              <a:latin typeface="Times New Roman" pitchFamily="18" charset="0"/>
              <a:cs typeface="Times New Roman" pitchFamily="18" charset="0"/>
            </a:endParaRPr>
          </a:p>
        </p:txBody>
      </p:sp>
      <p:sp>
        <p:nvSpPr>
          <p:cNvPr id="8" name="Овал 7"/>
          <p:cNvSpPr/>
          <p:nvPr/>
        </p:nvSpPr>
        <p:spPr>
          <a:xfrm>
            <a:off x="6372200" y="2204864"/>
            <a:ext cx="2232248" cy="64807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январь-апрель</a:t>
            </a:r>
            <a:endParaRPr lang="ru-RU" dirty="0">
              <a:solidFill>
                <a:schemeClr val="tx1"/>
              </a:solidFill>
              <a:latin typeface="Times New Roman" pitchFamily="18" charset="0"/>
              <a:cs typeface="Times New Roman" pitchFamily="18" charset="0"/>
            </a:endParaRPr>
          </a:p>
        </p:txBody>
      </p:sp>
      <p:sp>
        <p:nvSpPr>
          <p:cNvPr id="9" name="Овал 8"/>
          <p:cNvSpPr/>
          <p:nvPr/>
        </p:nvSpPr>
        <p:spPr>
          <a:xfrm>
            <a:off x="6372200" y="1272453"/>
            <a:ext cx="2520280" cy="64807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январь-декабрь</a:t>
            </a:r>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491040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6"/>
          <p:cNvSpPr txBox="1">
            <a:spLocks noGrp="1" noChangeArrowheads="1"/>
          </p:cNvSpPr>
          <p:nvPr/>
        </p:nvSpPr>
        <p:spPr bwMode="auto">
          <a:xfrm>
            <a:off x="6659563" y="6381750"/>
            <a:ext cx="2133600" cy="476250"/>
          </a:xfrm>
          <a:prstGeom prst="rect">
            <a:avLst/>
          </a:prstGeom>
          <a:noFill/>
          <a:ln>
            <a:miter lim="800000"/>
            <a:headEnd/>
            <a:tailEnd/>
          </a:ln>
        </p:spPr>
        <p:txBody>
          <a:bodyPr/>
          <a:lstStyle/>
          <a:p>
            <a:pPr algn="r">
              <a:defRPr/>
            </a:pPr>
            <a:endParaRPr lang="ru-RU" sz="1400" dirty="0">
              <a:cs typeface="+mn-cs"/>
            </a:endParaRPr>
          </a:p>
        </p:txBody>
      </p:sp>
      <p:sp>
        <p:nvSpPr>
          <p:cNvPr id="107523" name="Rectangle 2"/>
          <p:cNvSpPr>
            <a:spLocks noGrp="1" noChangeArrowheads="1"/>
          </p:cNvSpPr>
          <p:nvPr>
            <p:ph type="title" idx="4294967295"/>
          </p:nvPr>
        </p:nvSpPr>
        <p:spPr>
          <a:xfrm>
            <a:off x="473075" y="0"/>
            <a:ext cx="8670925" cy="608012"/>
          </a:xfrm>
        </p:spPr>
        <p:txBody>
          <a:bodyPr lIns="180000" tIns="0" rIns="0" bIns="0">
            <a:normAutofit/>
          </a:bodyPr>
          <a:lstStyle/>
          <a:p>
            <a:pPr marL="0" indent="0" algn="ctr">
              <a:buNone/>
            </a:pPr>
            <a:r>
              <a:rPr lang="ru-RU" sz="1600" b="1"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Основные параметры бюджета Северо-Енисейского района </a:t>
            </a:r>
            <a:br>
              <a:rPr lang="ru-RU" sz="1600" b="1"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ru-RU" sz="1600" b="1"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в 2023 - 2025 годах (с учетом </a:t>
            </a:r>
            <a:r>
              <a:rPr lang="ru-RU" sz="1600" b="1" dirty="0">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средств </a:t>
            </a:r>
            <a:r>
              <a:rPr lang="ru-RU" sz="1600" b="1" dirty="0" smtClean="0">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из федерального </a:t>
            </a:r>
            <a:r>
              <a:rPr lang="ru-RU" sz="1600" b="1"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latin typeface="Times New Roman" panose="02020603050405020304" pitchFamily="18" charset="0"/>
                <a:cs typeface="Times New Roman" panose="02020603050405020304" pitchFamily="18" charset="0"/>
              </a:rPr>
              <a:t>и краевого бюджетов), (тыс. рублей)</a:t>
            </a:r>
          </a:p>
        </p:txBody>
      </p:sp>
      <p:graphicFrame>
        <p:nvGraphicFramePr>
          <p:cNvPr id="38014" name="Group 126"/>
          <p:cNvGraphicFramePr>
            <a:graphicFrameLocks noGrp="1"/>
          </p:cNvGraphicFramePr>
          <p:nvPr>
            <p:extLst>
              <p:ext uri="{D42A27DB-BD31-4B8C-83A1-F6EECF244321}">
                <p14:modId xmlns:p14="http://schemas.microsoft.com/office/powerpoint/2010/main" val="967323979"/>
              </p:ext>
            </p:extLst>
          </p:nvPr>
        </p:nvGraphicFramePr>
        <p:xfrm>
          <a:off x="107504" y="764702"/>
          <a:ext cx="8803523" cy="6018207"/>
        </p:xfrm>
        <a:graphic>
          <a:graphicData uri="http://schemas.openxmlformats.org/drawingml/2006/table">
            <a:tbl>
              <a:tblPr/>
              <a:tblGrid>
                <a:gridCol w="648072"/>
                <a:gridCol w="4456600"/>
                <a:gridCol w="1257414"/>
                <a:gridCol w="1273431"/>
                <a:gridCol w="1168006"/>
              </a:tblGrid>
              <a:tr h="288034">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п/п</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Направление</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2023 год</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2024 год</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2025 год</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262882">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ДОХОДЫ, в том числе:</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4 075 910,7</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3 111 586,2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3 213 907,4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r>
              <a:tr h="276594">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налоговые и неналоговые доходы, всего</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algn="ctr" fontAlgn="t"/>
                      <a:r>
                        <a:rPr lang="ru-RU" sz="1200" b="0" i="0" u="none" strike="noStrike" dirty="0" smtClean="0">
                          <a:effectLst/>
                          <a:latin typeface="Times New Roman"/>
                        </a:rPr>
                        <a:t>3 510 316,1</a:t>
                      </a:r>
                      <a:endParaRPr lang="ru-RU" sz="1200" b="0" i="0" u="none" strike="noStrike" dirty="0">
                        <a:effectLst/>
                        <a:latin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2 635 998,3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2 738 066,5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313182">
                <a:tc>
                  <a:txBody>
                    <a:bodyPr/>
                    <a:lstStyle/>
                    <a:p>
                      <a:pPr marL="0" marR="0" lvl="0" indent="0" algn="ctr" defTabSz="914400" rtl="0" eaLnBrk="0" fontAlgn="t"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 том числе: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algn="ctr" fontAlgn="t"/>
                      <a:r>
                        <a:rPr lang="ru-RU" sz="1200" b="0" i="0" u="none" strike="noStrike" dirty="0" smtClean="0">
                          <a:effectLst/>
                          <a:latin typeface="Times New Roman"/>
                        </a:rPr>
                        <a:t>х</a:t>
                      </a:r>
                      <a:endParaRPr lang="ru-RU" sz="1200" b="0" i="0" u="none" strike="noStrike" dirty="0">
                        <a:effectLst/>
                        <a:latin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х</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х</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276594">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налоговые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algn="ctr" fontAlgn="t"/>
                      <a:r>
                        <a:rPr lang="ru-RU" sz="1200" b="0" i="0" u="none" strike="noStrike" dirty="0" smtClean="0">
                          <a:effectLst/>
                          <a:latin typeface="Times New Roman"/>
                        </a:rPr>
                        <a:t>3 293 214,2</a:t>
                      </a:r>
                      <a:endParaRPr lang="ru-RU" sz="1200" b="0" i="0" u="none" strike="noStrike" dirty="0">
                        <a:effectLst/>
                        <a:latin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2 536 149,1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2 638 260,8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276594">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неналоговые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algn="ctr" fontAlgn="t"/>
                      <a:r>
                        <a:rPr lang="ru-RU" sz="1200" b="0" i="0" u="none" strike="noStrike" dirty="0" smtClean="0">
                          <a:effectLst/>
                          <a:latin typeface="Times New Roman"/>
                        </a:rPr>
                        <a:t>217 101,9</a:t>
                      </a:r>
                      <a:endParaRPr lang="ru-RU" sz="1200" b="0" i="0" u="none" strike="noStrike" dirty="0">
                        <a:effectLst/>
                        <a:latin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99 849,2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99 805,7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464544">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безвозмездные поступления из федерального и краевого бюджетов, прочие безвозмездные поступления</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565 594,6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475 587,9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475 840,9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287205">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РАСХОДЫ, в том числе:</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a:t>
                      </a: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687 962,0 </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2 946 144,1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2 941 954,0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r>
              <a:tr h="316106">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за счет средств из федерального бюджета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23 410,1</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29 787,2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29 508,6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316106">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за счет средств из краевого бюджета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510 454,3</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445 800,7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446 332,3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316106">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за счет средств местного бюджета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3 154 097,6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2 396 951,3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2 318 471,1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316106">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условно-утвержденные расходы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73 604,8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147 642,0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247744">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ДЕФИЦИТ (-)/ПРОФИЦИТ (+)</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387 948,7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165 442,1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271 953,4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r>
              <a:tr h="261456">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ИСТОЧНИКИ, в том числе: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- 387 948,7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- 165 442,1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- 271 953,4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r>
              <a:tr h="208079">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кредиты, полученные от кредитных организаций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21791">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погашение кредитов от кредитных организаций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550 000,0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379519">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получение бюджетных кредитов от других бюджетов бюджетной системы РФ</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300 000,0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a:r>
                        <a:rPr lang="ru-RU" sz="1200" i="0" dirty="0" smtClean="0">
                          <a:latin typeface="Times New Roman" panose="02020603050405020304" pitchFamily="18" charset="0"/>
                          <a:cs typeface="Times New Roman" panose="02020603050405020304" pitchFamily="18" charset="0"/>
                        </a:rPr>
                        <a:t>0,0</a:t>
                      </a:r>
                      <a:endParaRPr lang="ru-RU" sz="1200" i="0" dirty="0">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algn="ctr"/>
                      <a:r>
                        <a:rPr lang="ru-RU" sz="1200" i="0" dirty="0" smtClean="0">
                          <a:latin typeface="Times New Roman" panose="02020603050405020304" pitchFamily="18" charset="0"/>
                          <a:cs typeface="Times New Roman" panose="02020603050405020304" pitchFamily="18" charset="0"/>
                        </a:rPr>
                        <a:t>0,0</a:t>
                      </a:r>
                      <a:endParaRPr lang="ru-RU" sz="1200" i="0" dirty="0">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29772">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погашение бюджетных кредитов от  других бюджетов бюджетной системы РФ</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300 000,0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85036">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изменение остатков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162 051,3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-165 442,1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0" fontAlgn="t"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-271 953,4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Tree>
    <p:extLst>
      <p:ext uri="{BB962C8B-B14F-4D97-AF65-F5344CB8AC3E}">
        <p14:creationId xmlns:p14="http://schemas.microsoft.com/office/powerpoint/2010/main" val="289852809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6096000" cy="868362"/>
          </a:xfrm>
        </p:spPr>
        <p:txBody>
          <a:bodyPr>
            <a:normAutofit fontScale="90000"/>
          </a:bodyPr>
          <a:lstStyle/>
          <a:p>
            <a:r>
              <a:rPr lang="ru-RU" sz="2800" dirty="0" smtClean="0">
                <a:latin typeface="Times New Roman" pitchFamily="18" charset="0"/>
                <a:cs typeface="Times New Roman" pitchFamily="18" charset="0"/>
              </a:rPr>
              <a:t>Динамика параметров бюджета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Северо-Енисейского района, (тыс. рублей)</a:t>
            </a:r>
            <a:endParaRPr lang="ru-RU" sz="2800"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3"/>
            <p:extLst>
              <p:ext uri="{D42A27DB-BD31-4B8C-83A1-F6EECF244321}">
                <p14:modId xmlns:p14="http://schemas.microsoft.com/office/powerpoint/2010/main" val="2854910711"/>
              </p:ext>
            </p:extLst>
          </p:nvPr>
        </p:nvGraphicFramePr>
        <p:xfrm>
          <a:off x="152400" y="1600200"/>
          <a:ext cx="8763000" cy="5105400"/>
        </p:xfrm>
        <a:graphic>
          <a:graphicData uri="http://schemas.openxmlformats.org/drawingml/2006/chart">
            <c:chart xmlns:c="http://schemas.openxmlformats.org/drawingml/2006/chart" xmlns:r="http://schemas.openxmlformats.org/officeDocument/2006/relationships" r:id="rId2"/>
          </a:graphicData>
        </a:graphic>
      </p:graphicFrame>
      <p:pic>
        <p:nvPicPr>
          <p:cNvPr id="1027" name="Picture 3" descr="\\Novoselova\мои документы\Бюджет проект 2023-2025\картинки к бюджету\budjet_17_10_747_418_cr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3048" y="0"/>
            <a:ext cx="2620952" cy="15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086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64326bd47eff0d4bbd075b690312df75.jpg"/>
          <p:cNvPicPr>
            <a:picLocks noChangeAspect="1"/>
          </p:cNvPicPr>
          <p:nvPr/>
        </p:nvPicPr>
        <p:blipFill>
          <a:blip r:embed="rId2" cstate="print"/>
          <a:stretch>
            <a:fillRect/>
          </a:stretch>
        </p:blipFill>
        <p:spPr>
          <a:xfrm>
            <a:off x="0" y="0"/>
            <a:ext cx="9144000" cy="6858000"/>
          </a:xfrm>
          <a:prstGeom prst="rect">
            <a:avLst/>
          </a:prstGeom>
          <a:ln>
            <a:noFill/>
          </a:ln>
          <a:effectLst>
            <a:softEdge rad="112500"/>
          </a:effectLst>
        </p:spPr>
      </p:pic>
    </p:spTree>
    <p:extLst>
      <p:ext uri="{BB962C8B-B14F-4D97-AF65-F5344CB8AC3E}">
        <p14:creationId xmlns:p14="http://schemas.microsoft.com/office/powerpoint/2010/main" val="2915014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81000" y="537882"/>
            <a:ext cx="8458200" cy="1400383"/>
          </a:xfrm>
          <a:prstGeom prst="rect">
            <a:avLst/>
          </a:prstGeom>
        </p:spPr>
        <p:txBody>
          <a:bodyPr wrap="square">
            <a:spAutoFit/>
          </a:bodyPr>
          <a:lstStyle/>
          <a:p>
            <a:pPr algn="ctr"/>
            <a:r>
              <a:rPr lang="ru-RU" sz="2000" i="1" dirty="0" smtClean="0">
                <a:solidFill>
                  <a:schemeClr val="accent1">
                    <a:lumMod val="75000"/>
                  </a:schemeClr>
                </a:solidFill>
              </a:rPr>
              <a:t>Уважаемые жители Северо-Енисейского района!</a:t>
            </a:r>
          </a:p>
          <a:p>
            <a:pPr algn="ctr"/>
            <a:endParaRPr lang="ru-RU" sz="800" i="1" dirty="0" smtClean="0">
              <a:solidFill>
                <a:schemeClr val="accent1">
                  <a:lumMod val="75000"/>
                </a:schemeClr>
              </a:solidFill>
            </a:endParaRPr>
          </a:p>
          <a:p>
            <a:pPr algn="ctr"/>
            <a:r>
              <a:rPr lang="ru-RU" sz="1900" i="1" dirty="0" smtClean="0">
                <a:solidFill>
                  <a:schemeClr val="accent1">
                    <a:lumMod val="75000"/>
                  </a:schemeClr>
                </a:solidFill>
              </a:rPr>
              <a:t>Мы познакомим Вас с основными положениями </a:t>
            </a:r>
          </a:p>
          <a:p>
            <a:pPr algn="ctr"/>
            <a:r>
              <a:rPr lang="ru-RU" sz="1900" i="1" dirty="0" smtClean="0">
                <a:solidFill>
                  <a:schemeClr val="accent1">
                    <a:lumMod val="75000"/>
                  </a:schemeClr>
                </a:solidFill>
              </a:rPr>
              <a:t>бюджета Северо-Енисейского района </a:t>
            </a:r>
          </a:p>
          <a:p>
            <a:pPr algn="ctr"/>
            <a:r>
              <a:rPr lang="ru-RU" sz="1900" i="1" dirty="0" smtClean="0">
                <a:solidFill>
                  <a:schemeClr val="accent1">
                    <a:lumMod val="75000"/>
                  </a:schemeClr>
                </a:solidFill>
              </a:rPr>
              <a:t>на  2023  год и  плановый период 2024 - 2025 годов</a:t>
            </a:r>
            <a:endParaRPr lang="ru-RU" sz="1900" dirty="0">
              <a:solidFill>
                <a:schemeClr val="accent1">
                  <a:lumMod val="75000"/>
                </a:schemeClr>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514600"/>
            <a:ext cx="3456384" cy="2971800"/>
          </a:xfrm>
          <a:prstGeom prst="rect">
            <a:avLst/>
          </a:prstGeom>
          <a:noFill/>
          <a:ln>
            <a:noFill/>
          </a:ln>
          <a:effectLst>
            <a:glow rad="317500">
              <a:schemeClr val="accent1">
                <a:alpha val="40000"/>
              </a:schemeClr>
            </a:glow>
            <a:outerShdw dist="35921" dir="2700000" algn="ctr" rotWithShape="0">
              <a:schemeClr val="bg2"/>
            </a:outerShdw>
            <a:softEdge rad="139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4128247" y="1949824"/>
            <a:ext cx="4787153" cy="4801314"/>
          </a:xfrm>
          <a:prstGeom prst="rect">
            <a:avLst/>
          </a:prstGeom>
        </p:spPr>
        <p:txBody>
          <a:bodyPr wrap="square">
            <a:spAutoFit/>
          </a:bodyPr>
          <a:lstStyle/>
          <a:p>
            <a:pPr algn="ctr">
              <a:lnSpc>
                <a:spcPct val="120000"/>
              </a:lnSpc>
            </a:pPr>
            <a:r>
              <a:rPr lang="ru-RU" sz="1700" i="1" dirty="0" smtClean="0"/>
              <a:t>Представленная информация предназначена для широкого круга пользователей и будет интересна и полезна всем категориям населения. Бюджет Северо-Енисейского района затрагивает интересы каждого</a:t>
            </a:r>
          </a:p>
          <a:p>
            <a:pPr algn="ctr">
              <a:lnSpc>
                <a:spcPct val="120000"/>
              </a:lnSpc>
            </a:pPr>
            <a:r>
              <a:rPr lang="ru-RU" sz="1700" i="1" dirty="0" smtClean="0"/>
              <a:t> жителя района. Мы постарались в доступной и понятной форме показать основные показатели бюджета.</a:t>
            </a:r>
            <a:r>
              <a:rPr lang="ru-RU" sz="1700" dirty="0" smtClean="0"/>
              <a:t> </a:t>
            </a:r>
            <a:r>
              <a:rPr lang="ru-RU" sz="1700" i="1" dirty="0" smtClean="0"/>
              <a:t>Надеемся, что информация о бюджете, представленная в информативной и компактной форме, позволит уточнить знания о бюджете района и будет способствовать активному участию граждан в бюджетном процессе района</a:t>
            </a:r>
            <a:endParaRPr lang="ru-RU" sz="1700" i="1" dirty="0"/>
          </a:p>
        </p:txBody>
      </p:sp>
    </p:spTree>
    <p:extLst>
      <p:ext uri="{BB962C8B-B14F-4D97-AF65-F5344CB8AC3E}">
        <p14:creationId xmlns:p14="http://schemas.microsoft.com/office/powerpoint/2010/main" val="4227390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895" y="0"/>
            <a:ext cx="4087907" cy="203050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u="sng" dirty="0" smtClean="0">
                <a:solidFill>
                  <a:schemeClr val="tx1"/>
                </a:solidFill>
                <a:latin typeface="Times New Roman" pitchFamily="18" charset="0"/>
                <a:cs typeface="Times New Roman" pitchFamily="18" charset="0"/>
              </a:rPr>
              <a:t>ДОХОДЫ </a:t>
            </a:r>
          </a:p>
          <a:p>
            <a:r>
              <a:rPr lang="ru-RU" dirty="0" smtClean="0">
                <a:solidFill>
                  <a:schemeClr val="tx1"/>
                </a:solidFill>
                <a:latin typeface="Times New Roman" pitchFamily="18" charset="0"/>
                <a:cs typeface="Times New Roman" pitchFamily="18" charset="0"/>
              </a:rPr>
              <a:t>Поступающие в бюджет денежные средства (налоги юридических и физических лиц, штрафы, административные платежи и сборы, финансовая помощь)</a:t>
            </a:r>
            <a:endParaRPr lang="ru-RU" dirty="0">
              <a:solidFill>
                <a:schemeClr val="tx1"/>
              </a:solidFill>
            </a:endParaRPr>
          </a:p>
        </p:txBody>
      </p:sp>
      <p:sp>
        <p:nvSpPr>
          <p:cNvPr id="5" name="Прямоугольник 4"/>
          <p:cNvSpPr/>
          <p:nvPr/>
        </p:nvSpPr>
        <p:spPr>
          <a:xfrm>
            <a:off x="4061011" y="-1"/>
            <a:ext cx="5056453" cy="203050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u="sng" dirty="0" smtClean="0">
                <a:solidFill>
                  <a:schemeClr val="tx1"/>
                </a:solidFill>
                <a:latin typeface="Times New Roman" pitchFamily="18" charset="0"/>
                <a:cs typeface="Times New Roman" pitchFamily="18" charset="0"/>
              </a:rPr>
              <a:t>РАСХОДЫ</a:t>
            </a:r>
          </a:p>
          <a:p>
            <a:pPr algn="ctr"/>
            <a:r>
              <a:rPr lang="ru-RU" dirty="0" smtClean="0">
                <a:solidFill>
                  <a:schemeClr val="tx1"/>
                </a:solidFill>
                <a:latin typeface="Times New Roman" pitchFamily="18" charset="0"/>
                <a:cs typeface="Times New Roman" pitchFamily="18" charset="0"/>
              </a:rPr>
              <a:t>Выплачиваемые из бюджета денежные средства (социальные выплаты населению, содержание муниципальных учреждений (образование,</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культура, физическая культура, молодежная политика и другие), капитальное строительство и другие)</a:t>
            </a:r>
            <a:endParaRPr lang="ru-RU" dirty="0">
              <a:solidFill>
                <a:schemeClr val="tx1"/>
              </a:solidFill>
            </a:endParaRPr>
          </a:p>
        </p:txBody>
      </p:sp>
      <p:sp>
        <p:nvSpPr>
          <p:cNvPr id="10" name="Овальная выноска 9"/>
          <p:cNvSpPr/>
          <p:nvPr/>
        </p:nvSpPr>
        <p:spPr>
          <a:xfrm>
            <a:off x="5119742" y="2030505"/>
            <a:ext cx="4055992" cy="1563400"/>
          </a:xfrm>
          <a:prstGeom prst="wedgeEllipseCallout">
            <a:avLst>
              <a:gd name="adj1" fmla="val -31840"/>
              <a:gd name="adj2" fmla="val 8159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dirty="0">
                <a:solidFill>
                  <a:schemeClr val="accent6">
                    <a:lumMod val="50000"/>
                  </a:schemeClr>
                </a:solidFill>
                <a:latin typeface="Times New Roman" pitchFamily="18" charset="0"/>
                <a:cs typeface="Times New Roman" pitchFamily="18" charset="0"/>
              </a:rPr>
              <a:t>Если расходная часть бюджета превышает доходную, то бюджет формируется с </a:t>
            </a:r>
            <a:r>
              <a:rPr lang="ru-RU" b="1" dirty="0">
                <a:solidFill>
                  <a:schemeClr val="accent6">
                    <a:lumMod val="50000"/>
                  </a:schemeClr>
                </a:solidFill>
                <a:latin typeface="Times New Roman" pitchFamily="18" charset="0"/>
                <a:cs typeface="Times New Roman" pitchFamily="18" charset="0"/>
              </a:rPr>
              <a:t>дефицитом (-</a:t>
            </a:r>
            <a:r>
              <a:rPr lang="ru-RU" dirty="0">
                <a:solidFill>
                  <a:schemeClr val="accent6">
                    <a:lumMod val="50000"/>
                  </a:schemeClr>
                </a:solidFill>
                <a:latin typeface="Times New Roman" pitchFamily="18" charset="0"/>
                <a:cs typeface="Times New Roman" pitchFamily="18" charset="0"/>
              </a:rPr>
              <a:t>)</a:t>
            </a:r>
          </a:p>
        </p:txBody>
      </p:sp>
      <p:sp>
        <p:nvSpPr>
          <p:cNvPr id="12" name="Овальная выноска 11"/>
          <p:cNvSpPr/>
          <p:nvPr/>
        </p:nvSpPr>
        <p:spPr>
          <a:xfrm>
            <a:off x="1" y="2030505"/>
            <a:ext cx="2697480" cy="2719911"/>
          </a:xfrm>
          <a:prstGeom prst="wedgeEllipseCallout">
            <a:avLst>
              <a:gd name="adj1" fmla="val 72799"/>
              <a:gd name="adj2" fmla="val 38086"/>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accent6">
                    <a:lumMod val="50000"/>
                  </a:schemeClr>
                </a:solidFill>
                <a:latin typeface="Times New Roman" pitchFamily="18" charset="0"/>
                <a:cs typeface="Times New Roman" pitchFamily="18" charset="0"/>
              </a:rPr>
              <a:t>Превышение доходов над расходами  образует положительный остаток бюджета – </a:t>
            </a:r>
            <a:r>
              <a:rPr lang="ru-RU" b="1" dirty="0">
                <a:solidFill>
                  <a:schemeClr val="accent6">
                    <a:lumMod val="50000"/>
                  </a:schemeClr>
                </a:solidFill>
                <a:latin typeface="Times New Roman" pitchFamily="18" charset="0"/>
                <a:cs typeface="Times New Roman" pitchFamily="18" charset="0"/>
              </a:rPr>
              <a:t>профицит (+)</a:t>
            </a:r>
            <a:endParaRPr lang="ru-RU" b="1" dirty="0">
              <a:solidFill>
                <a:schemeClr val="accent6">
                  <a:lumMod val="50000"/>
                </a:schemeClr>
              </a:solidFill>
            </a:endParaRPr>
          </a:p>
        </p:txBody>
      </p:sp>
      <p:pic>
        <p:nvPicPr>
          <p:cNvPr id="11" name="Рисунок 10" descr="пппп.jpg"/>
          <p:cNvPicPr>
            <a:picLocks noChangeAspect="1"/>
          </p:cNvPicPr>
          <p:nvPr/>
        </p:nvPicPr>
        <p:blipFill>
          <a:blip r:embed="rId3" cstate="print"/>
          <a:stretch>
            <a:fillRect/>
          </a:stretch>
        </p:blipFill>
        <p:spPr>
          <a:xfrm>
            <a:off x="3471358" y="4370294"/>
            <a:ext cx="2488379" cy="2487706"/>
          </a:xfrm>
          <a:prstGeom prst="rect">
            <a:avLst/>
          </a:prstGeom>
        </p:spPr>
      </p:pic>
      <p:cxnSp>
        <p:nvCxnSpPr>
          <p:cNvPr id="3" name="Прямая соединительная линия 2"/>
          <p:cNvCxnSpPr/>
          <p:nvPr/>
        </p:nvCxnSpPr>
        <p:spPr>
          <a:xfrm>
            <a:off x="1711812" y="5730123"/>
            <a:ext cx="0" cy="1127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stCxn id="16" idx="0"/>
          </p:cNvCxnSpPr>
          <p:nvPr/>
        </p:nvCxnSpPr>
        <p:spPr>
          <a:xfrm flipV="1">
            <a:off x="636270" y="5336796"/>
            <a:ext cx="2389317" cy="734548"/>
          </a:xfrm>
          <a:prstGeom prst="line">
            <a:avLst/>
          </a:prstGeom>
        </p:spPr>
        <p:style>
          <a:lnRef idx="1">
            <a:schemeClr val="accent1"/>
          </a:lnRef>
          <a:fillRef idx="0">
            <a:schemeClr val="accent1"/>
          </a:fillRef>
          <a:effectRef idx="0">
            <a:schemeClr val="accent1"/>
          </a:effectRef>
          <a:fontRef idx="minor">
            <a:schemeClr val="tx1"/>
          </a:fontRef>
        </p:style>
      </p:cxnSp>
      <p:sp>
        <p:nvSpPr>
          <p:cNvPr id="15" name="Равнобедренный треугольник 14"/>
          <p:cNvSpPr/>
          <p:nvPr/>
        </p:nvSpPr>
        <p:spPr>
          <a:xfrm>
            <a:off x="2399291" y="5296452"/>
            <a:ext cx="1252593" cy="8471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latin typeface="Times New Roman" pitchFamily="18" charset="0"/>
                <a:cs typeface="Times New Roman" pitchFamily="18" charset="0"/>
              </a:rPr>
              <a:t>Расходы</a:t>
            </a:r>
            <a:endParaRPr lang="ru-RU" sz="800" dirty="0">
              <a:solidFill>
                <a:schemeClr val="tx1"/>
              </a:solidFill>
              <a:latin typeface="Times New Roman" pitchFamily="18" charset="0"/>
              <a:cs typeface="Times New Roman" pitchFamily="18" charset="0"/>
            </a:endParaRPr>
          </a:p>
        </p:txBody>
      </p:sp>
      <p:sp>
        <p:nvSpPr>
          <p:cNvPr id="16" name="Равнобедренный треугольник 15"/>
          <p:cNvSpPr/>
          <p:nvPr/>
        </p:nvSpPr>
        <p:spPr>
          <a:xfrm>
            <a:off x="-26895" y="6071344"/>
            <a:ext cx="1326330" cy="78665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latin typeface="Times New Roman" pitchFamily="18" charset="0"/>
                <a:cs typeface="Times New Roman" pitchFamily="18" charset="0"/>
              </a:rPr>
              <a:t>Доходы</a:t>
            </a:r>
            <a:endParaRPr lang="ru-RU" sz="800" dirty="0">
              <a:solidFill>
                <a:schemeClr val="tx1"/>
              </a:solidFill>
              <a:latin typeface="Times New Roman" pitchFamily="18" charset="0"/>
              <a:cs typeface="Times New Roman" pitchFamily="18" charset="0"/>
            </a:endParaRPr>
          </a:p>
        </p:txBody>
      </p:sp>
      <p:cxnSp>
        <p:nvCxnSpPr>
          <p:cNvPr id="20" name="Прямая соединительная линия 19"/>
          <p:cNvCxnSpPr>
            <a:stCxn id="21" idx="0"/>
            <a:endCxn id="22" idx="0"/>
          </p:cNvCxnSpPr>
          <p:nvPr/>
        </p:nvCxnSpPr>
        <p:spPr>
          <a:xfrm>
            <a:off x="6221282" y="5326706"/>
            <a:ext cx="2328156" cy="643786"/>
          </a:xfrm>
          <a:prstGeom prst="line">
            <a:avLst/>
          </a:prstGeom>
        </p:spPr>
        <p:style>
          <a:lnRef idx="1">
            <a:schemeClr val="accent1"/>
          </a:lnRef>
          <a:fillRef idx="0">
            <a:schemeClr val="accent1"/>
          </a:fillRef>
          <a:effectRef idx="0">
            <a:schemeClr val="accent1"/>
          </a:effectRef>
          <a:fontRef idx="minor">
            <a:schemeClr val="tx1"/>
          </a:fontRef>
        </p:style>
      </p:cxnSp>
      <p:sp>
        <p:nvSpPr>
          <p:cNvPr id="21" name="Равнобедренный треугольник 20"/>
          <p:cNvSpPr/>
          <p:nvPr/>
        </p:nvSpPr>
        <p:spPr>
          <a:xfrm>
            <a:off x="5558117" y="5326706"/>
            <a:ext cx="1326330" cy="786655"/>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latin typeface="Times New Roman" pitchFamily="18" charset="0"/>
                <a:cs typeface="Times New Roman" pitchFamily="18" charset="0"/>
              </a:rPr>
              <a:t>Доходы</a:t>
            </a:r>
            <a:endParaRPr lang="ru-RU" sz="800" dirty="0">
              <a:solidFill>
                <a:schemeClr val="tx1"/>
              </a:solidFill>
              <a:latin typeface="Times New Roman" pitchFamily="18" charset="0"/>
              <a:cs typeface="Times New Roman" pitchFamily="18" charset="0"/>
            </a:endParaRPr>
          </a:p>
        </p:txBody>
      </p:sp>
      <p:sp>
        <p:nvSpPr>
          <p:cNvPr id="22" name="Равнобедренный треугольник 21"/>
          <p:cNvSpPr/>
          <p:nvPr/>
        </p:nvSpPr>
        <p:spPr>
          <a:xfrm>
            <a:off x="7923141" y="5970492"/>
            <a:ext cx="1252593" cy="847165"/>
          </a:xfrm>
          <a:prstGeom prst="triangl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latin typeface="Times New Roman" pitchFamily="18" charset="0"/>
                <a:cs typeface="Times New Roman" pitchFamily="18" charset="0"/>
              </a:rPr>
              <a:t>Расходы</a:t>
            </a:r>
            <a:endParaRPr lang="ru-RU" sz="800" dirty="0">
              <a:solidFill>
                <a:schemeClr val="tx1"/>
              </a:solidFill>
              <a:latin typeface="Times New Roman" pitchFamily="18" charset="0"/>
              <a:cs typeface="Times New Roman" pitchFamily="18" charset="0"/>
            </a:endParaRPr>
          </a:p>
        </p:txBody>
      </p:sp>
      <p:cxnSp>
        <p:nvCxnSpPr>
          <p:cNvPr id="23" name="Прямая соединительная линия 22"/>
          <p:cNvCxnSpPr/>
          <p:nvPr/>
        </p:nvCxnSpPr>
        <p:spPr>
          <a:xfrm>
            <a:off x="7269930" y="5654484"/>
            <a:ext cx="0" cy="1163173"/>
          </a:xfrm>
          <a:prstGeom prst="line">
            <a:avLst/>
          </a:prstGeom>
        </p:spPr>
        <p:style>
          <a:lnRef idx="1">
            <a:schemeClr val="accent1"/>
          </a:lnRef>
          <a:fillRef idx="0">
            <a:schemeClr val="accent1"/>
          </a:fillRef>
          <a:effectRef idx="0">
            <a:schemeClr val="accent1"/>
          </a:effectRef>
          <a:fontRef idx="minor">
            <a:schemeClr val="tx1"/>
          </a:fontRef>
        </p:style>
      </p:cxnSp>
      <p:sp>
        <p:nvSpPr>
          <p:cNvPr id="34" name="Скругленный прямоугольник 33"/>
          <p:cNvSpPr/>
          <p:nvPr/>
        </p:nvSpPr>
        <p:spPr>
          <a:xfrm rot="976621">
            <a:off x="6221924" y="5074575"/>
            <a:ext cx="2969110" cy="44375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Дефицит</a:t>
            </a:r>
            <a:endParaRPr lang="ru-RU" dirty="0">
              <a:solidFill>
                <a:schemeClr val="tx1"/>
              </a:solidFill>
              <a:latin typeface="Times New Roman" pitchFamily="18" charset="0"/>
              <a:cs typeface="Times New Roman" pitchFamily="18" charset="0"/>
            </a:endParaRPr>
          </a:p>
        </p:txBody>
      </p:sp>
      <p:sp>
        <p:nvSpPr>
          <p:cNvPr id="38" name="Скругленный прямоугольник 37"/>
          <p:cNvSpPr/>
          <p:nvPr/>
        </p:nvSpPr>
        <p:spPr>
          <a:xfrm rot="20497622">
            <a:off x="346372" y="5062802"/>
            <a:ext cx="2969110" cy="44375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Профицит</a:t>
            </a:r>
            <a:endParaRPr lang="ru-RU"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42260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F:\Презентация1.jpg"/>
          <p:cNvPicPr/>
          <p:nvPr/>
        </p:nvPicPr>
        <p:blipFill>
          <a:blip r:embed="rId2" cstate="print"/>
          <a:srcRect l="71809"/>
          <a:stretch>
            <a:fillRect/>
          </a:stretch>
        </p:blipFill>
        <p:spPr bwMode="auto">
          <a:xfrm>
            <a:off x="7573384" y="5034579"/>
            <a:ext cx="1323190" cy="1645919"/>
          </a:xfrm>
          <a:prstGeom prst="rect">
            <a:avLst/>
          </a:prstGeom>
          <a:noFill/>
          <a:ln w="9525">
            <a:noFill/>
            <a:miter lim="800000"/>
            <a:headEnd/>
            <a:tailEnd/>
          </a:ln>
        </p:spPr>
      </p:pic>
      <p:sp>
        <p:nvSpPr>
          <p:cNvPr id="81922" name="Rectangle 2"/>
          <p:cNvSpPr>
            <a:spLocks noChangeArrowheads="1"/>
          </p:cNvSpPr>
          <p:nvPr/>
        </p:nvSpPr>
        <p:spPr bwMode="auto">
          <a:xfrm>
            <a:off x="0" y="672354"/>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Администратор доходов бюджета</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sz="1200" dirty="0" smtClean="0">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казенное учреждение, осуществляющий в соответствии с законодательством Российской Федерации контроль за правильностью исчисления, полнотой и своевременностью уплаты, начисление, учет, взыскание и принятие решений о возврате (зачете) излишне уплаченных (взысканных) платежей, пеней и штрафов по ним, являющихся доходами бюджетов бюджетной системы Российской Федерации.</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Бюджет</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(от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старонормандского</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bougette</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Бюджетные обязательства</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расходные обязательства, подлежащие исполнению в соответствующем финансовом году.</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Бюджетная система Российской Федерации -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совокупность федерального бюджета, бюджетов субъектов РФ,</a:t>
            </a:r>
            <a:r>
              <a:rPr kumimoji="0" lang="ru-RU" sz="1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местных бюджетов и</a:t>
            </a:r>
            <a:r>
              <a:rPr kumimoji="0" lang="ru-RU" sz="1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бюджетов </a:t>
            </a:r>
            <a:r>
              <a:rPr lang="ru-RU" sz="1200" dirty="0" smtClean="0">
                <a:latin typeface="Times New Roman" pitchFamily="18" charset="0"/>
                <a:ea typeface="Times New Roman" pitchFamily="18" charset="0"/>
                <a:cs typeface="Times New Roman" pitchFamily="18" charset="0"/>
              </a:rPr>
              <a:t>г</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осударственных внебюджетных</a:t>
            </a:r>
            <a:r>
              <a:rPr kumimoji="0" lang="ru-RU" sz="12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фондов. </a:t>
            </a:r>
          </a:p>
          <a:p>
            <a:pPr indent="342900" algn="just" eaLnBrk="0" hangingPunct="0"/>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Бюджетный процесс</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lang="ru-RU" sz="1200" dirty="0" smtClean="0">
                <a:latin typeface="Times New Roman" pitchFamily="18" charset="0"/>
                <a:cs typeface="Times New Roman" pitchFamily="18" charset="0"/>
              </a:rPr>
              <a:t>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Бюджетная политика муниципального района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совокупность действий и мероприятий, проводимых органами местного самоуправления в сфере управления формированием и исполнением бюджета, по выполнению ими функций перед обществом и государством. </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Бюджетный кредит</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денежные средства, предоставляемые бюджетом другому бюджету бюджетной системы Российской Федерации, юридическому лицу (за исключением государственных (муниципальных) учреждений), иностранному государству, иностранному юридическому лицу на возвратной и возмездной основах. </a:t>
            </a:r>
          </a:p>
          <a:p>
            <a:pPr marL="0" marR="0" lvl="0" indent="342900" algn="just" defTabSz="914400" rtl="0" eaLnBrk="0" fontAlgn="base" latinLnBrk="0" hangingPunct="0">
              <a:lnSpc>
                <a:spcPct val="100000"/>
              </a:lnSpc>
              <a:spcBef>
                <a:spcPct val="0"/>
              </a:spcBef>
              <a:spcAft>
                <a:spcPct val="0"/>
              </a:spcAft>
              <a:buClrTx/>
              <a:buSzTx/>
              <a:buFontTx/>
              <a:buNone/>
              <a:tabLst/>
            </a:pPr>
            <a:r>
              <a:rPr lang="ru-RU" sz="1200" b="1" dirty="0" smtClean="0">
                <a:latin typeface="Times New Roman" pitchFamily="18" charset="0"/>
                <a:ea typeface="Times New Roman" pitchFamily="18" charset="0"/>
                <a:cs typeface="Times New Roman" pitchFamily="18" charset="0"/>
              </a:rPr>
              <a:t>Б</a:t>
            </a: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езвозмездные поступления:</a:t>
            </a: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дотации из других бюджетов бюджетной системы Российской Федерации;</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субсидии из других бюджетов бюджетной системы Российской Федерации (межбюджетные субсидии);</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субвенции из федерального бюджета и (или) из бюджетов субъектов Российской Федерации;</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иные межбюджетные трансферты из других бюджетов бюджетной системы Российской Федерации;</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безвозмездные поступления от физических и юридических лиц, международных организаций и </a:t>
            </a: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правительств иностранных        государств, в том числе добровольные пожертвования.</a:t>
            </a:r>
          </a:p>
          <a:p>
            <a:pPr indent="342900" algn="just" eaLnBrk="0" hangingPunct="0"/>
            <a:r>
              <a:rPr lang="ru-RU" sz="1200" b="1" dirty="0" smtClean="0">
                <a:latin typeface="Times New Roman" pitchFamily="18" charset="0"/>
                <a:ea typeface="Calibri" pitchFamily="34" charset="0"/>
                <a:cs typeface="Times New Roman" pitchFamily="18" charset="0"/>
              </a:rPr>
              <a:t>Бюджетные инвестиции</a:t>
            </a:r>
            <a:r>
              <a:rPr lang="ru-RU" sz="1200" dirty="0" smtClean="0">
                <a:latin typeface="Times New Roman" pitchFamily="18" charset="0"/>
                <a:ea typeface="Calibri" pitchFamily="34" charset="0"/>
                <a:cs typeface="Times New Roman" pitchFamily="18" charset="0"/>
              </a:rPr>
              <a:t> - бюджетные средства, направляемые на создание или увеличение за </a:t>
            </a:r>
          </a:p>
          <a:p>
            <a:pPr indent="342900" algn="just" eaLnBrk="0" hangingPunct="0"/>
            <a:r>
              <a:rPr lang="ru-RU" sz="1200" dirty="0" smtClean="0">
                <a:latin typeface="Times New Roman" pitchFamily="18" charset="0"/>
                <a:ea typeface="Calibri" pitchFamily="34" charset="0"/>
                <a:cs typeface="Times New Roman" pitchFamily="18" charset="0"/>
              </a:rPr>
              <a:t>счет средств бюджета стоимости государственного (муниципального) имущества.</a:t>
            </a:r>
            <a:endParaRPr lang="ru-RU" sz="1200" dirty="0" smtClean="0">
              <a:latin typeface="Times New Roman" pitchFamily="18" charset="0"/>
              <a:ea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lang="ru-RU" sz="1200" dirty="0" smtClean="0">
              <a:latin typeface="Times New Roman" pitchFamily="18" charset="0"/>
              <a:ea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4" name="Заголовок 3"/>
          <p:cNvSpPr>
            <a:spLocks noGrp="1"/>
          </p:cNvSpPr>
          <p:nvPr>
            <p:ph type="title"/>
          </p:nvPr>
        </p:nvSpPr>
        <p:spPr>
          <a:xfrm>
            <a:off x="457200" y="174812"/>
            <a:ext cx="8229600" cy="484094"/>
          </a:xfrm>
        </p:spPr>
        <p:txBody>
          <a:bodyPr>
            <a:normAutofit fontScale="90000"/>
          </a:bodyPr>
          <a:lstStyle/>
          <a:p>
            <a:pPr marL="0" indent="0">
              <a:buNone/>
            </a:pPr>
            <a:r>
              <a:rPr lang="ru-RU" sz="3200" i="1" dirty="0" smtClean="0"/>
              <a:t>Глоссарий</a:t>
            </a:r>
            <a:endParaRPr lang="ru-RU" sz="3200" i="1" dirty="0"/>
          </a:p>
        </p:txBody>
      </p:sp>
    </p:spTree>
    <p:extLst>
      <p:ext uri="{BB962C8B-B14F-4D97-AF65-F5344CB8AC3E}">
        <p14:creationId xmlns:p14="http://schemas.microsoft.com/office/powerpoint/2010/main" val="3076225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0" y="206634"/>
            <a:ext cx="9144000"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Ведомственная структура расходов бюджета</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группам</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непрограммным</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направлениям деятельности), группам (</a:t>
            </a:r>
            <a:r>
              <a:rPr kumimoji="0" lang="ru-RU" sz="1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группам</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подгруппам) видов расходов классификации расходов бюджетов.</a:t>
            </a:r>
          </a:p>
          <a:p>
            <a:pPr algn="just" eaLnBrk="0" hangingPunct="0"/>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Администратор источников финансирования дефицита бюджета (администратор источников финансирования дефицита соответствующего бюджета)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sz="1200" dirty="0" smtClean="0">
                <a:latin typeface="Times New Roman" pitchFamily="18" charset="0"/>
                <a:cs typeface="Times New Roman" pitchFamily="18" charset="0"/>
              </a:rPr>
              <a:t>администратор источников финансирования дефицита бюджета (администратор источников финансирования дефицита соответствующего бюджета) - орган государственной власти (государственный орган), </a:t>
            </a:r>
            <a:r>
              <a:rPr lang="ru-RU" sz="1200" dirty="0" err="1" smtClean="0">
                <a:latin typeface="Times New Roman" pitchFamily="18" charset="0"/>
                <a:cs typeface="Times New Roman" pitchFamily="18" charset="0"/>
              </a:rPr>
              <a:t>орган</a:t>
            </a:r>
            <a:r>
              <a:rPr lang="ru-RU" sz="1200" dirty="0" smtClean="0">
                <a:latin typeface="Times New Roman" pitchFamily="18" charset="0"/>
                <a:cs typeface="Times New Roman" pitchFamily="18" charset="0"/>
              </a:rPr>
              <a:t> местного самоуправления, орган местной администрации, орган управления государственным внебюджетным фондом, иная организация, имеющие право в соответствии с настоящим Кодексом осуществлять операции с источниками финансирования дефицита бюджета.</a:t>
            </a: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algn="just" eaLnBrk="0" hangingPunct="0"/>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Главные администраторы доходов бюджета</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lang="ru-RU" sz="1200" dirty="0"/>
              <a:t> </a:t>
            </a:r>
            <a:r>
              <a:rPr lang="ru-RU" sz="1200" dirty="0">
                <a:latin typeface="Times New Roman" pitchFamily="18" charset="0"/>
                <a:cs typeface="Times New Roman" pitchFamily="18" charset="0"/>
              </a:rPr>
              <a:t>определенный в соответствии с настоящим Кодексом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иная организация, имеющие в своем ведении администраторов доходов бюджета и (или) являющиеся администраторами доходов </a:t>
            </a:r>
            <a:r>
              <a:rPr lang="ru-RU" sz="1200" dirty="0" smtClean="0">
                <a:latin typeface="Times New Roman" pitchFamily="18" charset="0"/>
                <a:cs typeface="Times New Roman" pitchFamily="18" charset="0"/>
              </a:rPr>
              <a:t>бюджета.</a:t>
            </a:r>
          </a:p>
          <a:p>
            <a:pPr algn="just" eaLnBrk="0" hangingPunct="0"/>
            <a:r>
              <a:rPr lang="ru-RU" sz="1200" b="1" dirty="0" smtClean="0">
                <a:latin typeface="Times New Roman" pitchFamily="18" charset="0"/>
                <a:cs typeface="Times New Roman" pitchFamily="18" charset="0"/>
              </a:rPr>
              <a:t>Главные распорядители бюджетных средств - </a:t>
            </a:r>
            <a:r>
              <a:rPr lang="ru-RU" sz="1200" dirty="0" smtClean="0">
                <a:latin typeface="Times New Roman" pitchFamily="18" charset="0"/>
                <a:cs typeface="Times New Roman" pitchFamily="18" charset="0"/>
              </a:rPr>
              <a:t>главный распорядитель бюджетных средств (главный распорядитель средств соответствующего бюджета) - орган государственной власти (государственный орган), </a:t>
            </a:r>
            <a:r>
              <a:rPr lang="ru-RU" sz="1200" dirty="0" err="1" smtClean="0">
                <a:latin typeface="Times New Roman" pitchFamily="18" charset="0"/>
                <a:cs typeface="Times New Roman" pitchFamily="18" charset="0"/>
              </a:rPr>
              <a:t>орган</a:t>
            </a:r>
            <a:r>
              <a:rPr lang="ru-RU" sz="1200" dirty="0" smtClean="0">
                <a:latin typeface="Times New Roman" pitchFamily="18" charset="0"/>
                <a:cs typeface="Times New Roman" pitchFamily="18" charset="0"/>
              </a:rPr>
              <a:t> управления государственным внебюджетным фондом, орган местного самоуправления, орган местной администрации, а также наиболее значимое учреждение науки, образования, культуры и здравоохранения, указанное в ведомственной структуре расходов бюджета, имеющие право распределять бюджетные ассигнования и лимиты бюджетных обязательств между подведомственными распорядителями и (или) получателями бюджетных средств.</a:t>
            </a:r>
          </a:p>
          <a:p>
            <a:pPr algn="just" eaLnBrk="0" fontAlgn="base" hangingPunct="0">
              <a:spcBef>
                <a:spcPct val="0"/>
              </a:spcBef>
              <a:spcAft>
                <a:spcPct val="0"/>
              </a:spcAf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Главный администратор источников финансирования дефицита бюджета (главный администратор источников финансирования дефицита соответствующего бюджета) - </a:t>
            </a:r>
            <a:r>
              <a:rPr lang="ru-RU" sz="1200" dirty="0">
                <a:latin typeface="Times New Roman" pitchFamily="18" charset="0"/>
                <a:cs typeface="Times New Roman" pitchFamily="18" charset="0"/>
              </a:rPr>
              <a:t>определенный в соответствии с настоящим Кодексом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иная организация, имеющие в своем ведении администраторов источников финансирования дефицита бюджета и (или) являющиеся администраторами источников финансирования </a:t>
            </a:r>
            <a:r>
              <a:rPr lang="ru-RU" sz="1200">
                <a:latin typeface="Times New Roman" pitchFamily="18" charset="0"/>
                <a:cs typeface="Times New Roman" pitchFamily="18" charset="0"/>
              </a:rPr>
              <a:t>дефицита </a:t>
            </a:r>
            <a:r>
              <a:rPr lang="ru-RU" sz="1200" smtClean="0">
                <a:latin typeface="Times New Roman" pitchFamily="18" charset="0"/>
                <a:cs typeface="Times New Roman" pitchFamily="18" charset="0"/>
              </a:rPr>
              <a:t>бюджета</a:t>
            </a:r>
            <a:r>
              <a:rPr kumimoji="0" lang="ru-RU"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algn="just"/>
            <a:r>
              <a:rPr lang="ru-RU" sz="1200" b="1" dirty="0" smtClean="0">
                <a:latin typeface="Times New Roman" pitchFamily="18" charset="0"/>
                <a:ea typeface="Times New Roman" pitchFamily="18" charset="0"/>
                <a:cs typeface="Times New Roman" pitchFamily="18" charset="0"/>
              </a:rPr>
              <a:t>Государственные (муниципальные) услуги  (работы) </a:t>
            </a:r>
            <a:r>
              <a:rPr lang="ru-RU" sz="1200" dirty="0" smtClean="0">
                <a:latin typeface="Times New Roman" pitchFamily="18" charset="0"/>
                <a:ea typeface="Times New Roman" pitchFamily="18" charset="0"/>
                <a:cs typeface="Times New Roman" pitchFamily="18" charset="0"/>
              </a:rPr>
              <a:t>- услуги (работы), оказываемые (выполняемые) органами государственной власти (органами местного самоуправления), государственными (муниципальными) учреждениями и в случаях, установленных законодательством Российской Федерации, иными юридическими лицами.</a:t>
            </a:r>
          </a:p>
          <a:p>
            <a:pPr algn="just"/>
            <a:r>
              <a:rPr lang="ru-RU" sz="1200" b="1" dirty="0">
                <a:latin typeface="Times New Roman" pitchFamily="18" charset="0"/>
                <a:ea typeface="Times New Roman" pitchFamily="18" charset="0"/>
                <a:cs typeface="Times New Roman" pitchFamily="18" charset="0"/>
              </a:rPr>
              <a:t>Дотации - </a:t>
            </a:r>
            <a:r>
              <a:rPr lang="ru-RU" sz="1200" dirty="0"/>
              <a:t> </a:t>
            </a:r>
            <a:r>
              <a:rPr lang="ru-RU" sz="1200" dirty="0">
                <a:latin typeface="Times New Roman" pitchFamily="18" charset="0"/>
                <a:cs typeface="Times New Roman" pitchFamily="18" charset="0"/>
              </a:rPr>
              <a:t>межбюджетные трансферты, предоставляемые на безвозмездной и безвозвратной основе без установления направлений их </a:t>
            </a:r>
            <a:r>
              <a:rPr lang="ru-RU" sz="1200" dirty="0" smtClean="0">
                <a:latin typeface="Times New Roman" pitchFamily="18" charset="0"/>
                <a:cs typeface="Times New Roman" pitchFamily="18" charset="0"/>
              </a:rPr>
              <a:t>использования</a:t>
            </a:r>
            <a:r>
              <a:rPr lang="ru-RU" sz="1200" dirty="0" smtClean="0">
                <a:latin typeface="Times New Roman" pitchFamily="18" charset="0"/>
                <a:ea typeface="Times New Roman" pitchFamily="18" charset="0"/>
                <a:cs typeface="Times New Roman" pitchFamily="18" charset="0"/>
              </a:rPr>
              <a:t>;</a:t>
            </a:r>
            <a:endParaRPr lang="ru-RU" sz="1200" dirty="0">
              <a:latin typeface="Times New Roman" pitchFamily="18" charset="0"/>
              <a:ea typeface="Times New Roman" pitchFamily="18" charset="0"/>
              <a:cs typeface="Times New Roman" pitchFamily="18" charset="0"/>
            </a:endParaRPr>
          </a:p>
          <a:p>
            <a:pPr algn="just"/>
            <a:r>
              <a:rPr lang="ru-RU" sz="1200" b="1" dirty="0" smtClean="0">
                <a:latin typeface="Times New Roman" pitchFamily="18" charset="0"/>
                <a:ea typeface="Calibri" pitchFamily="34" charset="0"/>
                <a:cs typeface="Times New Roman" pitchFamily="18" charset="0"/>
              </a:rPr>
              <a:t>Дорожный фонд</a:t>
            </a:r>
            <a:r>
              <a:rPr lang="ru-RU" sz="1200" dirty="0" smtClean="0">
                <a:latin typeface="Times New Roman" pitchFamily="18" charset="0"/>
                <a:ea typeface="Calibri" pitchFamily="34" charset="0"/>
                <a:cs typeface="Times New Roman" pitchFamily="18" charset="0"/>
              </a:rPr>
              <a:t> - </a:t>
            </a:r>
            <a:r>
              <a:rPr lang="ru-RU" sz="1200" dirty="0" smtClean="0">
                <a:latin typeface="Times New Roman" pitchFamily="18" charset="0"/>
                <a:cs typeface="Times New Roman" pitchFamily="18" charset="0"/>
              </a:rPr>
              <a:t>часть средств бюджета, подлежащая использованию в целях финансового обеспечения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пунктов.</a:t>
            </a:r>
          </a:p>
          <a:p>
            <a:pPr algn="just"/>
            <a:r>
              <a:rPr lang="ru-RU" sz="1200" b="1" dirty="0" smtClean="0">
                <a:latin typeface="Times New Roman" pitchFamily="18" charset="0"/>
                <a:ea typeface="Calibri" pitchFamily="34" charset="0"/>
                <a:cs typeface="Times New Roman" pitchFamily="18" charset="0"/>
              </a:rPr>
              <a:t>Государственное (муниципальное) задание</a:t>
            </a:r>
            <a:r>
              <a:rPr lang="ru-RU" sz="1200" dirty="0" smtClean="0">
                <a:latin typeface="Times New Roman" pitchFamily="18" charset="0"/>
                <a:ea typeface="Calibri" pitchFamily="34" charset="0"/>
                <a:cs typeface="Times New Roman" pitchFamily="18" charset="0"/>
              </a:rPr>
              <a:t> – документ, устанавливающий требования к составу, качеству и (или) объему (содержанию), условиям, порядку и результатам оказания государственных (муниципальных) услуг (выполнения работ).</a:t>
            </a:r>
          </a:p>
          <a:p>
            <a:pPr lvl="0"/>
            <a:endParaRPr lang="ru-RU" sz="1200" dirty="0" smtClean="0">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ru-RU" sz="1200" dirty="0" smtClean="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791595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0" y="-290218"/>
            <a:ext cx="9144000" cy="92025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ru-RU" sz="1200" b="1" dirty="0" smtClean="0">
              <a:latin typeface="Times New Roman" pitchFamily="18" charset="0"/>
              <a:ea typeface="Calibri" pitchFamily="34" charset="0"/>
              <a:cs typeface="Times New Roman" pitchFamily="18" charset="0"/>
            </a:endParaRPr>
          </a:p>
          <a:p>
            <a:pPr algn="just"/>
            <a:r>
              <a:rPr lang="ru-RU" sz="1200" b="1" dirty="0">
                <a:latin typeface="Times New Roman" pitchFamily="18" charset="0"/>
                <a:ea typeface="Calibri" pitchFamily="34" charset="0"/>
                <a:cs typeface="Times New Roman" pitchFamily="18" charset="0"/>
              </a:rPr>
              <a:t>Источники финансирования дефицита бюджета </a:t>
            </a:r>
            <a:r>
              <a:rPr lang="ru-RU" sz="1200" dirty="0">
                <a:latin typeface="Times New Roman" pitchFamily="18" charset="0"/>
                <a:ea typeface="Calibri" pitchFamily="34" charset="0"/>
                <a:cs typeface="Times New Roman" pitchFamily="18" charset="0"/>
              </a:rPr>
              <a:t>- средства, привлекаемые в бюджет для покрытия дефицита бюджета кредиты банков, кредиты от других уровней бюджетов, кредиты финансовых международных организаций, ценные бумаги, иные источники.</a:t>
            </a:r>
          </a:p>
          <a:p>
            <a:pPr algn="just"/>
            <a:r>
              <a:rPr lang="ru-RU" sz="1200" b="1" dirty="0" smtClean="0">
                <a:latin typeface="Times New Roman" pitchFamily="18" charset="0"/>
                <a:ea typeface="Calibri" pitchFamily="34" charset="0"/>
                <a:cs typeface="Times New Roman" pitchFamily="18" charset="0"/>
              </a:rPr>
              <a:t>Иные </a:t>
            </a:r>
            <a:r>
              <a:rPr lang="ru-RU" sz="1200" b="1" dirty="0">
                <a:latin typeface="Times New Roman" pitchFamily="18" charset="0"/>
                <a:ea typeface="Calibri" pitchFamily="34" charset="0"/>
                <a:cs typeface="Times New Roman" pitchFamily="18" charset="0"/>
              </a:rPr>
              <a:t>межбюджетные трансферты</a:t>
            </a:r>
            <a:r>
              <a:rPr lang="ru-RU" sz="1200" dirty="0">
                <a:latin typeface="Times New Roman" pitchFamily="18" charset="0"/>
                <a:ea typeface="Calibri" pitchFamily="34" charset="0"/>
                <a:cs typeface="Times New Roman" pitchFamily="18" charset="0"/>
              </a:rPr>
              <a:t> – это прочие безвозмездные поступления из бюджетов другого уровня бюджетной системы Российской Федерации. </a:t>
            </a:r>
          </a:p>
          <a:p>
            <a:pPr lvl="0" algn="just" eaLnBrk="0" hangingPunct="0"/>
            <a:r>
              <a:rPr lang="ru-RU" sz="1200" b="1" dirty="0" smtClean="0">
                <a:latin typeface="Times New Roman" pitchFamily="18" charset="0"/>
                <a:ea typeface="Calibri" pitchFamily="34" charset="0"/>
                <a:cs typeface="Times New Roman" pitchFamily="18" charset="0"/>
              </a:rPr>
              <a:t>Кассовое обслуживание исполнения бюджета</a:t>
            </a:r>
            <a:r>
              <a:rPr lang="ru-RU" sz="1200" dirty="0" smtClean="0">
                <a:latin typeface="Times New Roman" pitchFamily="18" charset="0"/>
                <a:ea typeface="Calibri" pitchFamily="34" charset="0"/>
                <a:cs typeface="Times New Roman" pitchFamily="18" charset="0"/>
              </a:rPr>
              <a:t> - проведение и учет операций по кассовым поступлениям в бюджет и кассовым выплатам из бюджета.</a:t>
            </a:r>
            <a:endParaRPr lang="ru-RU" sz="1200" dirty="0" smtClean="0">
              <a:latin typeface="Times New Roman" pitchFamily="18" charset="0"/>
              <a:ea typeface="Times New Roman" pitchFamily="18" charset="0"/>
              <a:cs typeface="Times New Roman" pitchFamily="18" charset="0"/>
            </a:endParaRPr>
          </a:p>
          <a:p>
            <a:pPr lvl="0" algn="just" eaLnBrk="0" hangingPunct="0"/>
            <a:r>
              <a:rPr lang="ru-RU" sz="1200" b="1" dirty="0" smtClean="0">
                <a:latin typeface="Times New Roman" pitchFamily="18" charset="0"/>
                <a:ea typeface="Calibri" pitchFamily="34" charset="0"/>
                <a:cs typeface="Times New Roman" pitchFamily="18" charset="0"/>
              </a:rPr>
              <a:t>Казенное учреждение</a:t>
            </a:r>
            <a:r>
              <a:rPr lang="ru-RU" sz="1200" dirty="0" smtClean="0">
                <a:latin typeface="Times New Roman" pitchFamily="18" charset="0"/>
                <a:ea typeface="Calibri" pitchFamily="34" charset="0"/>
                <a:cs typeface="Times New Roman" pitchFamily="18" charset="0"/>
              </a:rPr>
              <a:t> - государственное (муниципальное) учреждение, осуществляющее оказание государственных (муниципальных) услуг, выполнение работ и (или) исполнение государственных (муниципальных) функций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endPar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Межбюджетные трансферты</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средства, предоставляемые одним бюджетом бюджетной системы Российской Федерации другому бюджету бюджетной системы Российской Федерации. </a:t>
            </a:r>
          </a:p>
          <a:p>
            <a:pPr algn="just" eaLnBrk="0" hangingPunct="0"/>
            <a:r>
              <a:rPr lang="ru-RU" sz="1200" b="1" dirty="0" smtClean="0">
                <a:latin typeface="Times New Roman" pitchFamily="18" charset="0"/>
                <a:ea typeface="Times New Roman" pitchFamily="18" charset="0"/>
                <a:cs typeface="Times New Roman" pitchFamily="18" charset="0"/>
              </a:rPr>
              <a:t>Муниципальная программа</a:t>
            </a:r>
            <a:r>
              <a:rPr lang="ru-RU" sz="1200" dirty="0" smtClean="0">
                <a:latin typeface="Times New Roman" pitchFamily="18" charset="0"/>
                <a:ea typeface="Times New Roman" pitchFamily="18" charset="0"/>
                <a:cs typeface="Times New Roman" pitchFamily="18" charset="0"/>
              </a:rPr>
              <a:t> – </a:t>
            </a:r>
            <a:r>
              <a:rPr lang="ru-RU" sz="1200" dirty="0" smtClean="0">
                <a:latin typeface="Times New Roman" pitchFamily="18" charset="0"/>
                <a:cs typeface="Times New Roman" pitchFamily="18" charset="0"/>
              </a:rPr>
              <a:t>документ стратегического планирования, содержащий комплекс планируемых мероприятий, взаимоувязанных по задачам, срокам осуществления, исполнителям и ресурсам и обеспечивающих наиболее эффективное достижение целей и решение задач социально-экономического развития муниципального образования.</a:t>
            </a:r>
            <a:r>
              <a:rPr lang="ru-RU" sz="1200" dirty="0" smtClean="0">
                <a:latin typeface="Times New Roman" pitchFamily="18" charset="0"/>
                <a:ea typeface="Times New Roman" pitchFamily="18" charset="0"/>
                <a:cs typeface="Times New Roman" pitchFamily="18" charset="0"/>
              </a:rPr>
              <a:t> </a:t>
            </a:r>
          </a:p>
          <a:p>
            <a:pPr lvl="0" algn="just"/>
            <a:r>
              <a:rPr lang="ru-RU" sz="1200" b="1" dirty="0" smtClean="0">
                <a:latin typeface="Times New Roman" pitchFamily="18" charset="0"/>
                <a:ea typeface="Times New Roman" pitchFamily="18" charset="0"/>
                <a:cs typeface="Times New Roman" pitchFamily="18" charset="0"/>
              </a:rPr>
              <a:t>Налогоплательщики</a:t>
            </a:r>
            <a:r>
              <a:rPr lang="ru-RU" sz="1200" dirty="0" smtClean="0">
                <a:latin typeface="Times New Roman" pitchFamily="18" charset="0"/>
                <a:ea typeface="Times New Roman" pitchFamily="18" charset="0"/>
                <a:cs typeface="Times New Roman" pitchFamily="18" charset="0"/>
              </a:rPr>
              <a:t> - это организации и физические лица, на которых в соответствии с Налоговым кодексом Российской Федерации возложена обязанность уплачивать налоги и сборы. </a:t>
            </a:r>
          </a:p>
          <a:p>
            <a:pPr algn="just" eaLnBrk="0" hangingPunct="0"/>
            <a:r>
              <a:rPr lang="ru-RU" sz="1200" b="1" dirty="0" smtClean="0">
                <a:latin typeface="Times New Roman" pitchFamily="18" charset="0"/>
                <a:ea typeface="Times New Roman" pitchFamily="18" charset="0"/>
                <a:cs typeface="Times New Roman" pitchFamily="18" charset="0"/>
              </a:rPr>
              <a:t>Расходные обязательства</a:t>
            </a:r>
            <a:r>
              <a:rPr lang="ru-RU" sz="1200" dirty="0" smtClean="0">
                <a:latin typeface="Times New Roman" pitchFamily="18" charset="0"/>
                <a:ea typeface="Times New Roman" pitchFamily="18" charset="0"/>
                <a:cs typeface="Times New Roman" pitchFamily="18" charset="0"/>
              </a:rPr>
              <a:t> - </a:t>
            </a:r>
            <a:r>
              <a:rPr lang="ru-RU" sz="1200" dirty="0">
                <a:latin typeface="Times New Roman" pitchFamily="18" charset="0"/>
                <a:cs typeface="Times New Roman" pitchFamily="18" charset="0"/>
              </a:rPr>
              <a:t>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p>
          <a:p>
            <a:pPr lvl="0" algn="just" eaLnBrk="0" hangingPunct="0"/>
            <a:r>
              <a:rPr lang="ru-RU" sz="1200" b="1" dirty="0" smtClean="0">
                <a:latin typeface="Times New Roman" pitchFamily="18" charset="0"/>
                <a:ea typeface="Times New Roman" pitchFamily="18" charset="0"/>
                <a:cs typeface="Times New Roman" pitchFamily="18" charset="0"/>
              </a:rPr>
              <a:t>Основные характеристики бюджета</a:t>
            </a:r>
            <a:r>
              <a:rPr lang="ru-RU" sz="1200" dirty="0" smtClean="0">
                <a:latin typeface="Times New Roman" pitchFamily="18" charset="0"/>
                <a:ea typeface="Times New Roman" pitchFamily="18" charset="0"/>
                <a:cs typeface="Times New Roman" pitchFamily="18" charset="0"/>
              </a:rPr>
              <a:t> - общий объем доходов бюджета, общий объем расходов, дефицит (профицит) бюджета.</a:t>
            </a:r>
          </a:p>
          <a:p>
            <a:pPr lvl="0" algn="just" eaLnBrk="0" hangingPunct="0"/>
            <a:r>
              <a:rPr lang="ru-RU" sz="1200" b="1" dirty="0" smtClean="0">
                <a:latin typeface="Times New Roman" pitchFamily="18" charset="0"/>
                <a:ea typeface="Times New Roman" pitchFamily="18" charset="0"/>
                <a:cs typeface="Times New Roman" pitchFamily="18" charset="0"/>
              </a:rPr>
              <a:t>Отчетный финансовый год - </a:t>
            </a:r>
            <a:r>
              <a:rPr lang="ru-RU" sz="1200" dirty="0" err="1" smtClean="0">
                <a:latin typeface="Times New Roman" pitchFamily="18" charset="0"/>
                <a:ea typeface="Times New Roman" pitchFamily="18" charset="0"/>
                <a:cs typeface="Times New Roman" pitchFamily="18" charset="0"/>
              </a:rPr>
              <a:t>год</a:t>
            </a:r>
            <a:r>
              <a:rPr lang="ru-RU" sz="1200" dirty="0" smtClean="0">
                <a:latin typeface="Times New Roman" pitchFamily="18" charset="0"/>
                <a:ea typeface="Times New Roman" pitchFamily="18" charset="0"/>
                <a:cs typeface="Times New Roman" pitchFamily="18" charset="0"/>
              </a:rPr>
              <a:t>, предшествующий текущему финансовому году. </a:t>
            </a:r>
          </a:p>
          <a:p>
            <a:pPr lvl="0" algn="just" eaLnBrk="0" hangingPunct="0"/>
            <a:r>
              <a:rPr lang="ru-RU" sz="1200" b="1" dirty="0" smtClean="0">
                <a:latin typeface="Times New Roman" pitchFamily="18" charset="0"/>
                <a:ea typeface="Times New Roman" pitchFamily="18" charset="0"/>
                <a:cs typeface="Times New Roman" pitchFamily="18" charset="0"/>
              </a:rPr>
              <a:t>Очередной финансовый год</a:t>
            </a:r>
            <a:r>
              <a:rPr lang="ru-RU" sz="1200" dirty="0" smtClean="0">
                <a:latin typeface="Times New Roman" pitchFamily="18" charset="0"/>
                <a:ea typeface="Times New Roman" pitchFamily="18" charset="0"/>
                <a:cs typeface="Times New Roman" pitchFamily="18" charset="0"/>
              </a:rPr>
              <a:t> - </a:t>
            </a:r>
            <a:r>
              <a:rPr lang="ru-RU" sz="1200" dirty="0" err="1" smtClean="0">
                <a:latin typeface="Times New Roman" pitchFamily="18" charset="0"/>
                <a:ea typeface="Times New Roman" pitchFamily="18" charset="0"/>
                <a:cs typeface="Times New Roman" pitchFamily="18" charset="0"/>
              </a:rPr>
              <a:t>год</a:t>
            </a:r>
            <a:r>
              <a:rPr lang="ru-RU" sz="1200" dirty="0" smtClean="0">
                <a:latin typeface="Times New Roman" pitchFamily="18" charset="0"/>
                <a:ea typeface="Times New Roman" pitchFamily="18" charset="0"/>
                <a:cs typeface="Times New Roman" pitchFamily="18" charset="0"/>
              </a:rPr>
              <a:t>, следующий за текущим финансовым годом.</a:t>
            </a:r>
          </a:p>
          <a:p>
            <a:pPr lvl="0" algn="just" eaLnBrk="0" hangingPunct="0"/>
            <a:r>
              <a:rPr lang="ru-RU" sz="1200" b="1" dirty="0" smtClean="0">
                <a:latin typeface="Times New Roman" pitchFamily="18" charset="0"/>
                <a:ea typeface="Times New Roman" pitchFamily="18" charset="0"/>
                <a:cs typeface="Times New Roman" pitchFamily="18" charset="0"/>
              </a:rPr>
              <a:t>Плановый период </a:t>
            </a:r>
            <a:r>
              <a:rPr lang="ru-RU" sz="1200" dirty="0" smtClean="0">
                <a:latin typeface="Times New Roman" pitchFamily="18" charset="0"/>
                <a:ea typeface="Times New Roman" pitchFamily="18" charset="0"/>
                <a:cs typeface="Times New Roman" pitchFamily="18" charset="0"/>
              </a:rPr>
              <a:t>- два финансовых года, следующие за очередным финансовым годом.</a:t>
            </a:r>
          </a:p>
          <a:p>
            <a:pPr algn="just" eaLnBrk="0" hangingPunct="0"/>
            <a:r>
              <a:rPr lang="ru-RU" sz="1200" b="1" dirty="0" smtClean="0">
                <a:latin typeface="Times New Roman" pitchFamily="18" charset="0"/>
                <a:ea typeface="Times New Roman" pitchFamily="18" charset="0"/>
                <a:cs typeface="Times New Roman" pitchFamily="18" charset="0"/>
              </a:rPr>
              <a:t>Публичные обязательства</a:t>
            </a:r>
            <a:r>
              <a:rPr lang="ru-RU" sz="1200" dirty="0" smtClean="0">
                <a:latin typeface="Times New Roman" pitchFamily="18" charset="0"/>
                <a:ea typeface="Times New Roman" pitchFamily="18" charset="0"/>
                <a:cs typeface="Times New Roman" pitchFamily="18" charset="0"/>
              </a:rPr>
              <a:t> - обусловленные законом, иным нормативным правовым актом расходные обязательства публично-правового образования перед физическим или юридическим лицом, иным публично-правовым образованием, подлежащие исполнению в установленном соответствующим законом, иным нормативным правовым актом размере или имеющие установленный указанным законом, актом порядок его определения (расчета индексации).</a:t>
            </a:r>
          </a:p>
          <a:p>
            <a:pPr algn="just" eaLnBrk="0" hangingPunct="0"/>
            <a:r>
              <a:rPr lang="ru-RU" sz="1200" b="1" dirty="0" smtClean="0">
                <a:latin typeface="Times New Roman" pitchFamily="18" charset="0"/>
                <a:ea typeface="Times New Roman" pitchFamily="18" charset="0"/>
                <a:cs typeface="Times New Roman" pitchFamily="18" charset="0"/>
              </a:rPr>
              <a:t>Сеть муниципальных учреждений</a:t>
            </a:r>
            <a:r>
              <a:rPr lang="ru-RU" sz="1200" dirty="0" smtClean="0">
                <a:latin typeface="Times New Roman" pitchFamily="18" charset="0"/>
                <a:ea typeface="Times New Roman" pitchFamily="18" charset="0"/>
                <a:cs typeface="Times New Roman" pitchFamily="18" charset="0"/>
              </a:rPr>
              <a:t> – это совокупность учреждений, находящихся в собственности муниципального района, по всем отраслям бюджетной сферы.</a:t>
            </a:r>
          </a:p>
          <a:p>
            <a:pPr algn="just" eaLnBrk="0" hangingPunct="0"/>
            <a:r>
              <a:rPr lang="ru-RU" sz="1200" b="1" dirty="0" smtClean="0">
                <a:latin typeface="Times New Roman" pitchFamily="18" charset="0"/>
                <a:ea typeface="Times New Roman" pitchFamily="18" charset="0"/>
                <a:cs typeface="Times New Roman" pitchFamily="18" charset="0"/>
              </a:rPr>
              <a:t>Текущий финансовый год</a:t>
            </a:r>
            <a:r>
              <a:rPr lang="ru-RU" sz="1200" dirty="0" smtClean="0">
                <a:latin typeface="Times New Roman" pitchFamily="18" charset="0"/>
                <a:ea typeface="Times New Roman" pitchFamily="18" charset="0"/>
                <a:cs typeface="Times New Roman" pitchFamily="18" charset="0"/>
              </a:rPr>
              <a:t> - </a:t>
            </a:r>
            <a:r>
              <a:rPr lang="ru-RU" sz="1200" dirty="0" err="1" smtClean="0">
                <a:latin typeface="Times New Roman" pitchFamily="18" charset="0"/>
                <a:ea typeface="Times New Roman" pitchFamily="18" charset="0"/>
                <a:cs typeface="Times New Roman" pitchFamily="18" charset="0"/>
              </a:rPr>
              <a:t>год</a:t>
            </a:r>
            <a:r>
              <a:rPr lang="ru-RU" sz="1200" dirty="0" smtClean="0">
                <a:latin typeface="Times New Roman" pitchFamily="18" charset="0"/>
                <a:ea typeface="Times New Roman" pitchFamily="18" charset="0"/>
                <a:cs typeface="Times New Roman" pitchFamily="18" charset="0"/>
              </a:rPr>
              <a:t>,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 </a:t>
            </a:r>
          </a:p>
          <a:p>
            <a:pPr algn="just" eaLnBrk="0" hangingPunct="0"/>
            <a:r>
              <a:rPr lang="ru-RU" sz="1200" b="1" dirty="0" smtClean="0">
                <a:latin typeface="Times New Roman" pitchFamily="18" charset="0"/>
                <a:ea typeface="Times New Roman" pitchFamily="18" charset="0"/>
                <a:cs typeface="Times New Roman" pitchFamily="18" charset="0"/>
              </a:rPr>
              <a:t>Участники бюджетного процесса</a:t>
            </a:r>
            <a:r>
              <a:rPr lang="ru-RU" sz="1200" dirty="0" smtClean="0">
                <a:latin typeface="Times New Roman" pitchFamily="18" charset="0"/>
                <a:ea typeface="Times New Roman" pitchFamily="18" charset="0"/>
                <a:cs typeface="Times New Roman" pitchFamily="18" charset="0"/>
              </a:rPr>
              <a:t> - субъекты, осуществляющие деятельность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 </a:t>
            </a:r>
            <a:endParaRPr lang="ru-RU" sz="1200" dirty="0" smtClean="0">
              <a:latin typeface="Times New Roman" pitchFamily="18" charset="0"/>
              <a:cs typeface="Times New Roman" pitchFamily="18" charset="0"/>
            </a:endParaRPr>
          </a:p>
          <a:p>
            <a:pPr lvl="0" algn="just" eaLnBrk="0" hangingPunct="0"/>
            <a:endParaRPr lang="ru-RU" sz="1200" dirty="0" smtClean="0">
              <a:latin typeface="Times New Roman" pitchFamily="18" charset="0"/>
              <a:ea typeface="Times New Roman" pitchFamily="18" charset="0"/>
              <a:cs typeface="Times New Roman" pitchFamily="18" charset="0"/>
            </a:endParaRPr>
          </a:p>
          <a:p>
            <a:pPr lvl="0" algn="just" eaLnBrk="0" hangingPunct="0"/>
            <a:endParaRPr lang="ru-RU" sz="1200" b="1" dirty="0" smtClean="0">
              <a:latin typeface="Times New Roman" pitchFamily="18" charset="0"/>
              <a:ea typeface="Calibri" pitchFamily="34" charset="0"/>
              <a:cs typeface="Times New Roman" pitchFamily="18" charset="0"/>
            </a:endParaRPr>
          </a:p>
          <a:p>
            <a:pPr lvl="0" algn="just" eaLnBrk="0" hangingPunct="0"/>
            <a:endParaRPr lang="ru-RU" sz="1200" dirty="0" smtClean="0">
              <a:latin typeface="Times New Roman" pitchFamily="18" charset="0"/>
              <a:ea typeface="Times New Roman" pitchFamily="18" charset="0"/>
              <a:cs typeface="Times New Roman" pitchFamily="18" charset="0"/>
            </a:endParaRPr>
          </a:p>
          <a:p>
            <a:pPr lvl="0" algn="just" eaLnBrk="0" hangingPunct="0"/>
            <a:endParaRPr lang="ru-RU" sz="1200" dirty="0" smtClean="0">
              <a:latin typeface="Times New Roman" pitchFamily="18" charset="0"/>
              <a:ea typeface="Times New Roman" pitchFamily="18" charset="0"/>
              <a:cs typeface="Times New Roman" pitchFamily="18" charset="0"/>
            </a:endParaRPr>
          </a:p>
          <a:p>
            <a:pPr lvl="0" algn="just" eaLnBrk="0" hangingPunct="0"/>
            <a:endParaRPr lang="ru-RU" sz="1200" dirty="0" smtClean="0">
              <a:latin typeface="Times New Roman" pitchFamily="18" charset="0"/>
              <a:ea typeface="Times New Roman" pitchFamily="18" charset="0"/>
              <a:cs typeface="Times New Roman" pitchFamily="18" charset="0"/>
            </a:endParaRPr>
          </a:p>
          <a:p>
            <a:pPr lvl="0" algn="just" eaLnBrk="0" hangingPunct="0"/>
            <a:endParaRPr lang="ru-RU" sz="1200" dirty="0" smtClean="0">
              <a:latin typeface="Times New Roman" pitchFamily="18" charset="0"/>
              <a:ea typeface="Times New Roman" pitchFamily="18" charset="0"/>
              <a:cs typeface="Times New Roman" pitchFamily="18" charset="0"/>
            </a:endParaRPr>
          </a:p>
          <a:p>
            <a:pPr lvl="0" algn="just" eaLnBrk="0" hangingPunct="0"/>
            <a:endParaRPr lang="ru-RU" sz="1200" dirty="0" smtClean="0">
              <a:latin typeface="Times New Roman" pitchFamily="18" charset="0"/>
              <a:ea typeface="Times New Roman" pitchFamily="18" charset="0"/>
              <a:cs typeface="Times New Roman" pitchFamily="18" charset="0"/>
            </a:endParaRPr>
          </a:p>
          <a:p>
            <a:pPr lvl="0" algn="just" eaLnBrk="0" hangingPunct="0"/>
            <a: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ru-RU"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31327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old-activ.com/wp-content/uploads/2013/02/smajlik-s-kal-kulyatorom.jpg"/>
          <p:cNvPicPr>
            <a:picLocks noChangeAspect="1" noChangeArrowheads="1"/>
          </p:cNvPicPr>
          <p:nvPr/>
        </p:nvPicPr>
        <p:blipFill>
          <a:blip r:embed="rId2" cstate="print"/>
          <a:srcRect/>
          <a:stretch>
            <a:fillRect/>
          </a:stretch>
        </p:blipFill>
        <p:spPr bwMode="auto">
          <a:xfrm>
            <a:off x="0" y="4582743"/>
            <a:ext cx="3345628" cy="2382819"/>
          </a:xfrm>
          <a:prstGeom prst="rect">
            <a:avLst/>
          </a:prstGeom>
          <a:ln>
            <a:noFill/>
          </a:ln>
          <a:effectLst>
            <a:softEdge rad="112500"/>
          </a:effectLst>
        </p:spPr>
      </p:pic>
      <p:cxnSp>
        <p:nvCxnSpPr>
          <p:cNvPr id="4" name="Прямая соединительная линия 3"/>
          <p:cNvCxnSpPr/>
          <p:nvPr/>
        </p:nvCxnSpPr>
        <p:spPr>
          <a:xfrm>
            <a:off x="179388" y="1221317"/>
            <a:ext cx="8856662" cy="0"/>
          </a:xfrm>
          <a:prstGeom prst="line">
            <a:avLst/>
          </a:prstGeom>
          <a:ln w="44450">
            <a:solidFill>
              <a:srgbClr val="00B050"/>
            </a:solidFill>
          </a:ln>
        </p:spPr>
        <p:style>
          <a:lnRef idx="1">
            <a:schemeClr val="accent1"/>
          </a:lnRef>
          <a:fillRef idx="0">
            <a:schemeClr val="accent1"/>
          </a:fillRef>
          <a:effectRef idx="0">
            <a:schemeClr val="accent1"/>
          </a:effectRef>
          <a:fontRef idx="minor">
            <a:schemeClr val="tx1"/>
          </a:fontRef>
        </p:style>
      </p:cxnSp>
      <p:sp>
        <p:nvSpPr>
          <p:cNvPr id="78" name="Заголовок 1"/>
          <p:cNvSpPr txBox="1">
            <a:spLocks/>
          </p:cNvSpPr>
          <p:nvPr/>
        </p:nvSpPr>
        <p:spPr bwMode="auto">
          <a:xfrm>
            <a:off x="882127" y="165101"/>
            <a:ext cx="8003688" cy="960967"/>
          </a:xfrm>
          <a:prstGeom prst="rect">
            <a:avLst/>
          </a:prstGeom>
          <a:noFill/>
          <a:ln w="9525">
            <a:noFill/>
            <a:miter lim="800000"/>
            <a:headEnd/>
            <a:tailEnd/>
          </a:ln>
        </p:spPr>
        <p:txBody>
          <a:bodyPr anchor="ctr"/>
          <a:lstStyle/>
          <a:p>
            <a:pPr algn="ctr" eaLnBrk="0" fontAlgn="auto" hangingPunct="0">
              <a:spcBef>
                <a:spcPts val="0"/>
              </a:spcBef>
              <a:spcAft>
                <a:spcPts val="0"/>
              </a:spcAft>
              <a:defRPr/>
            </a:pPr>
            <a:r>
              <a:rPr lang="ru-RU" sz="2400" b="1" i="1" kern="0" dirty="0">
                <a:solidFill>
                  <a:srgbClr val="000000"/>
                </a:solidFill>
                <a:latin typeface="Arial"/>
                <a:cs typeface="Arial" pitchFamily="34" charset="0"/>
              </a:rPr>
              <a:t>Основные </a:t>
            </a:r>
            <a:r>
              <a:rPr lang="ru-RU" sz="2400" b="1" i="1" kern="0" dirty="0" smtClean="0">
                <a:solidFill>
                  <a:srgbClr val="000000"/>
                </a:solidFill>
                <a:latin typeface="Arial"/>
                <a:cs typeface="Arial" pitchFamily="34" charset="0"/>
              </a:rPr>
              <a:t>цели и задачи </a:t>
            </a:r>
            <a:r>
              <a:rPr lang="ru-RU" sz="2400" b="1" i="1" kern="0" dirty="0">
                <a:solidFill>
                  <a:srgbClr val="000000"/>
                </a:solidFill>
                <a:latin typeface="Arial"/>
                <a:cs typeface="Arial" pitchFamily="34" charset="0"/>
              </a:rPr>
              <a:t>бюджетной политики </a:t>
            </a:r>
            <a:br>
              <a:rPr lang="ru-RU" sz="2400" b="1" i="1" kern="0" dirty="0">
                <a:solidFill>
                  <a:srgbClr val="000000"/>
                </a:solidFill>
                <a:latin typeface="Arial"/>
                <a:cs typeface="Arial" pitchFamily="34" charset="0"/>
              </a:rPr>
            </a:br>
            <a:r>
              <a:rPr lang="ru-RU" sz="2400" b="1" i="1" kern="0" dirty="0" smtClean="0">
                <a:solidFill>
                  <a:srgbClr val="000000"/>
                </a:solidFill>
                <a:latin typeface="Arial"/>
                <a:cs typeface="Arial" pitchFamily="34" charset="0"/>
              </a:rPr>
              <a:t>Северо-Енисейского района на 2023-2025 </a:t>
            </a:r>
            <a:r>
              <a:rPr lang="ru-RU" sz="2400" b="1" i="1" kern="0" dirty="0">
                <a:solidFill>
                  <a:srgbClr val="000000"/>
                </a:solidFill>
                <a:latin typeface="Arial"/>
                <a:cs typeface="Arial" pitchFamily="34" charset="0"/>
              </a:rPr>
              <a:t>годы</a:t>
            </a:r>
            <a:endParaRPr lang="ru-RU" sz="2000" b="1" i="1" kern="0" dirty="0">
              <a:solidFill>
                <a:srgbClr val="000000"/>
              </a:solidFill>
              <a:latin typeface="Arial"/>
              <a:cs typeface="+mn-cs"/>
            </a:endParaRPr>
          </a:p>
        </p:txBody>
      </p:sp>
      <p:sp>
        <p:nvSpPr>
          <p:cNvPr id="33" name="Номер слайда 13"/>
          <p:cNvSpPr txBox="1">
            <a:spLocks/>
          </p:cNvSpPr>
          <p:nvPr/>
        </p:nvSpPr>
        <p:spPr>
          <a:xfrm>
            <a:off x="8675689" y="-27517"/>
            <a:ext cx="433387" cy="366184"/>
          </a:xfrm>
          <a:prstGeom prst="rect">
            <a:avLst/>
          </a:prstGeom>
        </p:spPr>
        <p:txBody>
          <a:bodyPr anchor="ctr"/>
          <a:lstStyle/>
          <a:p>
            <a:pPr algn="r" fontAlgn="auto">
              <a:spcBef>
                <a:spcPts val="0"/>
              </a:spcBef>
              <a:spcAft>
                <a:spcPts val="0"/>
              </a:spcAft>
              <a:defRPr/>
            </a:pPr>
            <a:fld id="{21B7217B-8F92-4265-BB2C-1BB4794EF30C}" type="slidenum">
              <a:rPr lang="ru-RU" sz="1400">
                <a:solidFill>
                  <a:schemeClr val="tx1">
                    <a:tint val="75000"/>
                  </a:schemeClr>
                </a:solidFill>
                <a:latin typeface="Arial" pitchFamily="34" charset="0"/>
                <a:cs typeface="Arial" pitchFamily="34" charset="0"/>
              </a:rPr>
              <a:pPr algn="r" fontAlgn="auto">
                <a:spcBef>
                  <a:spcPts val="0"/>
                </a:spcBef>
                <a:spcAft>
                  <a:spcPts val="0"/>
                </a:spcAft>
                <a:defRPr/>
              </a:pPr>
              <a:t>8</a:t>
            </a:fld>
            <a:endParaRPr lang="ru-RU" sz="1400" dirty="0">
              <a:solidFill>
                <a:schemeClr val="tx1">
                  <a:tint val="75000"/>
                </a:schemeClr>
              </a:solidFill>
              <a:latin typeface="Arial" pitchFamily="34" charset="0"/>
              <a:cs typeface="Arial" pitchFamily="34" charset="0"/>
            </a:endParaRPr>
          </a:p>
        </p:txBody>
      </p:sp>
      <p:graphicFrame>
        <p:nvGraphicFramePr>
          <p:cNvPr id="7" name="Схема 6"/>
          <p:cNvGraphicFramePr/>
          <p:nvPr>
            <p:extLst>
              <p:ext uri="{D42A27DB-BD31-4B8C-83A1-F6EECF244321}">
                <p14:modId xmlns:p14="http://schemas.microsoft.com/office/powerpoint/2010/main" val="1874684484"/>
              </p:ext>
            </p:extLst>
          </p:nvPr>
        </p:nvGraphicFramePr>
        <p:xfrm>
          <a:off x="4712820" y="1291240"/>
          <a:ext cx="4396256" cy="1328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Схема 8"/>
          <p:cNvGraphicFramePr/>
          <p:nvPr>
            <p:extLst>
              <p:ext uri="{D42A27DB-BD31-4B8C-83A1-F6EECF244321}">
                <p14:modId xmlns:p14="http://schemas.microsoft.com/office/powerpoint/2010/main" val="2614430537"/>
              </p:ext>
            </p:extLst>
          </p:nvPr>
        </p:nvGraphicFramePr>
        <p:xfrm>
          <a:off x="4716016" y="5301208"/>
          <a:ext cx="4227679" cy="15195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Схема 4"/>
          <p:cNvGraphicFramePr/>
          <p:nvPr>
            <p:extLst>
              <p:ext uri="{D42A27DB-BD31-4B8C-83A1-F6EECF244321}">
                <p14:modId xmlns:p14="http://schemas.microsoft.com/office/powerpoint/2010/main" val="595689140"/>
              </p:ext>
            </p:extLst>
          </p:nvPr>
        </p:nvGraphicFramePr>
        <p:xfrm>
          <a:off x="4719918" y="2608731"/>
          <a:ext cx="4244570" cy="139849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Схема 7"/>
          <p:cNvGraphicFramePr/>
          <p:nvPr>
            <p:extLst>
              <p:ext uri="{D42A27DB-BD31-4B8C-83A1-F6EECF244321}">
                <p14:modId xmlns:p14="http://schemas.microsoft.com/office/powerpoint/2010/main" val="1167728513"/>
              </p:ext>
            </p:extLst>
          </p:nvPr>
        </p:nvGraphicFramePr>
        <p:xfrm>
          <a:off x="4720068" y="3992879"/>
          <a:ext cx="4244420" cy="142180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 name="Схема 1"/>
          <p:cNvGraphicFramePr/>
          <p:nvPr>
            <p:extLst>
              <p:ext uri="{D42A27DB-BD31-4B8C-83A1-F6EECF244321}">
                <p14:modId xmlns:p14="http://schemas.microsoft.com/office/powerpoint/2010/main" val="3447948405"/>
              </p:ext>
            </p:extLst>
          </p:nvPr>
        </p:nvGraphicFramePr>
        <p:xfrm>
          <a:off x="179388" y="1221317"/>
          <a:ext cx="5522165" cy="478951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751720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5" name="Rectangle 28"/>
          <p:cNvSpPr>
            <a:spLocks noChangeArrowheads="1"/>
          </p:cNvSpPr>
          <p:nvPr/>
        </p:nvSpPr>
        <p:spPr bwMode="auto">
          <a:xfrm>
            <a:off x="250825" y="115888"/>
            <a:ext cx="8786813" cy="648816"/>
          </a:xfrm>
          <a:prstGeom prst="rect">
            <a:avLst/>
          </a:prstGeom>
          <a:noFill/>
          <a:ln w="9525">
            <a:noFill/>
            <a:miter lim="800000"/>
            <a:headEnd/>
            <a:tailEnd/>
          </a:ln>
        </p:spPr>
        <p:txBody>
          <a:bodyPr anchor="ctr"/>
          <a:lstStyle/>
          <a:p>
            <a:pPr algn="ctr"/>
            <a:r>
              <a:rPr lang="ru-RU" sz="2400" dirty="0">
                <a:solidFill>
                  <a:prstClr val="black"/>
                </a:solidFill>
                <a:latin typeface="Times New Roman" pitchFamily="18" charset="0"/>
                <a:cs typeface="Times New Roman" pitchFamily="18" charset="0"/>
              </a:rPr>
              <a:t>Основные направления </a:t>
            </a:r>
            <a:r>
              <a:rPr lang="ru-RU" sz="2400" dirty="0" smtClean="0">
                <a:solidFill>
                  <a:prstClr val="black"/>
                </a:solidFill>
                <a:latin typeface="Times New Roman" pitchFamily="18" charset="0"/>
                <a:cs typeface="Times New Roman" pitchFamily="18" charset="0"/>
              </a:rPr>
              <a:t>налоговой политики </a:t>
            </a:r>
          </a:p>
          <a:p>
            <a:pPr algn="ctr"/>
            <a:r>
              <a:rPr lang="ru-RU" sz="2400" dirty="0" smtClean="0">
                <a:solidFill>
                  <a:prstClr val="black"/>
                </a:solidFill>
                <a:latin typeface="Times New Roman" pitchFamily="18" charset="0"/>
                <a:cs typeface="Times New Roman" pitchFamily="18" charset="0"/>
              </a:rPr>
              <a:t>Северо-Енисейского района  на среднесрочную перспективу</a:t>
            </a:r>
            <a:endParaRPr lang="ru-RU" sz="2400" dirty="0">
              <a:solidFill>
                <a:prstClr val="black"/>
              </a:solidFill>
              <a:latin typeface="Times New Roman" pitchFamily="18" charset="0"/>
              <a:cs typeface="Times New Roman" pitchFamily="18" charset="0"/>
            </a:endParaRPr>
          </a:p>
        </p:txBody>
      </p:sp>
      <p:grpSp>
        <p:nvGrpSpPr>
          <p:cNvPr id="2" name="Group 88"/>
          <p:cNvGrpSpPr>
            <a:grpSpLocks/>
          </p:cNvGrpSpPr>
          <p:nvPr/>
        </p:nvGrpSpPr>
        <p:grpSpPr bwMode="auto">
          <a:xfrm>
            <a:off x="341311" y="889447"/>
            <a:ext cx="8612188" cy="69850"/>
            <a:chOff x="280" y="601"/>
            <a:chExt cx="5426" cy="21"/>
          </a:xfrm>
        </p:grpSpPr>
        <p:sp>
          <p:nvSpPr>
            <p:cNvPr id="106519" name="Line 89"/>
            <p:cNvSpPr>
              <a:spLocks noChangeShapeType="1"/>
            </p:cNvSpPr>
            <p:nvPr/>
          </p:nvSpPr>
          <p:spPr bwMode="auto">
            <a:xfrm>
              <a:off x="281" y="622"/>
              <a:ext cx="2997" cy="0"/>
            </a:xfrm>
            <a:prstGeom prst="line">
              <a:avLst/>
            </a:prstGeom>
            <a:ln>
              <a:headEnd/>
              <a:tailEnd/>
            </a:ln>
          </p:spPr>
          <p:style>
            <a:lnRef idx="3">
              <a:schemeClr val="accent5"/>
            </a:lnRef>
            <a:fillRef idx="0">
              <a:schemeClr val="accent5"/>
            </a:fillRef>
            <a:effectRef idx="2">
              <a:schemeClr val="accent5"/>
            </a:effectRef>
            <a:fontRef idx="minor">
              <a:schemeClr val="tx1"/>
            </a:fontRef>
          </p:style>
          <p:txBody>
            <a:bodyPr/>
            <a:lstStyle/>
            <a:p>
              <a:endParaRPr lang="ru-RU">
                <a:solidFill>
                  <a:prstClr val="black"/>
                </a:solidFill>
              </a:endParaRPr>
            </a:p>
          </p:txBody>
        </p:sp>
        <p:sp>
          <p:nvSpPr>
            <p:cNvPr id="106520" name="Line 90"/>
            <p:cNvSpPr>
              <a:spLocks noChangeShapeType="1"/>
            </p:cNvSpPr>
            <p:nvPr/>
          </p:nvSpPr>
          <p:spPr bwMode="auto">
            <a:xfrm>
              <a:off x="280" y="601"/>
              <a:ext cx="5426" cy="0"/>
            </a:xfrm>
            <a:prstGeom prst="line">
              <a:avLst/>
            </a:prstGeom>
            <a:ln>
              <a:headEnd/>
              <a:tailEnd/>
            </a:ln>
          </p:spPr>
          <p:style>
            <a:lnRef idx="3">
              <a:schemeClr val="accent5"/>
            </a:lnRef>
            <a:fillRef idx="0">
              <a:schemeClr val="accent5"/>
            </a:fillRef>
            <a:effectRef idx="2">
              <a:schemeClr val="accent5"/>
            </a:effectRef>
            <a:fontRef idx="minor">
              <a:schemeClr val="tx1"/>
            </a:fontRef>
          </p:style>
          <p:txBody>
            <a:bodyPr/>
            <a:lstStyle/>
            <a:p>
              <a:endParaRPr lang="ru-RU">
                <a:solidFill>
                  <a:prstClr val="black"/>
                </a:solidFill>
              </a:endParaRPr>
            </a:p>
          </p:txBody>
        </p:sp>
      </p:grpSp>
      <p:sp>
        <p:nvSpPr>
          <p:cNvPr id="8240" name="AutoShape 7"/>
          <p:cNvSpPr>
            <a:spLocks noChangeArrowheads="1"/>
          </p:cNvSpPr>
          <p:nvPr/>
        </p:nvSpPr>
        <p:spPr bwMode="auto">
          <a:xfrm>
            <a:off x="476241" y="3236385"/>
            <a:ext cx="3679133" cy="457238"/>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t"/>
          <a:lstStyle/>
          <a:p>
            <a:pPr algn="ctr" eaLnBrk="0" hangingPunct="0">
              <a:defRPr/>
            </a:pPr>
            <a:r>
              <a:rPr lang="ru-RU" sz="1100" b="1" dirty="0" smtClean="0">
                <a:solidFill>
                  <a:prstClr val="black"/>
                </a:solidFill>
                <a:latin typeface="Times New Roman" pitchFamily="18" charset="0"/>
                <a:cs typeface="Times New Roman" pitchFamily="18" charset="0"/>
              </a:rPr>
              <a:t>Проведение </a:t>
            </a:r>
            <a:r>
              <a:rPr lang="ru-RU" sz="1100" b="1" dirty="0">
                <a:solidFill>
                  <a:prstClr val="black"/>
                </a:solidFill>
                <a:latin typeface="Times New Roman" pitchFamily="18" charset="0"/>
                <a:cs typeface="Times New Roman" pitchFamily="18" charset="0"/>
              </a:rPr>
              <a:t>инвентаризации имущества и анализ фактического использования </a:t>
            </a:r>
            <a:r>
              <a:rPr lang="ru-RU" sz="1100" b="1" dirty="0" smtClean="0">
                <a:solidFill>
                  <a:prstClr val="black"/>
                </a:solidFill>
                <a:latin typeface="Times New Roman" pitchFamily="18" charset="0"/>
                <a:cs typeface="Times New Roman" pitchFamily="18" charset="0"/>
              </a:rPr>
              <a:t>имущества</a:t>
            </a:r>
            <a:endParaRPr lang="ru-RU" sz="1100" b="1" dirty="0">
              <a:solidFill>
                <a:prstClr val="black"/>
              </a:solidFill>
              <a:latin typeface="Times New Roman" pitchFamily="18" charset="0"/>
              <a:cs typeface="Times New Roman" pitchFamily="18" charset="0"/>
            </a:endParaRPr>
          </a:p>
        </p:txBody>
      </p:sp>
      <p:sp>
        <p:nvSpPr>
          <p:cNvPr id="58" name="AutoShape 7"/>
          <p:cNvSpPr>
            <a:spLocks noChangeArrowheads="1"/>
          </p:cNvSpPr>
          <p:nvPr/>
        </p:nvSpPr>
        <p:spPr bwMode="auto">
          <a:xfrm>
            <a:off x="4930818" y="2780928"/>
            <a:ext cx="3777146" cy="360040"/>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t"/>
          <a:lstStyle/>
          <a:p>
            <a:pPr algn="ctr"/>
            <a:r>
              <a:rPr lang="ru-RU" sz="1100" b="1" dirty="0">
                <a:solidFill>
                  <a:prstClr val="black"/>
                </a:solidFill>
                <a:latin typeface="Times New Roman" pitchFamily="18" charset="0"/>
                <a:cs typeface="Times New Roman" pitchFamily="18" charset="0"/>
              </a:rPr>
              <a:t>Проведение мероприятий земельного контроля</a:t>
            </a:r>
          </a:p>
        </p:txBody>
      </p:sp>
      <p:sp>
        <p:nvSpPr>
          <p:cNvPr id="60" name="AutoShape 7"/>
          <p:cNvSpPr>
            <a:spLocks noChangeArrowheads="1"/>
          </p:cNvSpPr>
          <p:nvPr/>
        </p:nvSpPr>
        <p:spPr bwMode="auto">
          <a:xfrm>
            <a:off x="440380" y="6093296"/>
            <a:ext cx="3667348" cy="576064"/>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ctr"/>
          <a:lstStyle/>
          <a:p>
            <a:pPr algn="ctr">
              <a:spcBef>
                <a:spcPct val="150000"/>
              </a:spcBef>
              <a:defRPr/>
            </a:pPr>
            <a:r>
              <a:rPr lang="ru-RU" sz="1100" b="1" dirty="0" smtClean="0">
                <a:solidFill>
                  <a:prstClr val="black"/>
                </a:solidFill>
                <a:latin typeface="Times New Roman" pitchFamily="18" charset="0"/>
                <a:cs typeface="Times New Roman" pitchFamily="18" charset="0"/>
              </a:rPr>
              <a:t>Повышение качества администрирования доходов бюджетов всех уровней</a:t>
            </a:r>
            <a:endParaRPr lang="ru-RU" sz="1100" b="1" dirty="0">
              <a:solidFill>
                <a:prstClr val="black"/>
              </a:solidFill>
              <a:latin typeface="Times New Roman" pitchFamily="18" charset="0"/>
              <a:cs typeface="Times New Roman" pitchFamily="18" charset="0"/>
            </a:endParaRPr>
          </a:p>
        </p:txBody>
      </p:sp>
      <p:sp>
        <p:nvSpPr>
          <p:cNvPr id="62" name="AutoShape 7"/>
          <p:cNvSpPr>
            <a:spLocks noChangeArrowheads="1"/>
          </p:cNvSpPr>
          <p:nvPr/>
        </p:nvSpPr>
        <p:spPr bwMode="auto">
          <a:xfrm>
            <a:off x="4935789" y="4537872"/>
            <a:ext cx="3729457" cy="475304"/>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ctr"/>
          <a:lstStyle/>
          <a:p>
            <a:pPr algn="ctr"/>
            <a:r>
              <a:rPr lang="ru-RU" sz="1100" b="1" dirty="0" smtClean="0">
                <a:solidFill>
                  <a:prstClr val="black"/>
                </a:solidFill>
                <a:latin typeface="Times New Roman" pitchFamily="18" charset="0"/>
                <a:cs typeface="Times New Roman" pitchFamily="18" charset="0"/>
              </a:rPr>
              <a:t>Работа по взысканию задолженности по арендной плате за пользование земельными участками</a:t>
            </a:r>
            <a:endParaRPr lang="ru-RU" sz="1100" b="1" dirty="0">
              <a:solidFill>
                <a:prstClr val="black"/>
              </a:solidFill>
              <a:latin typeface="Times New Roman" pitchFamily="18" charset="0"/>
              <a:cs typeface="Times New Roman" pitchFamily="18" charset="0"/>
            </a:endParaRPr>
          </a:p>
        </p:txBody>
      </p:sp>
      <p:sp>
        <p:nvSpPr>
          <p:cNvPr id="64" name="AutoShape 7"/>
          <p:cNvSpPr>
            <a:spLocks noChangeArrowheads="1"/>
          </p:cNvSpPr>
          <p:nvPr/>
        </p:nvSpPr>
        <p:spPr bwMode="auto">
          <a:xfrm>
            <a:off x="470287" y="3861048"/>
            <a:ext cx="3691040" cy="1008112"/>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ctr"/>
          <a:lstStyle/>
          <a:p>
            <a:pPr algn="ctr">
              <a:defRPr/>
            </a:pPr>
            <a:endParaRPr lang="ru-RU" sz="1100" b="1" dirty="0" smtClean="0">
              <a:solidFill>
                <a:prstClr val="black"/>
              </a:solidFill>
              <a:latin typeface="Times New Roman" pitchFamily="18" charset="0"/>
              <a:cs typeface="Times New Roman" pitchFamily="18" charset="0"/>
            </a:endParaRPr>
          </a:p>
          <a:p>
            <a:pPr algn="ctr">
              <a:defRPr/>
            </a:pPr>
            <a:r>
              <a:rPr lang="ru-RU" sz="1100" b="1" dirty="0" smtClean="0">
                <a:solidFill>
                  <a:prstClr val="black"/>
                </a:solidFill>
                <a:latin typeface="Times New Roman" pitchFamily="18" charset="0"/>
                <a:cs typeface="Times New Roman" pitchFamily="18" charset="0"/>
              </a:rPr>
              <a:t>Работа межведомственной комиссии по укреплению налоговой, бюджетной и платежной дисциплины, проведения мероприятий по легализации заработной платы и неформальной занятости</a:t>
            </a:r>
            <a:endParaRPr lang="ru-RU" sz="1100" b="1" dirty="0">
              <a:solidFill>
                <a:prstClr val="black"/>
              </a:solidFill>
              <a:latin typeface="Times New Roman" pitchFamily="18" charset="0"/>
              <a:cs typeface="Times New Roman" pitchFamily="18" charset="0"/>
            </a:endParaRPr>
          </a:p>
        </p:txBody>
      </p:sp>
      <p:sp>
        <p:nvSpPr>
          <p:cNvPr id="66" name="AutoShape 7"/>
          <p:cNvSpPr>
            <a:spLocks noChangeArrowheads="1"/>
          </p:cNvSpPr>
          <p:nvPr/>
        </p:nvSpPr>
        <p:spPr bwMode="auto">
          <a:xfrm>
            <a:off x="4949404" y="5923873"/>
            <a:ext cx="3745639" cy="720081"/>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t"/>
          <a:lstStyle/>
          <a:p>
            <a:pPr algn="ctr" eaLnBrk="0" hangingPunct="0">
              <a:spcBef>
                <a:spcPct val="150000"/>
              </a:spcBef>
              <a:defRPr/>
            </a:pPr>
            <a:r>
              <a:rPr lang="ru-RU" sz="1100" b="1" dirty="0">
                <a:solidFill>
                  <a:prstClr val="black"/>
                </a:solidFill>
                <a:latin typeface="Times New Roman" pitchFamily="18" charset="0"/>
                <a:cs typeface="Times New Roman" pitchFamily="18" charset="0"/>
              </a:rPr>
              <a:t>Обеспечение полного учета имущества и земельных участков, вовлечения максимального количества объектов недвижимости в налоговый оборот</a:t>
            </a:r>
          </a:p>
        </p:txBody>
      </p:sp>
      <p:sp>
        <p:nvSpPr>
          <p:cNvPr id="68" name="AutoShape 7"/>
          <p:cNvSpPr>
            <a:spLocks noChangeArrowheads="1"/>
          </p:cNvSpPr>
          <p:nvPr/>
        </p:nvSpPr>
        <p:spPr bwMode="auto">
          <a:xfrm>
            <a:off x="4954098" y="3789040"/>
            <a:ext cx="3753865" cy="648072"/>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ctr"/>
          <a:lstStyle/>
          <a:p>
            <a:pPr algn="ctr" eaLnBrk="0" hangingPunct="0">
              <a:defRPr/>
            </a:pPr>
            <a:r>
              <a:rPr lang="ru-RU" sz="1100" b="1" dirty="0" smtClean="0">
                <a:solidFill>
                  <a:prstClr val="black"/>
                </a:solidFill>
                <a:latin typeface="Times New Roman" pitchFamily="18" charset="0"/>
                <a:cs typeface="Times New Roman" pitchFamily="18" charset="0"/>
              </a:rPr>
              <a:t>Актуализация сведений в </a:t>
            </a:r>
            <a:r>
              <a:rPr lang="ru-RU" sz="1100" b="1" dirty="0">
                <a:solidFill>
                  <a:prstClr val="black"/>
                </a:solidFill>
                <a:latin typeface="Times New Roman" pitchFamily="18" charset="0"/>
                <a:cs typeface="Times New Roman" pitchFamily="18" charset="0"/>
              </a:rPr>
              <a:t>ЕГРН </a:t>
            </a:r>
            <a:endParaRPr lang="ru-RU" sz="1100" b="1" dirty="0" smtClean="0">
              <a:solidFill>
                <a:prstClr val="black"/>
              </a:solidFill>
              <a:latin typeface="Times New Roman" pitchFamily="18" charset="0"/>
              <a:cs typeface="Times New Roman" pitchFamily="18" charset="0"/>
            </a:endParaRPr>
          </a:p>
          <a:p>
            <a:pPr algn="ctr" eaLnBrk="0" hangingPunct="0">
              <a:defRPr/>
            </a:pPr>
            <a:r>
              <a:rPr lang="ru-RU" sz="1100" b="1" dirty="0" smtClean="0">
                <a:solidFill>
                  <a:prstClr val="black"/>
                </a:solidFill>
                <a:latin typeface="Times New Roman" pitchFamily="18" charset="0"/>
                <a:cs typeface="Times New Roman" pitchFamily="18" charset="0"/>
              </a:rPr>
              <a:t>об объектах недвижимости.</a:t>
            </a:r>
          </a:p>
          <a:p>
            <a:pPr algn="ctr" eaLnBrk="0" hangingPunct="0">
              <a:defRPr/>
            </a:pPr>
            <a:r>
              <a:rPr lang="ru-RU" sz="1100" b="1" dirty="0" smtClean="0">
                <a:solidFill>
                  <a:prstClr val="black"/>
                </a:solidFill>
                <a:latin typeface="Times New Roman" pitchFamily="18" charset="0"/>
                <a:cs typeface="Times New Roman" pitchFamily="18" charset="0"/>
              </a:rPr>
              <a:t>Работа с Росреестром</a:t>
            </a:r>
            <a:endParaRPr lang="ru-RU" sz="1100" b="1" dirty="0">
              <a:solidFill>
                <a:prstClr val="black"/>
              </a:solidFill>
              <a:latin typeface="Times New Roman" pitchFamily="18" charset="0"/>
              <a:cs typeface="Times New Roman" pitchFamily="18" charset="0"/>
            </a:endParaRPr>
          </a:p>
        </p:txBody>
      </p:sp>
      <p:sp>
        <p:nvSpPr>
          <p:cNvPr id="19" name="AutoShape 7"/>
          <p:cNvSpPr>
            <a:spLocks noChangeArrowheads="1"/>
          </p:cNvSpPr>
          <p:nvPr/>
        </p:nvSpPr>
        <p:spPr bwMode="auto">
          <a:xfrm>
            <a:off x="428595" y="5013177"/>
            <a:ext cx="3734592" cy="935306"/>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ctr"/>
          <a:lstStyle/>
          <a:p>
            <a:pPr algn="ctr">
              <a:spcBef>
                <a:spcPct val="150000"/>
              </a:spcBef>
              <a:defRPr/>
            </a:pPr>
            <a:r>
              <a:rPr lang="ru-RU" sz="1100" b="1" dirty="0" smtClean="0">
                <a:solidFill>
                  <a:prstClr val="black"/>
                </a:solidFill>
                <a:latin typeface="Times New Roman" pitchFamily="18" charset="0"/>
                <a:cs typeface="Times New Roman" pitchFamily="18" charset="0"/>
              </a:rPr>
              <a:t>Сохранение налоговых льгот для социально незащищённых групп населения, предусмотренных решениями районного Совета депутатов Северо-Енисейского района</a:t>
            </a:r>
            <a:endParaRPr lang="ru-RU" sz="1100" b="1" dirty="0">
              <a:solidFill>
                <a:prstClr val="black"/>
              </a:solidFill>
              <a:latin typeface="Times New Roman" pitchFamily="18" charset="0"/>
              <a:cs typeface="Times New Roman" pitchFamily="18" charset="0"/>
            </a:endParaRPr>
          </a:p>
        </p:txBody>
      </p:sp>
      <p:sp>
        <p:nvSpPr>
          <p:cNvPr id="20" name="AutoShape 7"/>
          <p:cNvSpPr>
            <a:spLocks noChangeArrowheads="1"/>
          </p:cNvSpPr>
          <p:nvPr/>
        </p:nvSpPr>
        <p:spPr bwMode="auto">
          <a:xfrm>
            <a:off x="464315" y="2467983"/>
            <a:ext cx="3702986" cy="600978"/>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ctr"/>
          <a:lstStyle/>
          <a:p>
            <a:pPr algn="ctr" eaLnBrk="0" hangingPunct="0">
              <a:defRPr/>
            </a:pPr>
            <a:r>
              <a:rPr lang="ru-RU" sz="1100" b="1" dirty="0" smtClean="0">
                <a:solidFill>
                  <a:prstClr val="black"/>
                </a:solidFill>
                <a:latin typeface="Times New Roman" pitchFamily="18" charset="0"/>
                <a:cs typeface="Times New Roman" pitchFamily="18" charset="0"/>
              </a:rPr>
              <a:t>Обеспечение</a:t>
            </a:r>
            <a:r>
              <a:rPr lang="ru-RU" sz="1100" dirty="0" smtClean="0">
                <a:solidFill>
                  <a:prstClr val="black"/>
                </a:solidFill>
                <a:latin typeface="Times New Roman" pitchFamily="18" charset="0"/>
                <a:cs typeface="Times New Roman" pitchFamily="18" charset="0"/>
              </a:rPr>
              <a:t> </a:t>
            </a:r>
            <a:r>
              <a:rPr lang="ru-RU" sz="1100" b="1" dirty="0" smtClean="0">
                <a:solidFill>
                  <a:prstClr val="black"/>
                </a:solidFill>
                <a:latin typeface="Times New Roman" pitchFamily="18" charset="0"/>
                <a:cs typeface="Times New Roman" pitchFamily="18" charset="0"/>
              </a:rPr>
              <a:t>благоприятных условий для малого и среднего предпринимательства</a:t>
            </a:r>
            <a:endParaRPr lang="ru-RU" sz="1100" b="1" dirty="0">
              <a:solidFill>
                <a:prstClr val="black"/>
              </a:solidFill>
              <a:latin typeface="Times New Roman" pitchFamily="18" charset="0"/>
              <a:cs typeface="Times New Roman" pitchFamily="18" charset="0"/>
            </a:endParaRPr>
          </a:p>
        </p:txBody>
      </p:sp>
      <p:sp>
        <p:nvSpPr>
          <p:cNvPr id="21" name="AutoShape 7"/>
          <p:cNvSpPr>
            <a:spLocks noChangeArrowheads="1"/>
          </p:cNvSpPr>
          <p:nvPr/>
        </p:nvSpPr>
        <p:spPr bwMode="auto">
          <a:xfrm>
            <a:off x="4930817" y="2204864"/>
            <a:ext cx="3751876" cy="504056"/>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ctr"/>
          <a:lstStyle/>
          <a:p>
            <a:pPr algn="ctr">
              <a:defRPr/>
            </a:pPr>
            <a:r>
              <a:rPr lang="ru-RU" sz="1100" b="1" dirty="0" smtClean="0">
                <a:solidFill>
                  <a:prstClr val="black"/>
                </a:solidFill>
                <a:latin typeface="Times New Roman" pitchFamily="18" charset="0"/>
                <a:cs typeface="Times New Roman" pitchFamily="18" charset="0"/>
              </a:rPr>
              <a:t>Работа </a:t>
            </a:r>
            <a:r>
              <a:rPr lang="ru-RU" sz="1100" b="1" dirty="0">
                <a:solidFill>
                  <a:prstClr val="black"/>
                </a:solidFill>
                <a:latin typeface="Times New Roman" pitchFamily="18" charset="0"/>
                <a:cs typeface="Times New Roman" pitchFamily="18" charset="0"/>
              </a:rPr>
              <a:t>с земельно-имущественным комплексом </a:t>
            </a:r>
            <a:endParaRPr lang="ru-RU" sz="1100" b="1" dirty="0" smtClean="0">
              <a:solidFill>
                <a:prstClr val="black"/>
              </a:solidFill>
              <a:latin typeface="Times New Roman" pitchFamily="18" charset="0"/>
              <a:cs typeface="Times New Roman" pitchFamily="18" charset="0"/>
            </a:endParaRPr>
          </a:p>
          <a:p>
            <a:pPr algn="ctr">
              <a:defRPr/>
            </a:pPr>
            <a:r>
              <a:rPr lang="ru-RU" sz="1100" b="1" dirty="0" smtClean="0">
                <a:solidFill>
                  <a:prstClr val="black"/>
                </a:solidFill>
                <a:latin typeface="Times New Roman" pitchFamily="18" charset="0"/>
                <a:cs typeface="Times New Roman" pitchFamily="18" charset="0"/>
              </a:rPr>
              <a:t>Северо-Енисейского </a:t>
            </a:r>
            <a:r>
              <a:rPr lang="ru-RU" sz="1100" b="1" dirty="0">
                <a:solidFill>
                  <a:prstClr val="black"/>
                </a:solidFill>
                <a:latin typeface="Times New Roman" pitchFamily="18" charset="0"/>
                <a:cs typeface="Times New Roman" pitchFamily="18" charset="0"/>
              </a:rPr>
              <a:t>района</a:t>
            </a:r>
            <a:endParaRPr lang="ru-RU" sz="1100" b="1" dirty="0" smtClean="0">
              <a:solidFill>
                <a:prstClr val="black"/>
              </a:solidFill>
              <a:latin typeface="Times New Roman" pitchFamily="18" charset="0"/>
              <a:cs typeface="Times New Roman" pitchFamily="18" charset="0"/>
            </a:endParaRPr>
          </a:p>
        </p:txBody>
      </p:sp>
      <p:sp>
        <p:nvSpPr>
          <p:cNvPr id="22" name="AutoShape 7"/>
          <p:cNvSpPr>
            <a:spLocks noChangeArrowheads="1"/>
          </p:cNvSpPr>
          <p:nvPr/>
        </p:nvSpPr>
        <p:spPr bwMode="auto">
          <a:xfrm>
            <a:off x="480093" y="1766329"/>
            <a:ext cx="3683094" cy="576064"/>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ctr"/>
          <a:lstStyle/>
          <a:p>
            <a:pPr algn="ctr" eaLnBrk="0" hangingPunct="0">
              <a:defRPr/>
            </a:pPr>
            <a:r>
              <a:rPr lang="ru-RU" sz="1100" b="1" dirty="0" smtClean="0">
                <a:solidFill>
                  <a:prstClr val="black"/>
                </a:solidFill>
                <a:latin typeface="Times New Roman" pitchFamily="18" charset="0"/>
                <a:cs typeface="Times New Roman" pitchFamily="18" charset="0"/>
              </a:rPr>
              <a:t>Обеспечение преемственности налоговой политики предыдущих лет</a:t>
            </a:r>
            <a:endParaRPr lang="ru-RU" sz="1100" b="1" dirty="0">
              <a:solidFill>
                <a:prstClr val="black"/>
              </a:solidFill>
              <a:latin typeface="Times New Roman" pitchFamily="18" charset="0"/>
              <a:cs typeface="Times New Roman" pitchFamily="18" charset="0"/>
            </a:endParaRPr>
          </a:p>
        </p:txBody>
      </p:sp>
      <p:sp>
        <p:nvSpPr>
          <p:cNvPr id="5" name="Прямоугольник 4"/>
          <p:cNvSpPr/>
          <p:nvPr/>
        </p:nvSpPr>
        <p:spPr>
          <a:xfrm>
            <a:off x="464315" y="1052736"/>
            <a:ext cx="8207531"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prstClr val="white"/>
                </a:solidFill>
              </a:rPr>
              <a:t>Основная цель налоговой политики Северо-Енисейского района – рост налоговой базы</a:t>
            </a:r>
            <a:r>
              <a:rPr lang="ru-RU" sz="1600" smtClean="0">
                <a:solidFill>
                  <a:prstClr val="white"/>
                </a:solidFill>
              </a:rPr>
              <a:t>, за </a:t>
            </a:r>
            <a:r>
              <a:rPr lang="ru-RU" sz="1600" dirty="0" smtClean="0">
                <a:solidFill>
                  <a:prstClr val="white"/>
                </a:solidFill>
              </a:rPr>
              <a:t>счет реализации следующих задач:</a:t>
            </a:r>
            <a:endParaRPr lang="ru-RU" sz="1600" dirty="0">
              <a:solidFill>
                <a:prstClr val="white"/>
              </a:solidFill>
            </a:endParaRPr>
          </a:p>
        </p:txBody>
      </p:sp>
      <p:sp>
        <p:nvSpPr>
          <p:cNvPr id="24" name="AutoShape 7"/>
          <p:cNvSpPr>
            <a:spLocks noChangeArrowheads="1"/>
          </p:cNvSpPr>
          <p:nvPr/>
        </p:nvSpPr>
        <p:spPr bwMode="auto">
          <a:xfrm>
            <a:off x="4913370" y="1766329"/>
            <a:ext cx="3751876" cy="373854"/>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ctr"/>
          <a:lstStyle/>
          <a:p>
            <a:pPr algn="ctr">
              <a:defRPr/>
            </a:pPr>
            <a:r>
              <a:rPr lang="ru-RU" sz="1100" b="1" dirty="0" smtClean="0">
                <a:solidFill>
                  <a:prstClr val="black"/>
                </a:solidFill>
                <a:latin typeface="Times New Roman" pitchFamily="18" charset="0"/>
                <a:cs typeface="Times New Roman" pitchFamily="18" charset="0"/>
              </a:rPr>
              <a:t>Снижение недоимки </a:t>
            </a:r>
          </a:p>
        </p:txBody>
      </p:sp>
      <p:sp>
        <p:nvSpPr>
          <p:cNvPr id="25" name="AutoShape 7"/>
          <p:cNvSpPr>
            <a:spLocks noChangeArrowheads="1"/>
          </p:cNvSpPr>
          <p:nvPr/>
        </p:nvSpPr>
        <p:spPr bwMode="auto">
          <a:xfrm>
            <a:off x="4930818" y="3212976"/>
            <a:ext cx="3777146" cy="504056"/>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t"/>
          <a:lstStyle/>
          <a:p>
            <a:pPr algn="ctr"/>
            <a:r>
              <a:rPr lang="ru-RU" sz="1100" b="1" dirty="0" smtClean="0">
                <a:solidFill>
                  <a:prstClr val="black"/>
                </a:solidFill>
                <a:latin typeface="Times New Roman" pitchFamily="18" charset="0"/>
                <a:cs typeface="Times New Roman" pitchFamily="18" charset="0"/>
              </a:rPr>
              <a:t>Работа по внесению </a:t>
            </a:r>
            <a:r>
              <a:rPr lang="ru-RU" sz="1100" b="1" dirty="0">
                <a:solidFill>
                  <a:prstClr val="black"/>
                </a:solidFill>
                <a:latin typeface="Times New Roman" pitchFamily="18" charset="0"/>
                <a:cs typeface="Times New Roman" pitchFamily="18" charset="0"/>
              </a:rPr>
              <a:t>сведений в </a:t>
            </a:r>
            <a:r>
              <a:rPr lang="ru-RU" sz="1100" b="1" dirty="0" smtClean="0">
                <a:solidFill>
                  <a:prstClr val="black"/>
                </a:solidFill>
                <a:latin typeface="Times New Roman" pitchFamily="18" charset="0"/>
                <a:cs typeface="Times New Roman" pitchFamily="18" charset="0"/>
              </a:rPr>
              <a:t>ФИАС</a:t>
            </a:r>
          </a:p>
          <a:p>
            <a:pPr algn="ctr"/>
            <a:r>
              <a:rPr lang="ru-RU" sz="1100" b="1" dirty="0" smtClean="0">
                <a:solidFill>
                  <a:prstClr val="black"/>
                </a:solidFill>
                <a:latin typeface="Times New Roman" pitchFamily="18" charset="0"/>
                <a:cs typeface="Times New Roman" pitchFamily="18" charset="0"/>
              </a:rPr>
              <a:t>Актуализация сведений в ГАР</a:t>
            </a:r>
            <a:endParaRPr lang="ru-RU" sz="1100" b="1" dirty="0">
              <a:solidFill>
                <a:prstClr val="black"/>
              </a:solidFill>
              <a:latin typeface="Times New Roman" pitchFamily="18" charset="0"/>
              <a:cs typeface="Times New Roman" pitchFamily="18" charset="0"/>
            </a:endParaRPr>
          </a:p>
        </p:txBody>
      </p:sp>
      <p:sp>
        <p:nvSpPr>
          <p:cNvPr id="27" name="AutoShape 7"/>
          <p:cNvSpPr>
            <a:spLocks noChangeArrowheads="1"/>
          </p:cNvSpPr>
          <p:nvPr/>
        </p:nvSpPr>
        <p:spPr bwMode="auto">
          <a:xfrm>
            <a:off x="4930817" y="5085184"/>
            <a:ext cx="3734429" cy="720079"/>
          </a:xfrm>
          <a:prstGeom prst="foldedCorner">
            <a:avLst/>
          </a:prstGeom>
          <a:ln>
            <a:headEnd/>
            <a:tailEnd/>
          </a:ln>
        </p:spPr>
        <p:style>
          <a:lnRef idx="1">
            <a:schemeClr val="accent5"/>
          </a:lnRef>
          <a:fillRef idx="3">
            <a:schemeClr val="accent5"/>
          </a:fillRef>
          <a:effectRef idx="2">
            <a:schemeClr val="accent5"/>
          </a:effectRef>
          <a:fontRef idx="minor">
            <a:schemeClr val="lt1"/>
          </a:fontRef>
        </p:style>
        <p:txBody>
          <a:bodyPr lIns="18000" tIns="90000" rIns="18000" bIns="90000" anchor="ctr"/>
          <a:lstStyle/>
          <a:p>
            <a:pPr algn="ctr"/>
            <a:r>
              <a:rPr lang="ru-RU" sz="1050" b="1" dirty="0" smtClean="0">
                <a:solidFill>
                  <a:prstClr val="black"/>
                </a:solidFill>
                <a:latin typeface="Times New Roman" pitchFamily="18" charset="0"/>
                <a:cs typeface="Times New Roman" pitchFamily="18" charset="0"/>
              </a:rPr>
              <a:t>Работа по взысканию задолженности по </a:t>
            </a:r>
            <a:r>
              <a:rPr lang="ru-RU" sz="1050" b="1" dirty="0">
                <a:solidFill>
                  <a:prstClr val="black"/>
                </a:solidFill>
                <a:latin typeface="Times New Roman" pitchFamily="18" charset="0"/>
                <a:cs typeface="Times New Roman" pitchFamily="18" charset="0"/>
              </a:rPr>
              <a:t>плате за наем жилого помещения </a:t>
            </a:r>
            <a:r>
              <a:rPr lang="ru-RU" sz="1050" b="1" dirty="0" smtClean="0">
                <a:solidFill>
                  <a:prstClr val="black"/>
                </a:solidFill>
                <a:latin typeface="Times New Roman" pitchFamily="18" charset="0"/>
                <a:cs typeface="Times New Roman" pitchFamily="18" charset="0"/>
              </a:rPr>
              <a:t>муниципального </a:t>
            </a:r>
            <a:r>
              <a:rPr lang="ru-RU" sz="1050" b="1" dirty="0">
                <a:solidFill>
                  <a:prstClr val="black"/>
                </a:solidFill>
                <a:latin typeface="Times New Roman" pitchFamily="18" charset="0"/>
                <a:cs typeface="Times New Roman" pitchFamily="18" charset="0"/>
              </a:rPr>
              <a:t>жилищного фонда социального и коммерческого использования </a:t>
            </a:r>
            <a:endParaRPr lang="ru-RU" sz="1050" b="1" dirty="0" smtClean="0">
              <a:solidFill>
                <a:prstClr val="black"/>
              </a:solidFill>
              <a:latin typeface="Times New Roman" pitchFamily="18" charset="0"/>
              <a:cs typeface="Times New Roman" pitchFamily="18" charset="0"/>
            </a:endParaRPr>
          </a:p>
          <a:p>
            <a:pPr algn="ctr"/>
            <a:r>
              <a:rPr lang="ru-RU" sz="1050" b="1" dirty="0" smtClean="0">
                <a:solidFill>
                  <a:prstClr val="black"/>
                </a:solidFill>
                <a:latin typeface="Times New Roman" pitchFamily="18" charset="0"/>
                <a:cs typeface="Times New Roman" pitchFamily="18" charset="0"/>
              </a:rPr>
              <a:t>Северо-Енисейского </a:t>
            </a:r>
            <a:r>
              <a:rPr lang="ru-RU" sz="1050" b="1" dirty="0">
                <a:solidFill>
                  <a:prstClr val="black"/>
                </a:solidFill>
                <a:latin typeface="Times New Roman" pitchFamily="18" charset="0"/>
                <a:cs typeface="Times New Roman" pitchFamily="18" charset="0"/>
              </a:rPr>
              <a:t>района</a:t>
            </a:r>
          </a:p>
        </p:txBody>
      </p:sp>
    </p:spTree>
    <p:extLst>
      <p:ext uri="{BB962C8B-B14F-4D97-AF65-F5344CB8AC3E}">
        <p14:creationId xmlns:p14="http://schemas.microsoft.com/office/powerpoint/2010/main" val="184232326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1644</TotalTime>
  <Words>1513</Words>
  <Application>Microsoft Office PowerPoint</Application>
  <PresentationFormat>Экран (4:3)</PresentationFormat>
  <Paragraphs>365</Paragraphs>
  <Slides>15</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Воздушный поток</vt:lpstr>
      <vt:lpstr>Презентация PowerPoint</vt:lpstr>
      <vt:lpstr>Презентация PowerPoint</vt:lpstr>
      <vt:lpstr>Презентация PowerPoint</vt:lpstr>
      <vt:lpstr>Презентация PowerPoint</vt:lpstr>
      <vt:lpstr>Глоссарий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Стадии бюджетного процесса</vt:lpstr>
      <vt:lpstr>Основные параметры бюджета Северо-Енисейского района  в 2023 - 2025 годах (с учетом средств из федерального и краевого бюджетов), (тыс. рублей)</vt:lpstr>
      <vt:lpstr>Динамика параметров бюджета  Северо-Енисейского района, (тыс. рублей)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Расходы  на реализацию муниципальных программ  и непрограммных расходов в 2022-2024 годах (тыс. рублей) </dc:title>
  <dc:creator>User3</dc:creator>
  <cp:lastModifiedBy>User3</cp:lastModifiedBy>
  <cp:revision>150</cp:revision>
  <cp:lastPrinted>2023-11-30T05:50:43Z</cp:lastPrinted>
  <dcterms:created xsi:type="dcterms:W3CDTF">2022-11-03T08:19:43Z</dcterms:created>
  <dcterms:modified xsi:type="dcterms:W3CDTF">2024-01-12T02:25:53Z</dcterms:modified>
</cp:coreProperties>
</file>