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3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  <p:sldMasterId id="2147483744" r:id="rId4"/>
  </p:sldMasterIdLst>
  <p:notesMasterIdLst>
    <p:notesMasterId r:id="rId49"/>
  </p:notesMasterIdLst>
  <p:sldIdLst>
    <p:sldId id="352" r:id="rId5"/>
    <p:sldId id="313" r:id="rId6"/>
    <p:sldId id="351" r:id="rId7"/>
    <p:sldId id="333" r:id="rId8"/>
    <p:sldId id="334" r:id="rId9"/>
    <p:sldId id="358" r:id="rId10"/>
    <p:sldId id="353" r:id="rId11"/>
    <p:sldId id="354" r:id="rId12"/>
    <p:sldId id="355" r:id="rId13"/>
    <p:sldId id="356" r:id="rId14"/>
    <p:sldId id="336" r:id="rId15"/>
    <p:sldId id="357" r:id="rId16"/>
    <p:sldId id="261" r:id="rId17"/>
    <p:sldId id="360" r:id="rId18"/>
    <p:sldId id="264" r:id="rId19"/>
    <p:sldId id="359" r:id="rId20"/>
    <p:sldId id="266" r:id="rId21"/>
    <p:sldId id="365" r:id="rId22"/>
    <p:sldId id="319" r:id="rId23"/>
    <p:sldId id="364" r:id="rId24"/>
    <p:sldId id="268" r:id="rId25"/>
    <p:sldId id="363" r:id="rId26"/>
    <p:sldId id="321" r:id="rId27"/>
    <p:sldId id="362" r:id="rId28"/>
    <p:sldId id="361" r:id="rId29"/>
    <p:sldId id="271" r:id="rId30"/>
    <p:sldId id="275" r:id="rId31"/>
    <p:sldId id="294" r:id="rId32"/>
    <p:sldId id="295" r:id="rId33"/>
    <p:sldId id="296" r:id="rId34"/>
    <p:sldId id="301" r:id="rId35"/>
    <p:sldId id="302" r:id="rId36"/>
    <p:sldId id="366" r:id="rId37"/>
    <p:sldId id="367" r:id="rId38"/>
    <p:sldId id="368" r:id="rId39"/>
    <p:sldId id="369" r:id="rId40"/>
    <p:sldId id="310" r:id="rId41"/>
    <p:sldId id="325" r:id="rId42"/>
    <p:sldId id="337" r:id="rId43"/>
    <p:sldId id="305" r:id="rId44"/>
    <p:sldId id="343" r:id="rId45"/>
    <p:sldId id="345" r:id="rId46"/>
    <p:sldId id="346" r:id="rId47"/>
    <p:sldId id="350" r:id="rId4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48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Лист1!$A$2:$A$15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413742.8</c:v>
                </c:pt>
                <c:pt idx="1">
                  <c:v>1010.9</c:v>
                </c:pt>
                <c:pt idx="2">
                  <c:v>73969.600000000006</c:v>
                </c:pt>
                <c:pt idx="3">
                  <c:v>174598.5</c:v>
                </c:pt>
                <c:pt idx="4">
                  <c:v>1355641</c:v>
                </c:pt>
                <c:pt idx="5">
                  <c:v>2256.6999999999998</c:v>
                </c:pt>
                <c:pt idx="6">
                  <c:v>862644.7</c:v>
                </c:pt>
                <c:pt idx="7">
                  <c:v>216316.4</c:v>
                </c:pt>
                <c:pt idx="8">
                  <c:v>8021.3</c:v>
                </c:pt>
                <c:pt idx="9">
                  <c:v>97486.6</c:v>
                </c:pt>
                <c:pt idx="10">
                  <c:v>87877.9</c:v>
                </c:pt>
                <c:pt idx="11">
                  <c:v>35927.300000000003</c:v>
                </c:pt>
                <c:pt idx="12">
                  <c:v>25598.2</c:v>
                </c:pt>
                <c:pt idx="13">
                  <c:v>332870.09999999998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4742828652749434E-2"/>
          <c:y val="0.37247054248874306"/>
          <c:w val="0.9833927483264735"/>
          <c:h val="0.61507986040766716"/>
        </c:manualLayout>
      </c:layout>
      <c:overlay val="0"/>
      <c:txPr>
        <a:bodyPr/>
        <a:lstStyle/>
        <a:p>
          <a:pPr>
            <a:defRPr sz="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1377675207805192E-2"/>
                  <c:y val="0.23929051992264763"/>
                </c:manualLayout>
              </c:layout>
              <c:numFmt formatCode="#,##0.0" sourceLinked="0"/>
              <c:spPr/>
              <c:txPr>
                <a:bodyPr rot="-5400000" vert="horz" anchor="t" anchorCtr="0"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33572027350496E-2"/>
                  <c:y val="0.31516312380056027"/>
                </c:manualLayout>
              </c:layout>
              <c:numFmt formatCode="#,##0.0" sourceLinked="0"/>
              <c:spPr/>
              <c:txPr>
                <a:bodyPr rot="-5400000" vert="horz" anchor="t" anchorCtr="0"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068103544050661E-2"/>
                  <c:y val="0.23929051992264763"/>
                </c:manualLayout>
              </c:layout>
              <c:numFmt formatCode="#,##0.0" sourceLinked="0"/>
              <c:spPr/>
              <c:txPr>
                <a:bodyPr rot="-5400000" vert="horz" anchor="t" anchorCtr="0"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0686590378846795E-3"/>
                  <c:y val="0.2626359365004669"/>
                </c:manualLayout>
              </c:layout>
              <c:numFmt formatCode="#,##0.0" sourceLinked="0"/>
              <c:spPr/>
              <c:txPr>
                <a:bodyPr rot="-5400000" vert="horz" anchor="t" anchorCtr="0"/>
                <a:lstStyle/>
                <a:p>
                  <a:pPr>
                    <a:defRPr sz="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378096036467328E-2"/>
                  <c:y val="0.22178145748928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 rot="-5400000" vert="horz" anchor="t" anchorCtr="0"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180455</c:v>
                </c:pt>
                <c:pt idx="1">
                  <c:v>196676.7</c:v>
                </c:pt>
                <c:pt idx="2">
                  <c:v>212120.3</c:v>
                </c:pt>
                <c:pt idx="3">
                  <c:v>186483.4</c:v>
                </c:pt>
                <c:pt idx="4">
                  <c:v>186483.4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529856"/>
        <c:axId val="123552128"/>
        <c:axId val="0"/>
      </c:bar3DChart>
      <c:catAx>
        <c:axId val="12352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3552128"/>
        <c:crosses val="autoZero"/>
        <c:auto val="1"/>
        <c:lblAlgn val="ctr"/>
        <c:lblOffset val="100"/>
        <c:noMultiLvlLbl val="0"/>
      </c:catAx>
      <c:valAx>
        <c:axId val="123552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52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5117367911501896E-2"/>
                  <c:y val="0.29918403941038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39122637167253E-3"/>
                  <c:y val="0.27616988253266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5315572565494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39122637167299E-3"/>
                  <c:y val="0.27616988253266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39122637167299E-3"/>
                  <c:y val="0.23014156877721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377164.2</c:v>
                </c:pt>
                <c:pt idx="1">
                  <c:v>374553.2</c:v>
                </c:pt>
                <c:pt idx="2">
                  <c:v>401209.5</c:v>
                </c:pt>
                <c:pt idx="3">
                  <c:v>383863.8</c:v>
                </c:pt>
                <c:pt idx="4">
                  <c:v>367218.9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900672"/>
        <c:axId val="123902208"/>
        <c:axId val="0"/>
      </c:bar3DChart>
      <c:catAx>
        <c:axId val="12390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3902208"/>
        <c:crosses val="autoZero"/>
        <c:auto val="1"/>
        <c:lblAlgn val="ctr"/>
        <c:lblOffset val="100"/>
        <c:noMultiLvlLbl val="0"/>
      </c:catAx>
      <c:valAx>
        <c:axId val="123902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900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3351016553716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544732539562424E-17"/>
                  <c:y val="0.219906121542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06485829059931E-2"/>
                  <c:y val="0.299827333999925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206485829060014E-2"/>
                  <c:y val="0.31158574973151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206485829059931E-2"/>
                  <c:y val="0.31158574973151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115659.3</c:v>
                </c:pt>
                <c:pt idx="1">
                  <c:v>108879.4</c:v>
                </c:pt>
                <c:pt idx="2">
                  <c:v>123740.7</c:v>
                </c:pt>
                <c:pt idx="3">
                  <c:v>114799.6</c:v>
                </c:pt>
                <c:pt idx="4">
                  <c:v>114799.6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226752"/>
        <c:axId val="123371904"/>
        <c:axId val="0"/>
      </c:bar3DChart>
      <c:catAx>
        <c:axId val="1232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23371904"/>
        <c:crosses val="autoZero"/>
        <c:auto val="1"/>
        <c:lblAlgn val="ctr"/>
        <c:lblOffset val="100"/>
        <c:noMultiLvlLbl val="0"/>
      </c:catAx>
      <c:valAx>
        <c:axId val="1233719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3226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4655056242864362"/>
                  <c:y val="-0.19858032076449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Местный бюджет</c:v>
                </c:pt>
                <c:pt idx="1">
                  <c:v>Краевой бюджет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866588</c:v>
                </c:pt>
                <c:pt idx="1">
                  <c:v>126062.5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497503920329436E-2"/>
          <c:y val="6.1238145256587655E-2"/>
          <c:w val="0.91860034677385571"/>
          <c:h val="0.734784518891840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0.22167658021066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7746418523286E-4"/>
                  <c:y val="0.26178299733058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637670701240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864839645808584E-3"/>
                  <c:y val="0.270412722211763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образовательных учреждений</c:v>
                </c:pt>
                <c:pt idx="1">
                  <c:v>Педагогические работники общеобразовательных учреждений</c:v>
                </c:pt>
                <c:pt idx="2">
                  <c:v>Педагогические работники муниципальных  учреждений дополнительного образования, реализующие программы дополнительного образования детей, и непосредственно осуществляющие тренировочный процесс, работников муниципальных спортивных школ</c:v>
                </c:pt>
                <c:pt idx="3">
                  <c:v>Работники муниципальных учреждений культуры, подведомственные муниципальным органам управления в области культуры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44900</c:v>
                </c:pt>
                <c:pt idx="1">
                  <c:v>59900</c:v>
                </c:pt>
                <c:pt idx="2">
                  <c:v>69439.7</c:v>
                </c:pt>
                <c:pt idx="3">
                  <c:v>65993.600000000006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4131880883692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54928370470875E-4"/>
                  <c:y val="0.25964764440245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7779723342855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32098765432098E-3"/>
                  <c:y val="0.2553489721413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образовательных учреждений</c:v>
                </c:pt>
                <c:pt idx="1">
                  <c:v>Педагогические работники общеобразовательных учреждений</c:v>
                </c:pt>
                <c:pt idx="2">
                  <c:v>Педагогические работники муниципальных  учреждений дополнительного образования, реализующие программы дополнительного образования детей, и непосредственно осуществляющие тренировочный процесс, работников муниципальных спортивных школ</c:v>
                </c:pt>
                <c:pt idx="3">
                  <c:v>Работники муниципальных учреждений культуры, подведомственные муниципальным органам управления в области культуры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44227.040000000001</c:v>
                </c:pt>
                <c:pt idx="1">
                  <c:v>57017.42</c:v>
                </c:pt>
                <c:pt idx="2">
                  <c:v>72481.2</c:v>
                </c:pt>
                <c:pt idx="3">
                  <c:v>69022.7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44124841497820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29387142981598E-3"/>
                  <c:y val="0.23960860510552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09612929613426E-3"/>
                  <c:y val="0.27889845493908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3106319086514212E-3"/>
                  <c:y val="0.34396572700402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образовательных учреждений</c:v>
                </c:pt>
                <c:pt idx="1">
                  <c:v>Педагогические работники общеобразовательных учреждений</c:v>
                </c:pt>
                <c:pt idx="2">
                  <c:v>Педагогические работники муниципальных  учреждений дополнительного образования, реализующие программы дополнительного образования детей, и непосредственно осуществляющие тренировочный процесс, работников муниципальных спортивных школ</c:v>
                </c:pt>
                <c:pt idx="3">
                  <c:v>Работники муниципальных учреждений культуры, подведомственные муниципальным органам управления в области культуры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46491.18</c:v>
                </c:pt>
                <c:pt idx="1">
                  <c:v>55534.46</c:v>
                </c:pt>
                <c:pt idx="2">
                  <c:v>76286.600000000006</c:v>
                </c:pt>
                <c:pt idx="3">
                  <c:v>81340.100000000006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28857232825929824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531178380175154E-17"/>
                  <c:y val="0.32947234328817515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54120092566852E-3"/>
                  <c:y val="0.35673901997409307"/>
                </c:manualLayout>
              </c:layout>
              <c:spPr/>
              <c:txPr>
                <a:bodyPr rot="-5400000" vert="horz"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108240185133705E-3"/>
                  <c:y val="0.37491680443137171"/>
                </c:manualLayout>
              </c:layout>
              <c:spPr/>
              <c:txPr>
                <a:bodyPr rot="-5400000" vert="horz" anchor="ctr" anchorCtr="1"/>
                <a:lstStyle/>
                <a:p>
                  <a:pPr>
                    <a:defRPr sz="10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дошкольных образовательных учреждений</c:v>
                </c:pt>
                <c:pt idx="1">
                  <c:v>Педагогические работники общеобразовательных учреждений</c:v>
                </c:pt>
                <c:pt idx="2">
                  <c:v>Педагогические работники муниципальных  учреждений дополнительного образования, реализующие программы дополнительного образования детей, и непосредственно осуществляющие тренировочный процесс, работников муниципальных спортивных школ</c:v>
                </c:pt>
                <c:pt idx="3">
                  <c:v>Работники муниципальных учреждений культуры, подведомственные муниципальным органам управления в области культуры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69796.179999999993</c:v>
                </c:pt>
                <c:pt idx="1">
                  <c:v>75671.44</c:v>
                </c:pt>
                <c:pt idx="2">
                  <c:v>86413</c:v>
                </c:pt>
                <c:pt idx="3">
                  <c:v>95166.8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849664"/>
        <c:axId val="204273152"/>
        <c:axId val="0"/>
      </c:bar3DChart>
      <c:catAx>
        <c:axId val="20284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4273152"/>
        <c:crosses val="autoZero"/>
        <c:auto val="1"/>
        <c:lblAlgn val="ctr"/>
        <c:lblOffset val="100"/>
        <c:noMultiLvlLbl val="0"/>
      </c:catAx>
      <c:valAx>
        <c:axId val="204273152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2849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524509057493083"/>
          <c:y val="6.8166691714794852E-3"/>
          <c:w val="0.36388806015074876"/>
          <c:h val="5.8477002240018318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Лист1!$A$3:$A$18</c:f>
              <c:strCache>
                <c:ptCount val="16"/>
                <c:pt idx="0">
                  <c:v>Непрограммные расходы</c:v>
                </c:pt>
                <c:pt idx="1">
                  <c:v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c:v>
                </c:pt>
                <c:pt idx="2">
                  <c:v>Развитие социальных отношений, рост благополучия и защищенности граждан в Северо-Енисейском районе</c:v>
                </c:pt>
                <c:pt idx="3">
                  <c:v>Благоустройство территории</c:v>
                </c:pt>
                <c:pt idx="4">
                  <c:v>Управление муниципальным имуществом</c:v>
                </c:pt>
                <c:pt idx="5">
                  <c:v>Содействие развитию гражданского общества</c:v>
                </c:pt>
                <c:pt idx="6">
                  <c:v>Управление муниципальными финансами</c:v>
                </c:pt>
                <c:pt idx="7">
                  <c:v>Создание условий для обеспечения доступным и комфортным жильем граждан Северо-Енисейского района</c:v>
                </c:pt>
                <c:pt idx="8">
                  <c:v>Развитие местного самоуправления</c:v>
                </c:pt>
                <c:pt idx="9">
                  <c:v>Развитие транспортной системы Северо-Енисейского района</c:v>
                </c:pt>
                <c:pt idx="10">
                  <c:v>Развитие физической культуры, спорта и молодежной политики</c:v>
                </c:pt>
                <c:pt idx="11">
                  <c:v>Развитие культуры</c:v>
                </c:pt>
                <c:pt idx="12">
                  <c:v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c:v>
                </c:pt>
                <c:pt idx="13">
                  <c:v>Реформирование и модернизация жилищно-коммунального хозяйства и повышение энергетической эффективности</c:v>
                </c:pt>
                <c:pt idx="14">
                  <c:v>Развитие образования</c:v>
                </c:pt>
                <c:pt idx="15">
                  <c:v>Муниципальная программа «Формирование комфортной городской (сельской) среды Северо-Енисейского района на 2018-2024 годы»</c:v>
                </c:pt>
              </c:strCache>
            </c:strRef>
          </c:cat>
          <c:val>
            <c:numRef>
              <c:f>Лист1!$B$3:$B$18</c:f>
              <c:numCache>
                <c:formatCode>#,##0</c:formatCode>
                <c:ptCount val="16"/>
                <c:pt idx="0">
                  <c:v>287968</c:v>
                </c:pt>
                <c:pt idx="1">
                  <c:v>5282</c:v>
                </c:pt>
                <c:pt idx="2">
                  <c:v>33527</c:v>
                </c:pt>
                <c:pt idx="3">
                  <c:v>37674</c:v>
                </c:pt>
                <c:pt idx="4">
                  <c:v>31890</c:v>
                </c:pt>
                <c:pt idx="5">
                  <c:v>35104</c:v>
                </c:pt>
                <c:pt idx="6">
                  <c:v>340242</c:v>
                </c:pt>
                <c:pt idx="7">
                  <c:v>50151</c:v>
                </c:pt>
                <c:pt idx="8">
                  <c:v>22169</c:v>
                </c:pt>
                <c:pt idx="9">
                  <c:v>97971</c:v>
                </c:pt>
                <c:pt idx="10">
                  <c:v>109053</c:v>
                </c:pt>
                <c:pt idx="11">
                  <c:v>202919</c:v>
                </c:pt>
                <c:pt idx="12">
                  <c:v>58005</c:v>
                </c:pt>
                <c:pt idx="13">
                  <c:v>688984</c:v>
                </c:pt>
                <c:pt idx="14">
                  <c:v>793373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Лист1!$A$3:$A$18</c:f>
              <c:strCache>
                <c:ptCount val="16"/>
                <c:pt idx="0">
                  <c:v>Непрограммные расходы</c:v>
                </c:pt>
                <c:pt idx="1">
                  <c:v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c:v>
                </c:pt>
                <c:pt idx="2">
                  <c:v>Развитие социальных отношений, рост благополучия и защищенности граждан в Северо-Енисейском районе</c:v>
                </c:pt>
                <c:pt idx="3">
                  <c:v>Благоустройство территории</c:v>
                </c:pt>
                <c:pt idx="4">
                  <c:v>Управление муниципальным имуществом</c:v>
                </c:pt>
                <c:pt idx="5">
                  <c:v>Содействие развитию гражданского общества</c:v>
                </c:pt>
                <c:pt idx="6">
                  <c:v>Управление муниципальными финансами</c:v>
                </c:pt>
                <c:pt idx="7">
                  <c:v>Создание условий для обеспечения доступным и комфортным жильем граждан Северо-Енисейского района</c:v>
                </c:pt>
                <c:pt idx="8">
                  <c:v>Развитие местного самоуправления</c:v>
                </c:pt>
                <c:pt idx="9">
                  <c:v>Развитие транспортной системы Северо-Енисейского района</c:v>
                </c:pt>
                <c:pt idx="10">
                  <c:v>Развитие физической культуры, спорта и молодежной политики</c:v>
                </c:pt>
                <c:pt idx="11">
                  <c:v>Развитие культуры</c:v>
                </c:pt>
                <c:pt idx="12">
                  <c:v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c:v>
                </c:pt>
                <c:pt idx="13">
                  <c:v>Реформирование и модернизация жилищно-коммунального хозяйства и повышение энергетической эффективности</c:v>
                </c:pt>
                <c:pt idx="14">
                  <c:v>Развитие образования</c:v>
                </c:pt>
                <c:pt idx="15">
                  <c:v>Муниципальная программа «Формирование комфортной городской (сельской) среды Северо-Енисейского района на 2018-2024 годы»</c:v>
                </c:pt>
              </c:strCache>
            </c:strRef>
          </c:cat>
          <c:val>
            <c:numRef>
              <c:f>Лист1!$C$3:$C$18</c:f>
              <c:numCache>
                <c:formatCode>#,##0</c:formatCode>
                <c:ptCount val="16"/>
                <c:pt idx="0">
                  <c:v>287777</c:v>
                </c:pt>
                <c:pt idx="1">
                  <c:v>8721</c:v>
                </c:pt>
                <c:pt idx="2">
                  <c:v>33485</c:v>
                </c:pt>
                <c:pt idx="3">
                  <c:v>40150</c:v>
                </c:pt>
                <c:pt idx="4">
                  <c:v>40579</c:v>
                </c:pt>
                <c:pt idx="5">
                  <c:v>35104</c:v>
                </c:pt>
                <c:pt idx="6">
                  <c:v>340542.1</c:v>
                </c:pt>
                <c:pt idx="7">
                  <c:v>110188</c:v>
                </c:pt>
                <c:pt idx="8">
                  <c:v>22169</c:v>
                </c:pt>
                <c:pt idx="9">
                  <c:v>97342</c:v>
                </c:pt>
                <c:pt idx="10">
                  <c:v>101698</c:v>
                </c:pt>
                <c:pt idx="11">
                  <c:v>196312.1</c:v>
                </c:pt>
                <c:pt idx="12">
                  <c:v>59239</c:v>
                </c:pt>
                <c:pt idx="13">
                  <c:v>688984</c:v>
                </c:pt>
                <c:pt idx="14">
                  <c:v>810097</c:v>
                </c:pt>
                <c:pt idx="15">
                  <c:v>152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Лист1!$A$3:$A$18</c:f>
              <c:strCache>
                <c:ptCount val="16"/>
                <c:pt idx="0">
                  <c:v>Непрограммные расходы</c:v>
                </c:pt>
                <c:pt idx="1">
                  <c:v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c:v>
                </c:pt>
                <c:pt idx="2">
                  <c:v>Развитие социальных отношений, рост благополучия и защищенности граждан в Северо-Енисейском районе</c:v>
                </c:pt>
                <c:pt idx="3">
                  <c:v>Благоустройство территории</c:v>
                </c:pt>
                <c:pt idx="4">
                  <c:v>Управление муниципальным имуществом</c:v>
                </c:pt>
                <c:pt idx="5">
                  <c:v>Содействие развитию гражданского общества</c:v>
                </c:pt>
                <c:pt idx="6">
                  <c:v>Управление муниципальными финансами</c:v>
                </c:pt>
                <c:pt idx="7">
                  <c:v>Создание условий для обеспечения доступным и комфортным жильем граждан Северо-Енисейского района</c:v>
                </c:pt>
                <c:pt idx="8">
                  <c:v>Развитие местного самоуправления</c:v>
                </c:pt>
                <c:pt idx="9">
                  <c:v>Развитие транспортной системы Северо-Енисейского района</c:v>
                </c:pt>
                <c:pt idx="10">
                  <c:v>Развитие физической культуры, спорта и молодежной политики</c:v>
                </c:pt>
                <c:pt idx="11">
                  <c:v>Развитие культуры</c:v>
                </c:pt>
                <c:pt idx="12">
                  <c:v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c:v>
                </c:pt>
                <c:pt idx="13">
                  <c:v>Реформирование и модернизация жилищно-коммунального хозяйства и повышение энергетической эффективности</c:v>
                </c:pt>
                <c:pt idx="14">
                  <c:v>Развитие образования</c:v>
                </c:pt>
                <c:pt idx="15">
                  <c:v>Муниципальная программа «Формирование комфортной городской (сельской) среды Северо-Енисейского района на 2018-2024 годы»</c:v>
                </c:pt>
              </c:strCache>
            </c:strRef>
          </c:cat>
          <c:val>
            <c:numRef>
              <c:f>Лист1!$D$3:$D$18</c:f>
              <c:numCache>
                <c:formatCode>#,##0</c:formatCode>
                <c:ptCount val="16"/>
                <c:pt idx="0">
                  <c:v>336704.3</c:v>
                </c:pt>
                <c:pt idx="1">
                  <c:v>6910</c:v>
                </c:pt>
                <c:pt idx="2">
                  <c:v>59245.599999999999</c:v>
                </c:pt>
                <c:pt idx="3">
                  <c:v>80140.899999999994</c:v>
                </c:pt>
                <c:pt idx="4">
                  <c:v>113089.60000000001</c:v>
                </c:pt>
                <c:pt idx="5">
                  <c:v>35927.300000000003</c:v>
                </c:pt>
                <c:pt idx="6">
                  <c:v>397548.79999999999</c:v>
                </c:pt>
                <c:pt idx="7">
                  <c:v>243752.2</c:v>
                </c:pt>
                <c:pt idx="8">
                  <c:v>72209.3</c:v>
                </c:pt>
                <c:pt idx="9">
                  <c:v>95212.9</c:v>
                </c:pt>
                <c:pt idx="10">
                  <c:v>102380.1</c:v>
                </c:pt>
                <c:pt idx="11">
                  <c:v>231058</c:v>
                </c:pt>
                <c:pt idx="12">
                  <c:v>61338.2</c:v>
                </c:pt>
                <c:pt idx="13">
                  <c:v>992650.5</c:v>
                </c:pt>
                <c:pt idx="14">
                  <c:v>859794.3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8832"/>
        <c:axId val="6970368"/>
      </c:barChart>
      <c:catAx>
        <c:axId val="69688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70368"/>
        <c:crosses val="autoZero"/>
        <c:auto val="1"/>
        <c:lblAlgn val="ctr"/>
        <c:lblOffset val="100"/>
        <c:noMultiLvlLbl val="0"/>
      </c:catAx>
      <c:valAx>
        <c:axId val="697036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68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926880884202828"/>
          <c:y val="1.3227696922564159E-2"/>
          <c:w val="0.64456891289259377"/>
          <c:h val="3.7399490334407287E-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90.7</c:v>
                </c:pt>
                <c:pt idx="1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-6.7682141023032272E-2"/>
                  <c:y val="-9.99425989704847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85.2</c:v>
                </c:pt>
                <c:pt idx="1">
                  <c:v>9.8000000000000007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layout>
                <c:manualLayout>
                  <c:x val="-5.7739279875120431E-17"/>
                  <c:y val="-0.117579528200570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Условно-утвержденные расходы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88</c:v>
                </c:pt>
                <c:pt idx="1">
                  <c:v>9.9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7.9608338797636943E-2"/>
                  <c:y val="-5.4978075385337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84356490395569E-2"/>
                  <c:y val="-5.6864320480204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Местный бюджет</c:v>
                </c:pt>
                <c:pt idx="1">
                  <c:v>Краевой бюджет</c:v>
                </c:pt>
                <c:pt idx="2">
                  <c:v>Федеральный бюджет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485149.9</c:v>
                </c:pt>
                <c:pt idx="1">
                  <c:v>352960.3</c:v>
                </c:pt>
                <c:pt idx="2">
                  <c:v>21684.1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(5 учреждений)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520</c:v>
                </c:pt>
                <c:pt idx="1">
                  <c:v>513</c:v>
                </c:pt>
                <c:pt idx="2">
                  <c:v>451</c:v>
                </c:pt>
                <c:pt idx="3">
                  <c:v>429</c:v>
                </c:pt>
                <c:pt idx="4">
                  <c:v>418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763136"/>
        <c:axId val="122764672"/>
        <c:axId val="0"/>
      </c:bar3DChart>
      <c:catAx>
        <c:axId val="12276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2764672"/>
        <c:crosses val="autoZero"/>
        <c:auto val="1"/>
        <c:lblAlgn val="ctr"/>
        <c:lblOffset val="100"/>
        <c:noMultiLvlLbl val="0"/>
      </c:catAx>
      <c:valAx>
        <c:axId val="1227646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76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188985731637324E-2"/>
          <c:y val="0.2660665378654381"/>
          <c:w val="0.92230705231732979"/>
          <c:h val="0.515408820053360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 
(7 учреждений)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1297</c:v>
                </c:pt>
                <c:pt idx="1">
                  <c:v>1271</c:v>
                </c:pt>
                <c:pt idx="2">
                  <c:v>1226</c:v>
                </c:pt>
                <c:pt idx="3">
                  <c:v>1155</c:v>
                </c:pt>
                <c:pt idx="4">
                  <c:v>1108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192448"/>
        <c:axId val="123193984"/>
        <c:axId val="0"/>
      </c:bar3DChart>
      <c:catAx>
        <c:axId val="12319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193984"/>
        <c:crosses val="autoZero"/>
        <c:auto val="1"/>
        <c:lblAlgn val="ctr"/>
        <c:lblOffset val="100"/>
        <c:noMultiLvlLbl val="0"/>
      </c:catAx>
      <c:valAx>
        <c:axId val="123193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19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 
(2 учреждения)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1483</c:v>
                </c:pt>
                <c:pt idx="1">
                  <c:v>1861</c:v>
                </c:pt>
                <c:pt idx="2">
                  <c:v>1850</c:v>
                </c:pt>
                <c:pt idx="3">
                  <c:v>1850</c:v>
                </c:pt>
                <c:pt idx="4">
                  <c:v>1802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481088"/>
        <c:axId val="123523840"/>
        <c:axId val="0"/>
      </c:bar3DChart>
      <c:catAx>
        <c:axId val="12348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3523840"/>
        <c:crosses val="autoZero"/>
        <c:auto val="1"/>
        <c:lblAlgn val="ctr"/>
        <c:lblOffset val="100"/>
        <c:noMultiLvlLbl val="0"/>
      </c:catAx>
      <c:valAx>
        <c:axId val="123523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348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образования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жизнедеятельности образовательных учреждений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19 897,3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363FED4A-B0C1-4BB8-A643-7E81140739A4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Одаренные дети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8 775,8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8C8023F-2C9D-48A0-8EED-673CFAACDED8}" type="parTrans" cxnId="{1749DA2E-253B-4862-87A7-B20C5720D536}">
      <dgm:prSet/>
      <dgm:spPr/>
      <dgm:t>
        <a:bodyPr/>
        <a:lstStyle/>
        <a:p>
          <a:endParaRPr lang="ru-RU"/>
        </a:p>
      </dgm:t>
    </dgm:pt>
    <dgm:pt modelId="{751D1259-010D-478B-B306-C05BDE10774C}" type="sibTrans" cxnId="{1749DA2E-253B-4862-87A7-B20C5720D536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Сохранение и укрепление здоровья детей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40 073,5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93E0CA82-CB8A-44FD-BE33-0EA9CED51EAA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Развитие дошкольного, общего и дополнительного образования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710 029,6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47AD550-DEDD-4B9F-8688-92C53A334F1F}" type="parTrans" cxnId="{53E88EE7-D880-4620-95C4-320FDD5AD30B}">
      <dgm:prSet/>
      <dgm:spPr/>
      <dgm:t>
        <a:bodyPr/>
        <a:lstStyle/>
        <a:p>
          <a:endParaRPr lang="ru-RU"/>
        </a:p>
      </dgm:t>
    </dgm:pt>
    <dgm:pt modelId="{B28E86EF-6804-4B2B-9147-EEE7BD668CEC}" type="sibTrans" cxnId="{53E88EE7-D880-4620-95C4-320FDD5AD30B}">
      <dgm:prSet/>
      <dgm:spPr/>
      <dgm:t>
        <a:bodyPr/>
        <a:lstStyle/>
        <a:p>
          <a:endParaRPr lang="ru-RU"/>
        </a:p>
      </dgm:t>
    </dgm:pt>
    <dgm:pt modelId="{19B6A941-1A9A-4B41-ABCA-0B63290FCAFC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81 018,1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0E2E2A3-59D5-467E-AC0B-93DCD38D0D69}" type="parTrans" cxnId="{D8A515A3-A74E-4394-8575-CB9BB34D7974}">
      <dgm:prSet/>
      <dgm:spPr/>
      <dgm:t>
        <a:bodyPr/>
        <a:lstStyle/>
        <a:p>
          <a:endParaRPr lang="ru-RU"/>
        </a:p>
      </dgm:t>
    </dgm:pt>
    <dgm:pt modelId="{315D4B09-0C2E-48B0-AEF5-84091A317596}" type="sibTrans" cxnId="{D8A515A3-A74E-4394-8575-CB9BB34D7974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87922" custLinFactNeighborY="8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5" custLinFactNeighborX="-80046" custLinFactNeighborY="8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E597C3C4-336B-48E1-999E-915DB7034795}" type="pres">
      <dgm:prSet presAssocID="{98C8023F-2C9D-48A0-8EED-673CFAACDED8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8546962-4D26-4307-B34F-B4D25B5155DD}" type="pres">
      <dgm:prSet presAssocID="{98C8023F-2C9D-48A0-8EED-673CFAACDED8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5BE559C-84FD-474A-9D2E-538CC805D436}" type="pres">
      <dgm:prSet presAssocID="{363FED4A-B0C1-4BB8-A643-7E81140739A4}" presName="root2" presStyleCnt="0"/>
      <dgm:spPr/>
    </dgm:pt>
    <dgm:pt modelId="{99D953BE-08E9-4B21-862E-94B751C2218C}" type="pres">
      <dgm:prSet presAssocID="{363FED4A-B0C1-4BB8-A643-7E81140739A4}" presName="LevelTwoTextNode" presStyleLbl="node2" presStyleIdx="1" presStyleCnt="5" custLinFactNeighborX="-80046" custLinFactNeighborY="60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8FCD7-CC20-43B8-BDAC-F19589950005}" type="pres">
      <dgm:prSet presAssocID="{363FED4A-B0C1-4BB8-A643-7E81140739A4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2" presStyleCnt="5" custLinFactNeighborX="-80046" custLinFactNeighborY="40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46D907CD-9A2D-4ADF-9B5B-F0F306D0C713}" type="pres">
      <dgm:prSet presAssocID="{747AD550-DEDD-4B9F-8688-92C53A334F1F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60E7658-6808-4066-9E18-C43B392CA6C4}" type="pres">
      <dgm:prSet presAssocID="{747AD550-DEDD-4B9F-8688-92C53A334F1F}" presName="connTx" presStyleLbl="parChTrans1D2" presStyleIdx="3" presStyleCnt="5"/>
      <dgm:spPr/>
      <dgm:t>
        <a:bodyPr/>
        <a:lstStyle/>
        <a:p>
          <a:endParaRPr lang="ru-RU"/>
        </a:p>
      </dgm:t>
    </dgm:pt>
    <dgm:pt modelId="{84339896-D46F-4F4F-A132-914636391A01}" type="pres">
      <dgm:prSet presAssocID="{93E0CA82-CB8A-44FD-BE33-0EA9CED51EAA}" presName="root2" presStyleCnt="0"/>
      <dgm:spPr/>
    </dgm:pt>
    <dgm:pt modelId="{194599F4-3907-4E06-B663-3B6349F86F4E}" type="pres">
      <dgm:prSet presAssocID="{93E0CA82-CB8A-44FD-BE33-0EA9CED51EAA}" presName="LevelTwoTextNode" presStyleLbl="node2" presStyleIdx="3" presStyleCnt="5" custLinFactNeighborX="-80046" custLinFactNeighborY="20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7E63A-734C-46A1-A94C-BC6A8FB2979B}" type="pres">
      <dgm:prSet presAssocID="{93E0CA82-CB8A-44FD-BE33-0EA9CED51EAA}" presName="level3hierChild" presStyleCnt="0"/>
      <dgm:spPr/>
    </dgm:pt>
    <dgm:pt modelId="{6C2BBFF1-29A1-4506-948E-F73256431591}" type="pres">
      <dgm:prSet presAssocID="{80E2E2A3-59D5-467E-AC0B-93DCD38D0D6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D2C987F-74D7-4C00-BCF8-65AEE8216A21}" type="pres">
      <dgm:prSet presAssocID="{80E2E2A3-59D5-467E-AC0B-93DCD38D0D6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C1F754A-511A-4FD7-BBCB-C68D7F82345B}" type="pres">
      <dgm:prSet presAssocID="{19B6A941-1A9A-4B41-ABCA-0B63290FCAFC}" presName="root2" presStyleCnt="0"/>
      <dgm:spPr/>
    </dgm:pt>
    <dgm:pt modelId="{4B51C063-9882-4318-AB79-1B7E34F23459}" type="pres">
      <dgm:prSet presAssocID="{19B6A941-1A9A-4B41-ABCA-0B63290FCAFC}" presName="LevelTwoTextNode" presStyleLbl="node2" presStyleIdx="4" presStyleCnt="5" custLinFactNeighborX="-80046" custLinFactNeighborY="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0CBBB-DFCF-49CF-B143-515879203032}" type="pres">
      <dgm:prSet presAssocID="{19B6A941-1A9A-4B41-ABCA-0B63290FCAFC}" presName="level3hierChild" presStyleCnt="0"/>
      <dgm:spPr/>
    </dgm:pt>
  </dgm:ptLst>
  <dgm:cxnLst>
    <dgm:cxn modelId="{A2D85783-F32B-4067-863D-46A7A3C2056D}" type="presOf" srcId="{CA7C17D0-4058-46FF-AE83-236C1802E17C}" destId="{9F8B010D-B14E-483B-822F-5B87F314267E}" srcOrd="0" destOrd="0" presId="urn:microsoft.com/office/officeart/2008/layout/HorizontalMultiLevelHierarchy"/>
    <dgm:cxn modelId="{998C32C9-3AFB-4281-9A22-B8E5178C843D}" type="presOf" srcId="{01784CB1-5FF2-4923-9268-E48D5050269B}" destId="{126FF164-930E-4C50-9F90-430A3F8FD936}" srcOrd="1" destOrd="0" presId="urn:microsoft.com/office/officeart/2008/layout/HorizontalMultiLevelHierarchy"/>
    <dgm:cxn modelId="{57FB320C-98BE-4A32-90E7-8DC0174A9C40}" type="presOf" srcId="{7A0D34FF-4450-4439-8442-963A1B34B589}" destId="{4EB5C69D-0640-4DB7-8474-31D16E77BBB0}" srcOrd="0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BA4E594B-36CB-4591-B685-5135991A5F1B}" type="presOf" srcId="{98C8023F-2C9D-48A0-8EED-673CFAACDED8}" destId="{A8546962-4D26-4307-B34F-B4D25B5155DD}" srcOrd="1" destOrd="0" presId="urn:microsoft.com/office/officeart/2008/layout/HorizontalMultiLevelHierarchy"/>
    <dgm:cxn modelId="{A9D44C0C-9AB1-423D-A61C-B36DCEE5728F}" type="presOf" srcId="{80E2E2A3-59D5-467E-AC0B-93DCD38D0D69}" destId="{6C2BBFF1-29A1-4506-948E-F73256431591}" srcOrd="0" destOrd="0" presId="urn:microsoft.com/office/officeart/2008/layout/HorizontalMultiLevelHierarchy"/>
    <dgm:cxn modelId="{CEF2FF18-3389-4638-9F4F-C5D12EEFD80C}" type="presOf" srcId="{747AD550-DEDD-4B9F-8688-92C53A334F1F}" destId="{46D907CD-9A2D-4ADF-9B5B-F0F306D0C713}" srcOrd="0" destOrd="0" presId="urn:microsoft.com/office/officeart/2008/layout/HorizontalMultiLevelHierarchy"/>
    <dgm:cxn modelId="{57F2DEB6-927B-4D51-98CA-9831E011CB70}" type="presOf" srcId="{98C8023F-2C9D-48A0-8EED-673CFAACDED8}" destId="{E597C3C4-336B-48E1-999E-915DB7034795}" srcOrd="0" destOrd="0" presId="urn:microsoft.com/office/officeart/2008/layout/HorizontalMultiLevelHierarchy"/>
    <dgm:cxn modelId="{A595215F-EC05-4975-BCCA-2D497509A1E3}" type="presOf" srcId="{80E2E2A3-59D5-467E-AC0B-93DCD38D0D69}" destId="{4D2C987F-74D7-4C00-BCF8-65AEE8216A21}" srcOrd="1" destOrd="0" presId="urn:microsoft.com/office/officeart/2008/layout/HorizontalMultiLevelHierarchy"/>
    <dgm:cxn modelId="{0B63CB5D-6091-45AE-BB21-8EB4831FED70}" type="presOf" srcId="{747AD550-DEDD-4B9F-8688-92C53A334F1F}" destId="{460E7658-6808-4066-9E18-C43B392CA6C4}" srcOrd="1" destOrd="0" presId="urn:microsoft.com/office/officeart/2008/layout/HorizontalMultiLevelHierarchy"/>
    <dgm:cxn modelId="{D8A515A3-A74E-4394-8575-CB9BB34D7974}" srcId="{19CF11E3-380E-48F2-89E9-879FB97AB162}" destId="{19B6A941-1A9A-4B41-ABCA-0B63290FCAFC}" srcOrd="4" destOrd="0" parTransId="{80E2E2A3-59D5-467E-AC0B-93DCD38D0D69}" sibTransId="{315D4B09-0C2E-48B0-AEF5-84091A317596}"/>
    <dgm:cxn modelId="{509B2D5F-3D47-4922-8F45-37332D00D63C}" type="presOf" srcId="{19CF11E3-380E-48F2-89E9-879FB97AB162}" destId="{62440AD2-5F42-43BB-9E39-2FCC33600A4F}" srcOrd="0" destOrd="0" presId="urn:microsoft.com/office/officeart/2008/layout/HorizontalMultiLevelHierarchy"/>
    <dgm:cxn modelId="{1749DA2E-253B-4862-87A7-B20C5720D536}" srcId="{19CF11E3-380E-48F2-89E9-879FB97AB162}" destId="{363FED4A-B0C1-4BB8-A643-7E81140739A4}" srcOrd="1" destOrd="0" parTransId="{98C8023F-2C9D-48A0-8EED-673CFAACDED8}" sibTransId="{751D1259-010D-478B-B306-C05BDE10774C}"/>
    <dgm:cxn modelId="{AF936985-2539-42F0-A55A-50FDE6B695DC}" type="presOf" srcId="{81553E28-EA2C-43B8-AB59-43B4B79E1F35}" destId="{3F1357B4-9E5E-44E0-B461-7288E6C0409A}" srcOrd="0" destOrd="0" presId="urn:microsoft.com/office/officeart/2008/layout/HorizontalMultiLevelHierarchy"/>
    <dgm:cxn modelId="{389672FB-F15A-4331-B778-371D35CF1FB0}" type="presOf" srcId="{93E0CA82-CB8A-44FD-BE33-0EA9CED51EAA}" destId="{194599F4-3907-4E06-B663-3B6349F86F4E}" srcOrd="0" destOrd="0" presId="urn:microsoft.com/office/officeart/2008/layout/HorizontalMultiLevelHierarchy"/>
    <dgm:cxn modelId="{DA35A6C7-8D3F-4F5B-A437-EBAB8A885C24}" type="presOf" srcId="{7A0D34FF-4450-4439-8442-963A1B34B589}" destId="{7F9487AE-DCD1-4BDD-B684-2DFCF8BCD381}" srcOrd="1" destOrd="0" presId="urn:microsoft.com/office/officeart/2008/layout/HorizontalMultiLevelHierarchy"/>
    <dgm:cxn modelId="{9E6B1A69-78C5-4F56-B627-2F3ABB89B17A}" srcId="{19CF11E3-380E-48F2-89E9-879FB97AB162}" destId="{CF2876CA-A731-4B2A-9BB1-41AD9346C48E}" srcOrd="2" destOrd="0" parTransId="{01784CB1-5FF2-4923-9268-E48D5050269B}" sibTransId="{2178E18F-E57E-49FC-9F55-315294E2E28C}"/>
    <dgm:cxn modelId="{77F755C0-DADD-4553-80A8-3E8D107E2C35}" type="presOf" srcId="{363FED4A-B0C1-4BB8-A643-7E81140739A4}" destId="{99D953BE-08E9-4B21-862E-94B751C2218C}" srcOrd="0" destOrd="0" presId="urn:microsoft.com/office/officeart/2008/layout/HorizontalMultiLevelHierarchy"/>
    <dgm:cxn modelId="{4C130CBE-35FF-43F3-8B08-A434E73FE556}" type="presOf" srcId="{19B6A941-1A9A-4B41-ABCA-0B63290FCAFC}" destId="{4B51C063-9882-4318-AB79-1B7E34F23459}" srcOrd="0" destOrd="0" presId="urn:microsoft.com/office/officeart/2008/layout/HorizontalMultiLevelHierarchy"/>
    <dgm:cxn modelId="{53E88EE7-D880-4620-95C4-320FDD5AD30B}" srcId="{19CF11E3-380E-48F2-89E9-879FB97AB162}" destId="{93E0CA82-CB8A-44FD-BE33-0EA9CED51EAA}" srcOrd="3" destOrd="0" parTransId="{747AD550-DEDD-4B9F-8688-92C53A334F1F}" sibTransId="{B28E86EF-6804-4B2B-9147-EEE7BD668CEC}"/>
    <dgm:cxn modelId="{011A844E-FB9A-4F1E-AF50-1C3852451F05}" type="presOf" srcId="{01784CB1-5FF2-4923-9268-E48D5050269B}" destId="{A324A088-0BF5-47BB-84DA-4C982D9D2AF2}" srcOrd="0" destOrd="0" presId="urn:microsoft.com/office/officeart/2008/layout/HorizontalMultiLevelHierarchy"/>
    <dgm:cxn modelId="{DA4C4B59-6C65-4C9C-8E4E-B5BB8F128962}" type="presOf" srcId="{CF2876CA-A731-4B2A-9BB1-41AD9346C48E}" destId="{FDD0ED59-C76F-4E93-913A-C668FA049A0F}" srcOrd="0" destOrd="0" presId="urn:microsoft.com/office/officeart/2008/layout/HorizontalMultiLevelHierarchy"/>
    <dgm:cxn modelId="{B096D3C5-0311-4789-92BB-248401666882}" type="presParOf" srcId="{3F1357B4-9E5E-44E0-B461-7288E6C0409A}" destId="{FF605446-2FF5-4582-9DE1-73DB2B34EE99}" srcOrd="0" destOrd="0" presId="urn:microsoft.com/office/officeart/2008/layout/HorizontalMultiLevelHierarchy"/>
    <dgm:cxn modelId="{8EF2A2F4-0E31-4290-82C8-519CE880F54A}" type="presParOf" srcId="{FF605446-2FF5-4582-9DE1-73DB2B34EE99}" destId="{62440AD2-5F42-43BB-9E39-2FCC33600A4F}" srcOrd="0" destOrd="0" presId="urn:microsoft.com/office/officeart/2008/layout/HorizontalMultiLevelHierarchy"/>
    <dgm:cxn modelId="{101E6AC9-2EDF-4B7E-84A6-135F00E6DEC8}" type="presParOf" srcId="{FF605446-2FF5-4582-9DE1-73DB2B34EE99}" destId="{FB0B2005-BBEF-4D12-9C4E-28A25471DE17}" srcOrd="1" destOrd="0" presId="urn:microsoft.com/office/officeart/2008/layout/HorizontalMultiLevelHierarchy"/>
    <dgm:cxn modelId="{BA5AA7D1-426D-446C-BCFF-83FA0D643A91}" type="presParOf" srcId="{FB0B2005-BBEF-4D12-9C4E-28A25471DE17}" destId="{4EB5C69D-0640-4DB7-8474-31D16E77BBB0}" srcOrd="0" destOrd="0" presId="urn:microsoft.com/office/officeart/2008/layout/HorizontalMultiLevelHierarchy"/>
    <dgm:cxn modelId="{16A6BD16-DCFA-49CA-AFC6-AD0C1C6A536A}" type="presParOf" srcId="{4EB5C69D-0640-4DB7-8474-31D16E77BBB0}" destId="{7F9487AE-DCD1-4BDD-B684-2DFCF8BCD381}" srcOrd="0" destOrd="0" presId="urn:microsoft.com/office/officeart/2008/layout/HorizontalMultiLevelHierarchy"/>
    <dgm:cxn modelId="{D4209F9D-E5AD-4EA3-925D-C96BED355FE6}" type="presParOf" srcId="{FB0B2005-BBEF-4D12-9C4E-28A25471DE17}" destId="{37BD7B29-F596-43D2-AAC1-532DE5CCBAAF}" srcOrd="1" destOrd="0" presId="urn:microsoft.com/office/officeart/2008/layout/HorizontalMultiLevelHierarchy"/>
    <dgm:cxn modelId="{E3C2E030-2511-4A56-B284-89AA2678209F}" type="presParOf" srcId="{37BD7B29-F596-43D2-AAC1-532DE5CCBAAF}" destId="{9F8B010D-B14E-483B-822F-5B87F314267E}" srcOrd="0" destOrd="0" presId="urn:microsoft.com/office/officeart/2008/layout/HorizontalMultiLevelHierarchy"/>
    <dgm:cxn modelId="{2F633452-27DA-4EB7-A8D3-35FC99B77DB7}" type="presParOf" srcId="{37BD7B29-F596-43D2-AAC1-532DE5CCBAAF}" destId="{BF2C4452-8C82-4829-B83D-2011F4A9FC23}" srcOrd="1" destOrd="0" presId="urn:microsoft.com/office/officeart/2008/layout/HorizontalMultiLevelHierarchy"/>
    <dgm:cxn modelId="{1F04B2AA-1443-4548-A5D6-E5711C9F8013}" type="presParOf" srcId="{FB0B2005-BBEF-4D12-9C4E-28A25471DE17}" destId="{E597C3C4-336B-48E1-999E-915DB7034795}" srcOrd="2" destOrd="0" presId="urn:microsoft.com/office/officeart/2008/layout/HorizontalMultiLevelHierarchy"/>
    <dgm:cxn modelId="{21B5A48E-5C58-4156-AC7A-30A1B7A122FF}" type="presParOf" srcId="{E597C3C4-336B-48E1-999E-915DB7034795}" destId="{A8546962-4D26-4307-B34F-B4D25B5155DD}" srcOrd="0" destOrd="0" presId="urn:microsoft.com/office/officeart/2008/layout/HorizontalMultiLevelHierarchy"/>
    <dgm:cxn modelId="{7997C07F-DFDB-4302-9D1C-40E9427C08F8}" type="presParOf" srcId="{FB0B2005-BBEF-4D12-9C4E-28A25471DE17}" destId="{55BE559C-84FD-474A-9D2E-538CC805D436}" srcOrd="3" destOrd="0" presId="urn:microsoft.com/office/officeart/2008/layout/HorizontalMultiLevelHierarchy"/>
    <dgm:cxn modelId="{F5CE0C71-0F13-4A21-BD4A-063A13F082B2}" type="presParOf" srcId="{55BE559C-84FD-474A-9D2E-538CC805D436}" destId="{99D953BE-08E9-4B21-862E-94B751C2218C}" srcOrd="0" destOrd="0" presId="urn:microsoft.com/office/officeart/2008/layout/HorizontalMultiLevelHierarchy"/>
    <dgm:cxn modelId="{5A815CC6-6B21-4875-8795-562277D70C25}" type="presParOf" srcId="{55BE559C-84FD-474A-9D2E-538CC805D436}" destId="{9AC8FCD7-CC20-43B8-BDAC-F19589950005}" srcOrd="1" destOrd="0" presId="urn:microsoft.com/office/officeart/2008/layout/HorizontalMultiLevelHierarchy"/>
    <dgm:cxn modelId="{49D4E73D-530E-4229-B635-841458EEB344}" type="presParOf" srcId="{FB0B2005-BBEF-4D12-9C4E-28A25471DE17}" destId="{A324A088-0BF5-47BB-84DA-4C982D9D2AF2}" srcOrd="4" destOrd="0" presId="urn:microsoft.com/office/officeart/2008/layout/HorizontalMultiLevelHierarchy"/>
    <dgm:cxn modelId="{22A76D8B-498A-468C-B854-CD678F80DEEF}" type="presParOf" srcId="{A324A088-0BF5-47BB-84DA-4C982D9D2AF2}" destId="{126FF164-930E-4C50-9F90-430A3F8FD936}" srcOrd="0" destOrd="0" presId="urn:microsoft.com/office/officeart/2008/layout/HorizontalMultiLevelHierarchy"/>
    <dgm:cxn modelId="{D065F782-3138-44D4-88B1-5D4FB530E963}" type="presParOf" srcId="{FB0B2005-BBEF-4D12-9C4E-28A25471DE17}" destId="{028392FE-8A9B-44B0-AB21-05C3C9D774E6}" srcOrd="5" destOrd="0" presId="urn:microsoft.com/office/officeart/2008/layout/HorizontalMultiLevelHierarchy"/>
    <dgm:cxn modelId="{2DCCDF4D-66D7-45A9-8280-3F17256012A0}" type="presParOf" srcId="{028392FE-8A9B-44B0-AB21-05C3C9D774E6}" destId="{FDD0ED59-C76F-4E93-913A-C668FA049A0F}" srcOrd="0" destOrd="0" presId="urn:microsoft.com/office/officeart/2008/layout/HorizontalMultiLevelHierarchy"/>
    <dgm:cxn modelId="{FD5DA626-BB6D-4C79-A900-7D0033EBF9D5}" type="presParOf" srcId="{028392FE-8A9B-44B0-AB21-05C3C9D774E6}" destId="{DA318DF5-3778-46A4-ADA4-3C64131F0E12}" srcOrd="1" destOrd="0" presId="urn:microsoft.com/office/officeart/2008/layout/HorizontalMultiLevelHierarchy"/>
    <dgm:cxn modelId="{7DB000DD-36FB-4082-AB4C-E50F7640E7DE}" type="presParOf" srcId="{FB0B2005-BBEF-4D12-9C4E-28A25471DE17}" destId="{46D907CD-9A2D-4ADF-9B5B-F0F306D0C713}" srcOrd="6" destOrd="0" presId="urn:microsoft.com/office/officeart/2008/layout/HorizontalMultiLevelHierarchy"/>
    <dgm:cxn modelId="{26E66206-61A2-4784-BD6E-5A49EF159B41}" type="presParOf" srcId="{46D907CD-9A2D-4ADF-9B5B-F0F306D0C713}" destId="{460E7658-6808-4066-9E18-C43B392CA6C4}" srcOrd="0" destOrd="0" presId="urn:microsoft.com/office/officeart/2008/layout/HorizontalMultiLevelHierarchy"/>
    <dgm:cxn modelId="{5F12755F-8433-40D9-8302-6EF8FCC98DFD}" type="presParOf" srcId="{FB0B2005-BBEF-4D12-9C4E-28A25471DE17}" destId="{84339896-D46F-4F4F-A132-914636391A01}" srcOrd="7" destOrd="0" presId="urn:microsoft.com/office/officeart/2008/layout/HorizontalMultiLevelHierarchy"/>
    <dgm:cxn modelId="{8F82B40A-476E-431D-B763-708B12C8F22E}" type="presParOf" srcId="{84339896-D46F-4F4F-A132-914636391A01}" destId="{194599F4-3907-4E06-B663-3B6349F86F4E}" srcOrd="0" destOrd="0" presId="urn:microsoft.com/office/officeart/2008/layout/HorizontalMultiLevelHierarchy"/>
    <dgm:cxn modelId="{B20C4B63-CFFD-41F4-B6E5-C4F6D13DAB83}" type="presParOf" srcId="{84339896-D46F-4F4F-A132-914636391A01}" destId="{EA97E63A-734C-46A1-A94C-BC6A8FB2979B}" srcOrd="1" destOrd="0" presId="urn:microsoft.com/office/officeart/2008/layout/HorizontalMultiLevelHierarchy"/>
    <dgm:cxn modelId="{1C767F25-1DB3-4671-852C-81831EB2E1A6}" type="presParOf" srcId="{FB0B2005-BBEF-4D12-9C4E-28A25471DE17}" destId="{6C2BBFF1-29A1-4506-948E-F73256431591}" srcOrd="8" destOrd="0" presId="urn:microsoft.com/office/officeart/2008/layout/HorizontalMultiLevelHierarchy"/>
    <dgm:cxn modelId="{677D9411-1C99-4D28-A52A-8D7192611BC5}" type="presParOf" srcId="{6C2BBFF1-29A1-4506-948E-F73256431591}" destId="{4D2C987F-74D7-4C00-BCF8-65AEE8216A21}" srcOrd="0" destOrd="0" presId="urn:microsoft.com/office/officeart/2008/layout/HorizontalMultiLevelHierarchy"/>
    <dgm:cxn modelId="{FF159500-2E82-400F-9559-16E6210691A9}" type="presParOf" srcId="{FB0B2005-BBEF-4D12-9C4E-28A25471DE17}" destId="{FC1F754A-511A-4FD7-BBCB-C68D7F82345B}" srcOrd="9" destOrd="0" presId="urn:microsoft.com/office/officeart/2008/layout/HorizontalMultiLevelHierarchy"/>
    <dgm:cxn modelId="{588BB916-B8D1-43D4-B213-806C7A67A2CF}" type="presParOf" srcId="{FC1F754A-511A-4FD7-BBCB-C68D7F82345B}" destId="{4B51C063-9882-4318-AB79-1B7E34F23459}" srcOrd="0" destOrd="0" presId="urn:microsoft.com/office/officeart/2008/layout/HorizontalMultiLevelHierarchy"/>
    <dgm:cxn modelId="{967FD9D1-E8AF-48E8-A1B1-6E95D90D9475}" type="presParOf" srcId="{FC1F754A-511A-4FD7-BBCB-C68D7F82345B}" destId="{95E0CBBB-DFCF-49CF-B143-51587920303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958109-10FB-4ACF-8A27-A5E181A612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46F534-5F9A-4779-9BB9-24FECB7A81C6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Содействие развитию гражданского общества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461E7A8-A12A-47DB-B4B5-3E4F3CFD39B5}" type="parTrans" cxnId="{177B7ADA-38AD-4A1F-B189-6A4CB120D2A6}">
      <dgm:prSet/>
      <dgm:spPr/>
      <dgm:t>
        <a:bodyPr/>
        <a:lstStyle/>
        <a:p>
          <a:endParaRPr lang="ru-RU"/>
        </a:p>
      </dgm:t>
    </dgm:pt>
    <dgm:pt modelId="{5F5F62C1-AE34-4896-91FA-E6CD864D6FEE}" type="sibTrans" cxnId="{177B7ADA-38AD-4A1F-B189-6A4CB120D2A6}">
      <dgm:prSet/>
      <dgm:spPr/>
      <dgm:t>
        <a:bodyPr/>
        <a:lstStyle/>
        <a:p>
          <a:endParaRPr lang="ru-RU"/>
        </a:p>
      </dgm:t>
    </dgm:pt>
    <dgm:pt modelId="{1EE8FD7C-76DF-4428-9C68-17A797529A79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Открытость власти и информирование населения Северо-Енисейского района о деятельности и решениях органов местного самоуправления Северо-Енисейского района и информационно-разъяснительная работа по актуальным социально значимым вопросам</a:t>
          </a:r>
        </a:p>
        <a:p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35 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927,3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D1497C3-C3A6-4501-B85B-A4158B55B654}" type="parTrans" cxnId="{B37561AE-C87A-475D-A247-8080F8CE8F27}">
      <dgm:prSet/>
      <dgm:spPr/>
      <dgm:t>
        <a:bodyPr/>
        <a:lstStyle/>
        <a:p>
          <a:endParaRPr lang="ru-RU"/>
        </a:p>
      </dgm:t>
    </dgm:pt>
    <dgm:pt modelId="{444317AC-0EFD-4D75-BD33-92D2F88988B5}" type="sibTrans" cxnId="{B37561AE-C87A-475D-A247-8080F8CE8F27}">
      <dgm:prSet/>
      <dgm:spPr/>
      <dgm:t>
        <a:bodyPr/>
        <a:lstStyle/>
        <a:p>
          <a:endParaRPr lang="ru-RU"/>
        </a:p>
      </dgm:t>
    </dgm:pt>
    <dgm:pt modelId="{818EA383-42B9-4FE5-B086-59D4A9E803FC}" type="pres">
      <dgm:prSet presAssocID="{D4958109-10FB-4ACF-8A27-A5E181A612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E5BCD8-E69C-4CFD-A4CC-8CE89580395C}" type="pres">
      <dgm:prSet presAssocID="{4C46F534-5F9A-4779-9BB9-24FECB7A81C6}" presName="root1" presStyleCnt="0"/>
      <dgm:spPr/>
    </dgm:pt>
    <dgm:pt modelId="{761F5429-391E-40FF-A0B8-52257D99353D}" type="pres">
      <dgm:prSet presAssocID="{4C46F534-5F9A-4779-9BB9-24FECB7A81C6}" presName="LevelOneTextNode" presStyleLbl="node0" presStyleIdx="0" presStyleCnt="1" custLinFactX="-122622" custLinFactNeighborX="-200000" custLinFactNeighborY="112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8F37D7-A372-46D0-8356-9A3237134922}" type="pres">
      <dgm:prSet presAssocID="{4C46F534-5F9A-4779-9BB9-24FECB7A81C6}" presName="level2hierChild" presStyleCnt="0"/>
      <dgm:spPr/>
    </dgm:pt>
    <dgm:pt modelId="{951E2344-25B7-4C4E-AB1D-067204D6E809}" type="pres">
      <dgm:prSet presAssocID="{ED1497C3-C3A6-4501-B85B-A4158B55B654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6F4E6D5E-5E0F-4343-9A96-498B46BA7EAF}" type="pres">
      <dgm:prSet presAssocID="{ED1497C3-C3A6-4501-B85B-A4158B55B654}" presName="connTx" presStyleLbl="parChTrans1D2" presStyleIdx="0" presStyleCnt="1"/>
      <dgm:spPr/>
      <dgm:t>
        <a:bodyPr/>
        <a:lstStyle/>
        <a:p>
          <a:endParaRPr lang="ru-RU"/>
        </a:p>
      </dgm:t>
    </dgm:pt>
    <dgm:pt modelId="{7C41139D-9CAB-468C-83B7-15EA47C061E2}" type="pres">
      <dgm:prSet presAssocID="{1EE8FD7C-76DF-4428-9C68-17A797529A79}" presName="root2" presStyleCnt="0"/>
      <dgm:spPr/>
    </dgm:pt>
    <dgm:pt modelId="{DEDE37E8-46FF-4160-8193-A7CA83802DCC}" type="pres">
      <dgm:prSet presAssocID="{1EE8FD7C-76DF-4428-9C68-17A797529A79}" presName="LevelTwoTextNode" presStyleLbl="node2" presStyleIdx="0" presStyleCnt="1" custScaleX="170397" custScaleY="184084" custLinFactNeighborX="-62877" custLinFactNeighborY="-11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A05D7A-2AB8-47EF-B7B9-E3E83D766A6B}" type="pres">
      <dgm:prSet presAssocID="{1EE8FD7C-76DF-4428-9C68-17A797529A79}" presName="level3hierChild" presStyleCnt="0"/>
      <dgm:spPr/>
    </dgm:pt>
  </dgm:ptLst>
  <dgm:cxnLst>
    <dgm:cxn modelId="{38E30ED0-4728-4B3A-8E2E-CF3AC9556D23}" type="presOf" srcId="{ED1497C3-C3A6-4501-B85B-A4158B55B654}" destId="{6F4E6D5E-5E0F-4343-9A96-498B46BA7EAF}" srcOrd="1" destOrd="0" presId="urn:microsoft.com/office/officeart/2008/layout/HorizontalMultiLevelHierarchy"/>
    <dgm:cxn modelId="{043E7B5A-4398-4DD5-9F9F-F32BEF623140}" type="presOf" srcId="{1EE8FD7C-76DF-4428-9C68-17A797529A79}" destId="{DEDE37E8-46FF-4160-8193-A7CA83802DCC}" srcOrd="0" destOrd="0" presId="urn:microsoft.com/office/officeart/2008/layout/HorizontalMultiLevelHierarchy"/>
    <dgm:cxn modelId="{AE8887D4-810B-4BB9-87C1-536ABAD9AD52}" type="presOf" srcId="{4C46F534-5F9A-4779-9BB9-24FECB7A81C6}" destId="{761F5429-391E-40FF-A0B8-52257D99353D}" srcOrd="0" destOrd="0" presId="urn:microsoft.com/office/officeart/2008/layout/HorizontalMultiLevelHierarchy"/>
    <dgm:cxn modelId="{49EFDA2B-BF81-4798-A609-FF4429F33BBB}" type="presOf" srcId="{ED1497C3-C3A6-4501-B85B-A4158B55B654}" destId="{951E2344-25B7-4C4E-AB1D-067204D6E809}" srcOrd="0" destOrd="0" presId="urn:microsoft.com/office/officeart/2008/layout/HorizontalMultiLevelHierarchy"/>
    <dgm:cxn modelId="{177B7ADA-38AD-4A1F-B189-6A4CB120D2A6}" srcId="{D4958109-10FB-4ACF-8A27-A5E181A612C9}" destId="{4C46F534-5F9A-4779-9BB9-24FECB7A81C6}" srcOrd="0" destOrd="0" parTransId="{6461E7A8-A12A-47DB-B4B5-3E4F3CFD39B5}" sibTransId="{5F5F62C1-AE34-4896-91FA-E6CD864D6FEE}"/>
    <dgm:cxn modelId="{D67F7CA8-8BFC-4599-93B3-56F82F04DBAF}" type="presOf" srcId="{D4958109-10FB-4ACF-8A27-A5E181A612C9}" destId="{818EA383-42B9-4FE5-B086-59D4A9E803FC}" srcOrd="0" destOrd="0" presId="urn:microsoft.com/office/officeart/2008/layout/HorizontalMultiLevelHierarchy"/>
    <dgm:cxn modelId="{B37561AE-C87A-475D-A247-8080F8CE8F27}" srcId="{4C46F534-5F9A-4779-9BB9-24FECB7A81C6}" destId="{1EE8FD7C-76DF-4428-9C68-17A797529A79}" srcOrd="0" destOrd="0" parTransId="{ED1497C3-C3A6-4501-B85B-A4158B55B654}" sibTransId="{444317AC-0EFD-4D75-BD33-92D2F88988B5}"/>
    <dgm:cxn modelId="{73B1D9E2-B48D-47DE-A734-C4F48EE8AFB3}" type="presParOf" srcId="{818EA383-42B9-4FE5-B086-59D4A9E803FC}" destId="{62E5BCD8-E69C-4CFD-A4CC-8CE89580395C}" srcOrd="0" destOrd="0" presId="urn:microsoft.com/office/officeart/2008/layout/HorizontalMultiLevelHierarchy"/>
    <dgm:cxn modelId="{CFAEDAD4-4CDC-439C-8699-31E8E2D81081}" type="presParOf" srcId="{62E5BCD8-E69C-4CFD-A4CC-8CE89580395C}" destId="{761F5429-391E-40FF-A0B8-52257D99353D}" srcOrd="0" destOrd="0" presId="urn:microsoft.com/office/officeart/2008/layout/HorizontalMultiLevelHierarchy"/>
    <dgm:cxn modelId="{8C16BE25-7D1A-47ED-B8E2-83DB2B1E1C81}" type="presParOf" srcId="{62E5BCD8-E69C-4CFD-A4CC-8CE89580395C}" destId="{AD8F37D7-A372-46D0-8356-9A3237134922}" srcOrd="1" destOrd="0" presId="urn:microsoft.com/office/officeart/2008/layout/HorizontalMultiLevelHierarchy"/>
    <dgm:cxn modelId="{41419F02-93C1-4657-B146-44F10C9FA533}" type="presParOf" srcId="{AD8F37D7-A372-46D0-8356-9A3237134922}" destId="{951E2344-25B7-4C4E-AB1D-067204D6E809}" srcOrd="0" destOrd="0" presId="urn:microsoft.com/office/officeart/2008/layout/HorizontalMultiLevelHierarchy"/>
    <dgm:cxn modelId="{BD5111A7-8EA4-4C48-B39F-1D1BC7376660}" type="presParOf" srcId="{951E2344-25B7-4C4E-AB1D-067204D6E809}" destId="{6F4E6D5E-5E0F-4343-9A96-498B46BA7EAF}" srcOrd="0" destOrd="0" presId="urn:microsoft.com/office/officeart/2008/layout/HorizontalMultiLevelHierarchy"/>
    <dgm:cxn modelId="{87848899-B239-4212-B8D9-67E34E480673}" type="presParOf" srcId="{AD8F37D7-A372-46D0-8356-9A3237134922}" destId="{7C41139D-9CAB-468C-83B7-15EA47C061E2}" srcOrd="1" destOrd="0" presId="urn:microsoft.com/office/officeart/2008/layout/HorizontalMultiLevelHierarchy"/>
    <dgm:cxn modelId="{AB2EE25F-D9B9-4BBA-A647-3BF38582D258}" type="presParOf" srcId="{7C41139D-9CAB-468C-83B7-15EA47C061E2}" destId="{DEDE37E8-46FF-4160-8193-A7CA83802DCC}" srcOrd="0" destOrd="0" presId="urn:microsoft.com/office/officeart/2008/layout/HorizontalMultiLevelHierarchy"/>
    <dgm:cxn modelId="{557B009D-3DF2-4069-8CE4-5A6D1059DD74}" type="presParOf" srcId="{7C41139D-9CAB-468C-83B7-15EA47C061E2}" destId="{97A05D7A-2AB8-47EF-B7B9-E3E83D766A6B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Управление муниципальным имуществом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муниципальным имуществом, содержание и техническое обслуживание муниципального имущества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44 101,1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r>
            <a:rPr lang="ru-RU" sz="1200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в области земельных отношений и природопользования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650,0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19B6A941-1A9A-4B41-ABCA-0B63290FCAFC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Строительство, реконструкция, капитальный ремонт, техническое оснащение, обслуживание муниципальных объектов и приобретение муниципального имущества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60 915,9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0E2E2A3-59D5-467E-AC0B-93DCD38D0D69}" type="parTrans" cxnId="{D8A515A3-A74E-4394-8575-CB9BB34D7974}">
      <dgm:prSet/>
      <dgm:spPr/>
      <dgm:t>
        <a:bodyPr/>
        <a:lstStyle/>
        <a:p>
          <a:endParaRPr lang="ru-RU"/>
        </a:p>
      </dgm:t>
    </dgm:pt>
    <dgm:pt modelId="{315D4B09-0C2E-48B0-AEF5-84091A317596}" type="sibTrans" cxnId="{D8A515A3-A74E-4394-8575-CB9BB34D7974}">
      <dgm:prSet/>
      <dgm:spPr/>
      <dgm:t>
        <a:bodyPr/>
        <a:lstStyle/>
        <a:p>
          <a:endParaRPr lang="ru-RU"/>
        </a:p>
      </dgm:t>
    </dgm:pt>
    <dgm:pt modelId="{7D6917E1-F980-42D5-81D9-113020A53CE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Снос ветхих и аварийных объектов на территории Северо-Енисейского района</a:t>
          </a:r>
        </a:p>
        <a:p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7 422,6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15AD963-8C3F-4046-80A5-909070EEF2DC}" type="parTrans" cxnId="{325626F5-62E3-4608-BAE4-160633BF9C4E}">
      <dgm:prSet/>
      <dgm:spPr/>
      <dgm:t>
        <a:bodyPr/>
        <a:lstStyle/>
        <a:p>
          <a:endParaRPr lang="ru-RU"/>
        </a:p>
      </dgm:t>
    </dgm:pt>
    <dgm:pt modelId="{82D85C91-D122-4AF7-8404-DC5583FB4F24}" type="sibTrans" cxnId="{325626F5-62E3-4608-BAE4-160633BF9C4E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ScaleX="51090" custLinFactX="-100841" custLinFactNeighborX="-200000" custLinFactNeighborY="7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4" custScaleX="126809" custScaleY="130361" custLinFactNeighborX="-84898" custLinFactNeighborY="487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1" presStyleCnt="4" custScaleX="123748" custScaleY="112254" custLinFactNeighborX="-84898" custLinFactNeighborY="35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6C2BBFF1-29A1-4506-948E-F73256431591}" type="pres">
      <dgm:prSet presAssocID="{80E2E2A3-59D5-467E-AC0B-93DCD38D0D6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D2C987F-74D7-4C00-BCF8-65AEE8216A21}" type="pres">
      <dgm:prSet presAssocID="{80E2E2A3-59D5-467E-AC0B-93DCD38D0D6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C1F754A-511A-4FD7-BBCB-C68D7F82345B}" type="pres">
      <dgm:prSet presAssocID="{19B6A941-1A9A-4B41-ABCA-0B63290FCAFC}" presName="root2" presStyleCnt="0"/>
      <dgm:spPr/>
    </dgm:pt>
    <dgm:pt modelId="{4B51C063-9882-4318-AB79-1B7E34F23459}" type="pres">
      <dgm:prSet presAssocID="{19B6A941-1A9A-4B41-ABCA-0B63290FCAFC}" presName="LevelTwoTextNode" presStyleLbl="node2" presStyleIdx="2" presStyleCnt="4" custScaleX="122084" custScaleY="126173" custLinFactNeighborX="-85596" custLinFactNeighborY="17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0CBBB-DFCF-49CF-B143-515879203032}" type="pres">
      <dgm:prSet presAssocID="{19B6A941-1A9A-4B41-ABCA-0B63290FCAFC}" presName="level3hierChild" presStyleCnt="0"/>
      <dgm:spPr/>
    </dgm:pt>
    <dgm:pt modelId="{FDC9A707-9565-4C56-AE4C-8159394D13A5}" type="pres">
      <dgm:prSet presAssocID="{315AD963-8C3F-4046-80A5-909070EEF2D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7B0B47F-1598-4018-8D39-5E01C618BF65}" type="pres">
      <dgm:prSet presAssocID="{315AD963-8C3F-4046-80A5-909070EEF2D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DBA2915-017A-4968-8F82-EA41B9E6BD62}" type="pres">
      <dgm:prSet presAssocID="{7D6917E1-F980-42D5-81D9-113020A53CE7}" presName="root2" presStyleCnt="0"/>
      <dgm:spPr/>
    </dgm:pt>
    <dgm:pt modelId="{DB3C1FD5-9679-4D72-A349-7294EF0A8C51}" type="pres">
      <dgm:prSet presAssocID="{7D6917E1-F980-42D5-81D9-113020A53CE7}" presName="LevelTwoTextNode" presStyleLbl="node2" presStyleIdx="3" presStyleCnt="4" custScaleX="119831" custLinFactNeighborX="-84898" custLinFactNeighborY="-1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9AEA45-9FF6-486D-A32A-77893EF0E57F}" type="pres">
      <dgm:prSet presAssocID="{7D6917E1-F980-42D5-81D9-113020A53CE7}" presName="level3hierChild" presStyleCnt="0"/>
      <dgm:spPr/>
    </dgm:pt>
  </dgm:ptLst>
  <dgm:cxnLst>
    <dgm:cxn modelId="{E1E7E303-12F6-40F9-A868-55CF213C4C3C}" type="presOf" srcId="{CF2876CA-A731-4B2A-9BB1-41AD9346C48E}" destId="{FDD0ED59-C76F-4E93-913A-C668FA049A0F}" srcOrd="0" destOrd="0" presId="urn:microsoft.com/office/officeart/2008/layout/HorizontalMultiLevelHierarchy"/>
    <dgm:cxn modelId="{E20F9E9B-6EF2-4C95-8CD4-5B188283A8AA}" type="presOf" srcId="{80E2E2A3-59D5-467E-AC0B-93DCD38D0D69}" destId="{6C2BBFF1-29A1-4506-948E-F73256431591}" srcOrd="0" destOrd="0" presId="urn:microsoft.com/office/officeart/2008/layout/HorizontalMultiLevelHierarchy"/>
    <dgm:cxn modelId="{1A262EF5-4F69-49CA-926B-7F2BC3CB7CE3}" type="presOf" srcId="{7A0D34FF-4450-4439-8442-963A1B34B589}" destId="{4EB5C69D-0640-4DB7-8474-31D16E77BBB0}" srcOrd="0" destOrd="0" presId="urn:microsoft.com/office/officeart/2008/layout/HorizontalMultiLevelHierarchy"/>
    <dgm:cxn modelId="{416C54BA-E322-41F9-AA7B-491938A637E2}" type="presOf" srcId="{CA7C17D0-4058-46FF-AE83-236C1802E17C}" destId="{9F8B010D-B14E-483B-822F-5B87F314267E}" srcOrd="0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2EB3BD70-BCBD-4BBB-8BFE-4AB11A0C83D3}" type="presOf" srcId="{80E2E2A3-59D5-467E-AC0B-93DCD38D0D69}" destId="{4D2C987F-74D7-4C00-BCF8-65AEE8216A21}" srcOrd="1" destOrd="0" presId="urn:microsoft.com/office/officeart/2008/layout/HorizontalMultiLevelHierarchy"/>
    <dgm:cxn modelId="{18A7FE33-B8DD-4112-987F-3508A93AF873}" type="presOf" srcId="{19B6A941-1A9A-4B41-ABCA-0B63290FCAFC}" destId="{4B51C063-9882-4318-AB79-1B7E34F23459}" srcOrd="0" destOrd="0" presId="urn:microsoft.com/office/officeart/2008/layout/HorizontalMultiLevelHierarchy"/>
    <dgm:cxn modelId="{2528DC06-D745-4D0A-BDCD-6BDD4405EE58}" type="presOf" srcId="{315AD963-8C3F-4046-80A5-909070EEF2DC}" destId="{FDC9A707-9565-4C56-AE4C-8159394D13A5}" srcOrd="0" destOrd="0" presId="urn:microsoft.com/office/officeart/2008/layout/HorizontalMultiLevelHierarchy"/>
    <dgm:cxn modelId="{B0318EAA-0EA9-41A5-976C-87ACF63F4A69}" type="presOf" srcId="{315AD963-8C3F-4046-80A5-909070EEF2DC}" destId="{07B0B47F-1598-4018-8D39-5E01C618BF65}" srcOrd="1" destOrd="0" presId="urn:microsoft.com/office/officeart/2008/layout/HorizontalMultiLevelHierarchy"/>
    <dgm:cxn modelId="{8BF40E46-C4F6-4FCC-A4DD-695A53A66CC9}" type="presOf" srcId="{19CF11E3-380E-48F2-89E9-879FB97AB162}" destId="{62440AD2-5F42-43BB-9E39-2FCC33600A4F}" srcOrd="0" destOrd="0" presId="urn:microsoft.com/office/officeart/2008/layout/HorizontalMultiLevelHierarchy"/>
    <dgm:cxn modelId="{FF7AF998-9EA3-43C7-9E29-49D9ED86E29D}" type="presOf" srcId="{7D6917E1-F980-42D5-81D9-113020A53CE7}" destId="{DB3C1FD5-9679-4D72-A349-7294EF0A8C51}" srcOrd="0" destOrd="0" presId="urn:microsoft.com/office/officeart/2008/layout/HorizontalMultiLevelHierarchy"/>
    <dgm:cxn modelId="{D8A515A3-A74E-4394-8575-CB9BB34D7974}" srcId="{19CF11E3-380E-48F2-89E9-879FB97AB162}" destId="{19B6A941-1A9A-4B41-ABCA-0B63290FCAFC}" srcOrd="2" destOrd="0" parTransId="{80E2E2A3-59D5-467E-AC0B-93DCD38D0D69}" sibTransId="{315D4B09-0C2E-48B0-AEF5-84091A317596}"/>
    <dgm:cxn modelId="{D5047D73-274E-4C67-B027-14DEC92948CE}" type="presOf" srcId="{7A0D34FF-4450-4439-8442-963A1B34B589}" destId="{7F9487AE-DCD1-4BDD-B684-2DFCF8BCD381}" srcOrd="1" destOrd="0" presId="urn:microsoft.com/office/officeart/2008/layout/HorizontalMultiLevelHierarchy"/>
    <dgm:cxn modelId="{D6A98096-CEC4-463E-9B02-37518838F860}" type="presOf" srcId="{01784CB1-5FF2-4923-9268-E48D5050269B}" destId="{126FF164-930E-4C50-9F90-430A3F8FD936}" srcOrd="1" destOrd="0" presId="urn:microsoft.com/office/officeart/2008/layout/HorizontalMultiLevelHierarchy"/>
    <dgm:cxn modelId="{9E6B1A69-78C5-4F56-B627-2F3ABB89B17A}" srcId="{19CF11E3-380E-48F2-89E9-879FB97AB162}" destId="{CF2876CA-A731-4B2A-9BB1-41AD9346C48E}" srcOrd="1" destOrd="0" parTransId="{01784CB1-5FF2-4923-9268-E48D5050269B}" sibTransId="{2178E18F-E57E-49FC-9F55-315294E2E28C}"/>
    <dgm:cxn modelId="{E5108834-4A77-486B-A2DF-721E6BFF1713}" type="presOf" srcId="{01784CB1-5FF2-4923-9268-E48D5050269B}" destId="{A324A088-0BF5-47BB-84DA-4C982D9D2AF2}" srcOrd="0" destOrd="0" presId="urn:microsoft.com/office/officeart/2008/layout/HorizontalMultiLevelHierarchy"/>
    <dgm:cxn modelId="{6847FC5A-4193-4AB2-A89A-D949AB64E16E}" type="presOf" srcId="{81553E28-EA2C-43B8-AB59-43B4B79E1F35}" destId="{3F1357B4-9E5E-44E0-B461-7288E6C0409A}" srcOrd="0" destOrd="0" presId="urn:microsoft.com/office/officeart/2008/layout/HorizontalMultiLevelHierarchy"/>
    <dgm:cxn modelId="{325626F5-62E3-4608-BAE4-160633BF9C4E}" srcId="{19CF11E3-380E-48F2-89E9-879FB97AB162}" destId="{7D6917E1-F980-42D5-81D9-113020A53CE7}" srcOrd="3" destOrd="0" parTransId="{315AD963-8C3F-4046-80A5-909070EEF2DC}" sibTransId="{82D85C91-D122-4AF7-8404-DC5583FB4F24}"/>
    <dgm:cxn modelId="{5CCF343C-B863-4A3F-8A23-0151015E1D2A}" type="presParOf" srcId="{3F1357B4-9E5E-44E0-B461-7288E6C0409A}" destId="{FF605446-2FF5-4582-9DE1-73DB2B34EE99}" srcOrd="0" destOrd="0" presId="urn:microsoft.com/office/officeart/2008/layout/HorizontalMultiLevelHierarchy"/>
    <dgm:cxn modelId="{1D6FE227-8BD1-4E03-9106-740D61A87677}" type="presParOf" srcId="{FF605446-2FF5-4582-9DE1-73DB2B34EE99}" destId="{62440AD2-5F42-43BB-9E39-2FCC33600A4F}" srcOrd="0" destOrd="0" presId="urn:microsoft.com/office/officeart/2008/layout/HorizontalMultiLevelHierarchy"/>
    <dgm:cxn modelId="{67BDC70C-6831-4DA4-BFE4-205482A0E1FF}" type="presParOf" srcId="{FF605446-2FF5-4582-9DE1-73DB2B34EE99}" destId="{FB0B2005-BBEF-4D12-9C4E-28A25471DE17}" srcOrd="1" destOrd="0" presId="urn:microsoft.com/office/officeart/2008/layout/HorizontalMultiLevelHierarchy"/>
    <dgm:cxn modelId="{9AFFF681-5AF6-4033-973E-5CEBB691D801}" type="presParOf" srcId="{FB0B2005-BBEF-4D12-9C4E-28A25471DE17}" destId="{4EB5C69D-0640-4DB7-8474-31D16E77BBB0}" srcOrd="0" destOrd="0" presId="urn:microsoft.com/office/officeart/2008/layout/HorizontalMultiLevelHierarchy"/>
    <dgm:cxn modelId="{5C8E207A-B198-418D-A0E0-3165C9FB2DA2}" type="presParOf" srcId="{4EB5C69D-0640-4DB7-8474-31D16E77BBB0}" destId="{7F9487AE-DCD1-4BDD-B684-2DFCF8BCD381}" srcOrd="0" destOrd="0" presId="urn:microsoft.com/office/officeart/2008/layout/HorizontalMultiLevelHierarchy"/>
    <dgm:cxn modelId="{40A77E31-A74A-4C3C-9E4E-BE11553E1B1B}" type="presParOf" srcId="{FB0B2005-BBEF-4D12-9C4E-28A25471DE17}" destId="{37BD7B29-F596-43D2-AAC1-532DE5CCBAAF}" srcOrd="1" destOrd="0" presId="urn:microsoft.com/office/officeart/2008/layout/HorizontalMultiLevelHierarchy"/>
    <dgm:cxn modelId="{D99878FD-5252-492D-9F13-52E87D722933}" type="presParOf" srcId="{37BD7B29-F596-43D2-AAC1-532DE5CCBAAF}" destId="{9F8B010D-B14E-483B-822F-5B87F314267E}" srcOrd="0" destOrd="0" presId="urn:microsoft.com/office/officeart/2008/layout/HorizontalMultiLevelHierarchy"/>
    <dgm:cxn modelId="{3015B615-1542-4D74-A4F8-FA251D703044}" type="presParOf" srcId="{37BD7B29-F596-43D2-AAC1-532DE5CCBAAF}" destId="{BF2C4452-8C82-4829-B83D-2011F4A9FC23}" srcOrd="1" destOrd="0" presId="urn:microsoft.com/office/officeart/2008/layout/HorizontalMultiLevelHierarchy"/>
    <dgm:cxn modelId="{C63FED0E-2AFA-4D1C-A0BA-6B95BB33D98C}" type="presParOf" srcId="{FB0B2005-BBEF-4D12-9C4E-28A25471DE17}" destId="{A324A088-0BF5-47BB-84DA-4C982D9D2AF2}" srcOrd="2" destOrd="0" presId="urn:microsoft.com/office/officeart/2008/layout/HorizontalMultiLevelHierarchy"/>
    <dgm:cxn modelId="{410F38E4-986A-4333-B07E-9C26FDB46790}" type="presParOf" srcId="{A324A088-0BF5-47BB-84DA-4C982D9D2AF2}" destId="{126FF164-930E-4C50-9F90-430A3F8FD936}" srcOrd="0" destOrd="0" presId="urn:microsoft.com/office/officeart/2008/layout/HorizontalMultiLevelHierarchy"/>
    <dgm:cxn modelId="{14C5FCBB-6C7C-43CA-97E7-49E670A9766F}" type="presParOf" srcId="{FB0B2005-BBEF-4D12-9C4E-28A25471DE17}" destId="{028392FE-8A9B-44B0-AB21-05C3C9D774E6}" srcOrd="3" destOrd="0" presId="urn:microsoft.com/office/officeart/2008/layout/HorizontalMultiLevelHierarchy"/>
    <dgm:cxn modelId="{BA15FAC8-7BC2-4A8B-8DA3-B6169CD274E0}" type="presParOf" srcId="{028392FE-8A9B-44B0-AB21-05C3C9D774E6}" destId="{FDD0ED59-C76F-4E93-913A-C668FA049A0F}" srcOrd="0" destOrd="0" presId="urn:microsoft.com/office/officeart/2008/layout/HorizontalMultiLevelHierarchy"/>
    <dgm:cxn modelId="{8EF89816-8531-485A-A91D-8787815CBEAE}" type="presParOf" srcId="{028392FE-8A9B-44B0-AB21-05C3C9D774E6}" destId="{DA318DF5-3778-46A4-ADA4-3C64131F0E12}" srcOrd="1" destOrd="0" presId="urn:microsoft.com/office/officeart/2008/layout/HorizontalMultiLevelHierarchy"/>
    <dgm:cxn modelId="{673199F4-3114-4293-920D-7DBF81633BED}" type="presParOf" srcId="{FB0B2005-BBEF-4D12-9C4E-28A25471DE17}" destId="{6C2BBFF1-29A1-4506-948E-F73256431591}" srcOrd="4" destOrd="0" presId="urn:microsoft.com/office/officeart/2008/layout/HorizontalMultiLevelHierarchy"/>
    <dgm:cxn modelId="{AD2D9CE5-E266-486A-B21D-B7FBD243FEDF}" type="presParOf" srcId="{6C2BBFF1-29A1-4506-948E-F73256431591}" destId="{4D2C987F-74D7-4C00-BCF8-65AEE8216A21}" srcOrd="0" destOrd="0" presId="urn:microsoft.com/office/officeart/2008/layout/HorizontalMultiLevelHierarchy"/>
    <dgm:cxn modelId="{CD16993D-FFF0-4EF3-AF6B-DE2CA823B008}" type="presParOf" srcId="{FB0B2005-BBEF-4D12-9C4E-28A25471DE17}" destId="{FC1F754A-511A-4FD7-BBCB-C68D7F82345B}" srcOrd="5" destOrd="0" presId="urn:microsoft.com/office/officeart/2008/layout/HorizontalMultiLevelHierarchy"/>
    <dgm:cxn modelId="{0047DE2C-5206-41B5-AE09-9FC4363928FD}" type="presParOf" srcId="{FC1F754A-511A-4FD7-BBCB-C68D7F82345B}" destId="{4B51C063-9882-4318-AB79-1B7E34F23459}" srcOrd="0" destOrd="0" presId="urn:microsoft.com/office/officeart/2008/layout/HorizontalMultiLevelHierarchy"/>
    <dgm:cxn modelId="{40EFB810-A503-49B7-AC40-FE503F30533E}" type="presParOf" srcId="{FC1F754A-511A-4FD7-BBCB-C68D7F82345B}" destId="{95E0CBBB-DFCF-49CF-B143-515879203032}" srcOrd="1" destOrd="0" presId="urn:microsoft.com/office/officeart/2008/layout/HorizontalMultiLevelHierarchy"/>
    <dgm:cxn modelId="{8DAD2B17-DF10-49F8-8933-7256C7B37794}" type="presParOf" srcId="{FB0B2005-BBEF-4D12-9C4E-28A25471DE17}" destId="{FDC9A707-9565-4C56-AE4C-8159394D13A5}" srcOrd="6" destOrd="0" presId="urn:microsoft.com/office/officeart/2008/layout/HorizontalMultiLevelHierarchy"/>
    <dgm:cxn modelId="{7AA80B34-BF9D-4D71-9D9C-A9A1974D47C8}" type="presParOf" srcId="{FDC9A707-9565-4C56-AE4C-8159394D13A5}" destId="{07B0B47F-1598-4018-8D39-5E01C618BF65}" srcOrd="0" destOrd="0" presId="urn:microsoft.com/office/officeart/2008/layout/HorizontalMultiLevelHierarchy"/>
    <dgm:cxn modelId="{80646A8A-55F0-4605-A3AF-7E70AAA742DB}" type="presParOf" srcId="{FB0B2005-BBEF-4D12-9C4E-28A25471DE17}" destId="{1DBA2915-017A-4968-8F82-EA41B9E6BD62}" srcOrd="7" destOrd="0" presId="urn:microsoft.com/office/officeart/2008/layout/HorizontalMultiLevelHierarchy"/>
    <dgm:cxn modelId="{586A1949-FAB6-4937-BDE0-50E0FD05C21D}" type="presParOf" srcId="{1DBA2915-017A-4968-8F82-EA41B9E6BD62}" destId="{DB3C1FD5-9679-4D72-A349-7294EF0A8C51}" srcOrd="0" destOrd="0" presId="urn:microsoft.com/office/officeart/2008/layout/HorizontalMultiLevelHierarchy"/>
    <dgm:cxn modelId="{8D71DE4E-1681-4A09-A436-2485E43BBC94}" type="presParOf" srcId="{1DBA2915-017A-4968-8F82-EA41B9E6BD62}" destId="{349AEA45-9FF6-486D-A32A-77893EF0E57F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A26D62-86C6-477C-9FAC-E1C3EF9840F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B80E8-A296-46D6-91D0-93F32A3A802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C65CE7B-0348-4C8F-93AA-377C8D103470}" type="parTrans" cxnId="{072DDE38-523C-4487-87C5-DB78BF8FBA27}">
      <dgm:prSet/>
      <dgm:spPr/>
      <dgm:t>
        <a:bodyPr/>
        <a:lstStyle/>
        <a:p>
          <a:endParaRPr lang="ru-RU"/>
        </a:p>
      </dgm:t>
    </dgm:pt>
    <dgm:pt modelId="{C402CE06-5CA1-4238-82D6-615027094FCA}" type="sibTrans" cxnId="{072DDE38-523C-4487-87C5-DB78BF8FBA27}">
      <dgm:prSet/>
      <dgm:spPr/>
      <dgm:t>
        <a:bodyPr/>
        <a:lstStyle/>
        <a:p>
          <a:endParaRPr lang="ru-RU"/>
        </a:p>
      </dgm:t>
    </dgm:pt>
    <dgm:pt modelId="{2E8D24E1-B78D-4A0C-8AD6-A0F2192B97BD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Благоустройство территории района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66 204,5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EE084943-F421-44CD-ACB6-2CD9366E759D}" type="parTrans" cxnId="{D53533FE-11C1-403E-820A-ACA8357368B5}">
      <dgm:prSet/>
      <dgm:spPr/>
      <dgm:t>
        <a:bodyPr/>
        <a:lstStyle/>
        <a:p>
          <a:endParaRPr lang="ru-RU"/>
        </a:p>
      </dgm:t>
    </dgm:pt>
    <dgm:pt modelId="{88ADAC01-3503-473A-B1E7-11D48E50EAFA}" type="sibTrans" cxnId="{D53533FE-11C1-403E-820A-ACA8357368B5}">
      <dgm:prSet/>
      <dgm:spPr/>
      <dgm:t>
        <a:bodyPr/>
        <a:lstStyle/>
        <a:p>
          <a:endParaRPr lang="ru-RU"/>
        </a:p>
      </dgm:t>
    </dgm:pt>
    <dgm:pt modelId="{7EDC473A-6C58-4C8A-8217-8262621784AF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Отдельное мероприятие  «Субсидия на возмещение фактически понесенных затрат, связанных с организацией благоустройства территории населенных пунктов Северо-Енисейского района в части освещения улиц населенных пунктов Северо-Енисейского района» 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10 563,8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5105E6DB-3263-4E03-B9A3-BF352CBFAADD}" type="parTrans" cxnId="{E43644DF-8B0E-4DF4-8E2C-327FA44F98D2}">
      <dgm:prSet/>
      <dgm:spPr/>
      <dgm:t>
        <a:bodyPr/>
        <a:lstStyle/>
        <a:p>
          <a:endParaRPr lang="ru-RU"/>
        </a:p>
      </dgm:t>
    </dgm:pt>
    <dgm:pt modelId="{EF8F042F-DA7C-42E7-A8C2-A1C7EA1E5AE2}" type="sibTrans" cxnId="{E43644DF-8B0E-4DF4-8E2C-327FA44F98D2}">
      <dgm:prSet/>
      <dgm:spPr/>
      <dgm:t>
        <a:bodyPr/>
        <a:lstStyle/>
        <a:p>
          <a:endParaRPr lang="ru-RU"/>
        </a:p>
      </dgm:t>
    </dgm:pt>
    <dgm:pt modelId="{5C312321-9241-4236-99F1-416A190760E1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Отдельное мероприятие  «Субсидия на возмещение фактически понесенных затрат, связанных с организацией ритуальных услуг в районе в части оказания услуг по доставке трупов с мест обнаружения в морг </a:t>
          </a:r>
          <a:r>
            <a:rPr lang="ru-RU" sz="900" dirty="0" err="1" smtClean="0">
              <a:latin typeface="Times New Roman" pitchFamily="18" charset="0"/>
              <a:cs typeface="Times New Roman" pitchFamily="18" charset="0"/>
            </a:rPr>
            <a:t>гп</a:t>
          </a: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Северо-Енисейский»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500,5</a:t>
          </a:r>
        </a:p>
      </dgm:t>
    </dgm:pt>
    <dgm:pt modelId="{468A9F80-C00B-4E73-8A4E-F40AA7EED524}" type="parTrans" cxnId="{5CA4902D-8881-472D-A186-7BF95B618F7D}">
      <dgm:prSet/>
      <dgm:spPr/>
      <dgm:t>
        <a:bodyPr/>
        <a:lstStyle/>
        <a:p>
          <a:endParaRPr lang="ru-RU"/>
        </a:p>
      </dgm:t>
    </dgm:pt>
    <dgm:pt modelId="{41975CE7-621C-4894-A190-DF28C24ECFDA}" type="sibTrans" cxnId="{5CA4902D-8881-472D-A186-7BF95B618F7D}">
      <dgm:prSet/>
      <dgm:spPr/>
      <dgm:t>
        <a:bodyPr/>
        <a:lstStyle/>
        <a:p>
          <a:endParaRPr lang="ru-RU"/>
        </a:p>
      </dgm:t>
    </dgm:pt>
    <dgm:pt modelId="{4F056AD9-B360-44D1-99EA-8EA885AA0E31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Отдельное мероприятие «Услуги по обращению с животными без владельцев на территории Северо-Енисейского района»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2 256,7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ADB13ACD-EE91-45EC-B212-4399C2BC220C}" type="parTrans" cxnId="{7E0EB5DE-B924-4143-9490-2812D7D38E1E}">
      <dgm:prSet/>
      <dgm:spPr/>
      <dgm:t>
        <a:bodyPr/>
        <a:lstStyle/>
        <a:p>
          <a:endParaRPr lang="ru-RU"/>
        </a:p>
      </dgm:t>
    </dgm:pt>
    <dgm:pt modelId="{DC5A86B3-43C8-4372-827F-AF5F40313E27}" type="sibTrans" cxnId="{7E0EB5DE-B924-4143-9490-2812D7D38E1E}">
      <dgm:prSet/>
      <dgm:spPr/>
      <dgm:t>
        <a:bodyPr/>
        <a:lstStyle/>
        <a:p>
          <a:endParaRPr lang="ru-RU"/>
        </a:p>
      </dgm:t>
    </dgm:pt>
    <dgm:pt modelId="{400EE505-00B4-4DF6-AA07-52FE0307E42D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Поддержка проектов и мероприятий по благоустройству территории района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615,4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0DE119D9-4DD2-4AA8-8712-B168D02CA179}" type="parTrans" cxnId="{790107D4-904E-4486-B6BD-CA8FE31A5CB7}">
      <dgm:prSet/>
      <dgm:spPr/>
      <dgm:t>
        <a:bodyPr/>
        <a:lstStyle/>
        <a:p>
          <a:endParaRPr lang="ru-RU"/>
        </a:p>
      </dgm:t>
    </dgm:pt>
    <dgm:pt modelId="{D53A15AD-FC33-4EE3-A37C-0F9CCF71E1B8}" type="sibTrans" cxnId="{790107D4-904E-4486-B6BD-CA8FE31A5CB7}">
      <dgm:prSet/>
      <dgm:spPr/>
      <dgm:t>
        <a:bodyPr/>
        <a:lstStyle/>
        <a:p>
          <a:endParaRPr lang="ru-RU"/>
        </a:p>
      </dgm:t>
    </dgm:pt>
    <dgm:pt modelId="{B9FC096F-E88F-4CC9-B277-DAF7DCFD65C5}" type="pres">
      <dgm:prSet presAssocID="{58A26D62-86C6-477C-9FAC-E1C3EF9840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F1974-172F-4BAB-9B8F-41F4C20B2DEB}" type="pres">
      <dgm:prSet presAssocID="{4E9B80E8-A296-46D6-91D0-93F32A3A8024}" presName="root1" presStyleCnt="0"/>
      <dgm:spPr/>
    </dgm:pt>
    <dgm:pt modelId="{7255C32E-BE47-4CBC-84D8-D0996D81D5D3}" type="pres">
      <dgm:prSet presAssocID="{4E9B80E8-A296-46D6-91D0-93F32A3A8024}" presName="LevelOneTextNode" presStyleLbl="node0" presStyleIdx="0" presStyleCnt="1" custScaleX="87339" custScaleY="111275" custLinFactX="-96233" custLinFactNeighborX="-100000" custLinFactNeighborY="8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F79EE-692E-4AFC-BDC7-016051C4CBFF}" type="pres">
      <dgm:prSet presAssocID="{4E9B80E8-A296-46D6-91D0-93F32A3A8024}" presName="level2hierChild" presStyleCnt="0"/>
      <dgm:spPr/>
    </dgm:pt>
    <dgm:pt modelId="{0D60C23C-F719-445C-836B-22BBBFEBF2CB}" type="pres">
      <dgm:prSet presAssocID="{EE084943-F421-44CD-ACB6-2CD9366E759D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08809B55-D645-4635-A684-C4F4C7229D30}" type="pres">
      <dgm:prSet presAssocID="{EE084943-F421-44CD-ACB6-2CD9366E75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9915978-9905-43FD-8C13-CF968082F0C9}" type="pres">
      <dgm:prSet presAssocID="{2E8D24E1-B78D-4A0C-8AD6-A0F2192B97BD}" presName="root2" presStyleCnt="0"/>
      <dgm:spPr/>
    </dgm:pt>
    <dgm:pt modelId="{FE124371-5989-4CF5-8EE0-76D0B7D72B09}" type="pres">
      <dgm:prSet presAssocID="{2E8D24E1-B78D-4A0C-8AD6-A0F2192B97BD}" presName="LevelTwoTextNode" presStyleLbl="node2" presStyleIdx="0" presStyleCnt="5" custScaleX="165226" custScaleY="45359" custLinFactNeighborX="-56069" custLinFactNeighborY="570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2CA81C-6B28-4516-B017-564B0BA7CEC6}" type="pres">
      <dgm:prSet presAssocID="{2E8D24E1-B78D-4A0C-8AD6-A0F2192B97BD}" presName="level3hierChild" presStyleCnt="0"/>
      <dgm:spPr/>
    </dgm:pt>
    <dgm:pt modelId="{3B00C9E7-84AC-49B9-ACF2-4FA1A05BCB44}" type="pres">
      <dgm:prSet presAssocID="{5105E6DB-3263-4E03-B9A3-BF352CBFAADD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C85BAEFF-5C61-4FFC-93D6-D02998CC4DF8}" type="pres">
      <dgm:prSet presAssocID="{5105E6DB-3263-4E03-B9A3-BF352CBFAAD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2FE97F3-FD08-42BF-A972-3F9B9CDC77D7}" type="pres">
      <dgm:prSet presAssocID="{7EDC473A-6C58-4C8A-8217-8262621784AF}" presName="root2" presStyleCnt="0"/>
      <dgm:spPr/>
    </dgm:pt>
    <dgm:pt modelId="{7966EECF-EE01-4F69-927F-8EB470ED57B0}" type="pres">
      <dgm:prSet presAssocID="{7EDC473A-6C58-4C8A-8217-8262621784AF}" presName="LevelTwoTextNode" presStyleLbl="node2" presStyleIdx="1" presStyleCnt="5" custScaleX="164122" custScaleY="123733" custLinFactNeighborX="-57133" custLinFactNeighborY="500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8F1B3-AD95-4AF3-A954-213825462CB4}" type="pres">
      <dgm:prSet presAssocID="{7EDC473A-6C58-4C8A-8217-8262621784AF}" presName="level3hierChild" presStyleCnt="0"/>
      <dgm:spPr/>
    </dgm:pt>
    <dgm:pt modelId="{CC97C4CA-58F8-4075-8C26-DA2EE0BA9498}" type="pres">
      <dgm:prSet presAssocID="{468A9F80-C00B-4E73-8A4E-F40AA7EED524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ACC80A5-B982-410F-806B-DF8F7A54595B}" type="pres">
      <dgm:prSet presAssocID="{468A9F80-C00B-4E73-8A4E-F40AA7EED52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E2B430D-E32A-4540-8399-E1DE7C8A5018}" type="pres">
      <dgm:prSet presAssocID="{5C312321-9241-4236-99F1-416A190760E1}" presName="root2" presStyleCnt="0"/>
      <dgm:spPr/>
    </dgm:pt>
    <dgm:pt modelId="{19FAE570-C41E-4E68-805E-68BC054770B2}" type="pres">
      <dgm:prSet presAssocID="{5C312321-9241-4236-99F1-416A190760E1}" presName="LevelTwoTextNode" presStyleLbl="node2" presStyleIdx="2" presStyleCnt="5" custScaleX="164549" custScaleY="147028" custLinFactNeighborX="-57560" custLinFactNeighborY="378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679E59-8450-4E3A-803D-04E319DB8644}" type="pres">
      <dgm:prSet presAssocID="{5C312321-9241-4236-99F1-416A190760E1}" presName="level3hierChild" presStyleCnt="0"/>
      <dgm:spPr/>
    </dgm:pt>
    <dgm:pt modelId="{8AD6E26B-B249-481A-A4B7-85224FF3067C}" type="pres">
      <dgm:prSet presAssocID="{ADB13ACD-EE91-45EC-B212-4399C2BC220C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25F45B1D-F116-4952-B097-E1ACF2EFE44C}" type="pres">
      <dgm:prSet presAssocID="{ADB13ACD-EE91-45EC-B212-4399C2BC220C}" presName="connTx" presStyleLbl="parChTrans1D2" presStyleIdx="3" presStyleCnt="5"/>
      <dgm:spPr/>
      <dgm:t>
        <a:bodyPr/>
        <a:lstStyle/>
        <a:p>
          <a:endParaRPr lang="ru-RU"/>
        </a:p>
      </dgm:t>
    </dgm:pt>
    <dgm:pt modelId="{FACE9D4B-423F-4331-86D0-AAAE0D2E0E41}" type="pres">
      <dgm:prSet presAssocID="{4F056AD9-B360-44D1-99EA-8EA885AA0E31}" presName="root2" presStyleCnt="0"/>
      <dgm:spPr/>
    </dgm:pt>
    <dgm:pt modelId="{0F5050D6-ADDF-4EE9-9D51-17C2EACA873E}" type="pres">
      <dgm:prSet presAssocID="{4F056AD9-B360-44D1-99EA-8EA885AA0E31}" presName="LevelTwoTextNode" presStyleLbl="node2" presStyleIdx="3" presStyleCnt="5" custScaleX="165226" custLinFactNeighborX="-57236" custLinFactNeighborY="17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9521C-04BD-4525-9B78-1113C9FCF882}" type="pres">
      <dgm:prSet presAssocID="{4F056AD9-B360-44D1-99EA-8EA885AA0E31}" presName="level3hierChild" presStyleCnt="0"/>
      <dgm:spPr/>
    </dgm:pt>
    <dgm:pt modelId="{E3ECD305-7C61-4686-ACE0-930CE82B7E07}" type="pres">
      <dgm:prSet presAssocID="{0DE119D9-4DD2-4AA8-8712-B168D02CA17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125A9959-36A4-4B94-ABB6-935A9B011D1D}" type="pres">
      <dgm:prSet presAssocID="{0DE119D9-4DD2-4AA8-8712-B168D02CA17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8DB9E49-5242-4BBD-AEA0-B0F2ADACF541}" type="pres">
      <dgm:prSet presAssocID="{400EE505-00B4-4DF6-AA07-52FE0307E42D}" presName="root2" presStyleCnt="0"/>
      <dgm:spPr/>
    </dgm:pt>
    <dgm:pt modelId="{6F64EA27-7D0F-434D-A310-63F0AAE9692E}" type="pres">
      <dgm:prSet presAssocID="{400EE505-00B4-4DF6-AA07-52FE0307E42D}" presName="LevelTwoTextNode" presStyleLbl="node2" presStyleIdx="4" presStyleCnt="5" custScaleX="162339" custLinFactNeighborX="-56383" custLinFactNeighborY="1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C002CE-37EF-49F5-B75C-9702995E7A6A}" type="pres">
      <dgm:prSet presAssocID="{400EE505-00B4-4DF6-AA07-52FE0307E42D}" presName="level3hierChild" presStyleCnt="0"/>
      <dgm:spPr/>
    </dgm:pt>
  </dgm:ptLst>
  <dgm:cxnLst>
    <dgm:cxn modelId="{790107D4-904E-4486-B6BD-CA8FE31A5CB7}" srcId="{4E9B80E8-A296-46D6-91D0-93F32A3A8024}" destId="{400EE505-00B4-4DF6-AA07-52FE0307E42D}" srcOrd="4" destOrd="0" parTransId="{0DE119D9-4DD2-4AA8-8712-B168D02CA179}" sibTransId="{D53A15AD-FC33-4EE3-A37C-0F9CCF71E1B8}"/>
    <dgm:cxn modelId="{7E0EB5DE-B924-4143-9490-2812D7D38E1E}" srcId="{4E9B80E8-A296-46D6-91D0-93F32A3A8024}" destId="{4F056AD9-B360-44D1-99EA-8EA885AA0E31}" srcOrd="3" destOrd="0" parTransId="{ADB13ACD-EE91-45EC-B212-4399C2BC220C}" sibTransId="{DC5A86B3-43C8-4372-827F-AF5F40313E27}"/>
    <dgm:cxn modelId="{227524C4-DEEC-44B6-A2D3-99813201256E}" type="presOf" srcId="{5105E6DB-3263-4E03-B9A3-BF352CBFAADD}" destId="{3B00C9E7-84AC-49B9-ACF2-4FA1A05BCB44}" srcOrd="0" destOrd="0" presId="urn:microsoft.com/office/officeart/2008/layout/HorizontalMultiLevelHierarchy"/>
    <dgm:cxn modelId="{1991AA38-D7E0-4B71-B3A2-DEE567DB7723}" type="presOf" srcId="{4F056AD9-B360-44D1-99EA-8EA885AA0E31}" destId="{0F5050D6-ADDF-4EE9-9D51-17C2EACA873E}" srcOrd="0" destOrd="0" presId="urn:microsoft.com/office/officeart/2008/layout/HorizontalMultiLevelHierarchy"/>
    <dgm:cxn modelId="{2F2C36EE-4D43-49CB-9C10-8482C9F714A7}" type="presOf" srcId="{0DE119D9-4DD2-4AA8-8712-B168D02CA179}" destId="{125A9959-36A4-4B94-ABB6-935A9B011D1D}" srcOrd="1" destOrd="0" presId="urn:microsoft.com/office/officeart/2008/layout/HorizontalMultiLevelHierarchy"/>
    <dgm:cxn modelId="{A581C966-A2B4-4CBC-ABF2-DCA367E62BC8}" type="presOf" srcId="{2E8D24E1-B78D-4A0C-8AD6-A0F2192B97BD}" destId="{FE124371-5989-4CF5-8EE0-76D0B7D72B09}" srcOrd="0" destOrd="0" presId="urn:microsoft.com/office/officeart/2008/layout/HorizontalMultiLevelHierarchy"/>
    <dgm:cxn modelId="{A88E5844-F9B8-4971-832B-3B2CEF36A57A}" type="presOf" srcId="{468A9F80-C00B-4E73-8A4E-F40AA7EED524}" destId="{CC97C4CA-58F8-4075-8C26-DA2EE0BA9498}" srcOrd="0" destOrd="0" presId="urn:microsoft.com/office/officeart/2008/layout/HorizontalMultiLevelHierarchy"/>
    <dgm:cxn modelId="{4FC71A39-6A77-4999-AED5-E1D5E2A4823E}" type="presOf" srcId="{4E9B80E8-A296-46D6-91D0-93F32A3A8024}" destId="{7255C32E-BE47-4CBC-84D8-D0996D81D5D3}" srcOrd="0" destOrd="0" presId="urn:microsoft.com/office/officeart/2008/layout/HorizontalMultiLevelHierarchy"/>
    <dgm:cxn modelId="{372E0A29-8F98-486E-BF89-3B129BFA0BB4}" type="presOf" srcId="{0DE119D9-4DD2-4AA8-8712-B168D02CA179}" destId="{E3ECD305-7C61-4686-ACE0-930CE82B7E07}" srcOrd="0" destOrd="0" presId="urn:microsoft.com/office/officeart/2008/layout/HorizontalMultiLevelHierarchy"/>
    <dgm:cxn modelId="{45843FF4-4D6E-4D33-8510-E9E05C92A98C}" type="presOf" srcId="{468A9F80-C00B-4E73-8A4E-F40AA7EED524}" destId="{FACC80A5-B982-410F-806B-DF8F7A54595B}" srcOrd="1" destOrd="0" presId="urn:microsoft.com/office/officeart/2008/layout/HorizontalMultiLevelHierarchy"/>
    <dgm:cxn modelId="{503B9E4C-99A3-4939-B83E-9E4558788FE6}" type="presOf" srcId="{EE084943-F421-44CD-ACB6-2CD9366E759D}" destId="{0D60C23C-F719-445C-836B-22BBBFEBF2CB}" srcOrd="0" destOrd="0" presId="urn:microsoft.com/office/officeart/2008/layout/HorizontalMultiLevelHierarchy"/>
    <dgm:cxn modelId="{74FE74CF-2DC2-4AF5-9EE0-CC827A9CCEAF}" type="presOf" srcId="{5C312321-9241-4236-99F1-416A190760E1}" destId="{19FAE570-C41E-4E68-805E-68BC054770B2}" srcOrd="0" destOrd="0" presId="urn:microsoft.com/office/officeart/2008/layout/HorizontalMultiLevelHierarchy"/>
    <dgm:cxn modelId="{3FF1E7DF-BF77-4DB6-BEBD-09A0492FDBD2}" type="presOf" srcId="{5105E6DB-3263-4E03-B9A3-BF352CBFAADD}" destId="{C85BAEFF-5C61-4FFC-93D6-D02998CC4DF8}" srcOrd="1" destOrd="0" presId="urn:microsoft.com/office/officeart/2008/layout/HorizontalMultiLevelHierarchy"/>
    <dgm:cxn modelId="{D53533FE-11C1-403E-820A-ACA8357368B5}" srcId="{4E9B80E8-A296-46D6-91D0-93F32A3A8024}" destId="{2E8D24E1-B78D-4A0C-8AD6-A0F2192B97BD}" srcOrd="0" destOrd="0" parTransId="{EE084943-F421-44CD-ACB6-2CD9366E759D}" sibTransId="{88ADAC01-3503-473A-B1E7-11D48E50EAFA}"/>
    <dgm:cxn modelId="{FC9551F8-FDA4-47DD-933B-556C0F159BBD}" type="presOf" srcId="{58A26D62-86C6-477C-9FAC-E1C3EF9840F3}" destId="{B9FC096F-E88F-4CC9-B277-DAF7DCFD65C5}" srcOrd="0" destOrd="0" presId="urn:microsoft.com/office/officeart/2008/layout/HorizontalMultiLevelHierarchy"/>
    <dgm:cxn modelId="{B8989C70-1C54-478B-987D-590809C1F11C}" type="presOf" srcId="{400EE505-00B4-4DF6-AA07-52FE0307E42D}" destId="{6F64EA27-7D0F-434D-A310-63F0AAE9692E}" srcOrd="0" destOrd="0" presId="urn:microsoft.com/office/officeart/2008/layout/HorizontalMultiLevelHierarchy"/>
    <dgm:cxn modelId="{4E7543FE-E51F-4522-9580-84EB27304F8B}" type="presOf" srcId="{7EDC473A-6C58-4C8A-8217-8262621784AF}" destId="{7966EECF-EE01-4F69-927F-8EB470ED57B0}" srcOrd="0" destOrd="0" presId="urn:microsoft.com/office/officeart/2008/layout/HorizontalMultiLevelHierarchy"/>
    <dgm:cxn modelId="{EB037E67-6A89-443F-9649-083DAB01C446}" type="presOf" srcId="{ADB13ACD-EE91-45EC-B212-4399C2BC220C}" destId="{8AD6E26B-B249-481A-A4B7-85224FF3067C}" srcOrd="0" destOrd="0" presId="urn:microsoft.com/office/officeart/2008/layout/HorizontalMultiLevelHierarchy"/>
    <dgm:cxn modelId="{072DDE38-523C-4487-87C5-DB78BF8FBA27}" srcId="{58A26D62-86C6-477C-9FAC-E1C3EF9840F3}" destId="{4E9B80E8-A296-46D6-91D0-93F32A3A8024}" srcOrd="0" destOrd="0" parTransId="{FC65CE7B-0348-4C8F-93AA-377C8D103470}" sibTransId="{C402CE06-5CA1-4238-82D6-615027094FCA}"/>
    <dgm:cxn modelId="{E43644DF-8B0E-4DF4-8E2C-327FA44F98D2}" srcId="{4E9B80E8-A296-46D6-91D0-93F32A3A8024}" destId="{7EDC473A-6C58-4C8A-8217-8262621784AF}" srcOrd="1" destOrd="0" parTransId="{5105E6DB-3263-4E03-B9A3-BF352CBFAADD}" sibTransId="{EF8F042F-DA7C-42E7-A8C2-A1C7EA1E5AE2}"/>
    <dgm:cxn modelId="{ED020E7D-6B3C-4AB1-9F65-19F12969FB8A}" type="presOf" srcId="{ADB13ACD-EE91-45EC-B212-4399C2BC220C}" destId="{25F45B1D-F116-4952-B097-E1ACF2EFE44C}" srcOrd="1" destOrd="0" presId="urn:microsoft.com/office/officeart/2008/layout/HorizontalMultiLevelHierarchy"/>
    <dgm:cxn modelId="{5CA4902D-8881-472D-A186-7BF95B618F7D}" srcId="{4E9B80E8-A296-46D6-91D0-93F32A3A8024}" destId="{5C312321-9241-4236-99F1-416A190760E1}" srcOrd="2" destOrd="0" parTransId="{468A9F80-C00B-4E73-8A4E-F40AA7EED524}" sibTransId="{41975CE7-621C-4894-A190-DF28C24ECFDA}"/>
    <dgm:cxn modelId="{C39781DF-86EE-40A7-8EA1-665627A24941}" type="presOf" srcId="{EE084943-F421-44CD-ACB6-2CD9366E759D}" destId="{08809B55-D645-4635-A684-C4F4C7229D30}" srcOrd="1" destOrd="0" presId="urn:microsoft.com/office/officeart/2008/layout/HorizontalMultiLevelHierarchy"/>
    <dgm:cxn modelId="{BAE2327F-3753-420E-A898-57902860731F}" type="presParOf" srcId="{B9FC096F-E88F-4CC9-B277-DAF7DCFD65C5}" destId="{27AF1974-172F-4BAB-9B8F-41F4C20B2DEB}" srcOrd="0" destOrd="0" presId="urn:microsoft.com/office/officeart/2008/layout/HorizontalMultiLevelHierarchy"/>
    <dgm:cxn modelId="{8A301C04-0155-4DDF-8DB5-E11750468BEB}" type="presParOf" srcId="{27AF1974-172F-4BAB-9B8F-41F4C20B2DEB}" destId="{7255C32E-BE47-4CBC-84D8-D0996D81D5D3}" srcOrd="0" destOrd="0" presId="urn:microsoft.com/office/officeart/2008/layout/HorizontalMultiLevelHierarchy"/>
    <dgm:cxn modelId="{24A4D632-A973-4786-B4BF-52397D51D3B5}" type="presParOf" srcId="{27AF1974-172F-4BAB-9B8F-41F4C20B2DEB}" destId="{50FF79EE-692E-4AFC-BDC7-016051C4CBFF}" srcOrd="1" destOrd="0" presId="urn:microsoft.com/office/officeart/2008/layout/HorizontalMultiLevelHierarchy"/>
    <dgm:cxn modelId="{03AF570E-8664-454A-8BB1-891A7EC6A592}" type="presParOf" srcId="{50FF79EE-692E-4AFC-BDC7-016051C4CBFF}" destId="{0D60C23C-F719-445C-836B-22BBBFEBF2CB}" srcOrd="0" destOrd="0" presId="urn:microsoft.com/office/officeart/2008/layout/HorizontalMultiLevelHierarchy"/>
    <dgm:cxn modelId="{10D24AAC-F42B-489E-A58B-810F0466BC75}" type="presParOf" srcId="{0D60C23C-F719-445C-836B-22BBBFEBF2CB}" destId="{08809B55-D645-4635-A684-C4F4C7229D30}" srcOrd="0" destOrd="0" presId="urn:microsoft.com/office/officeart/2008/layout/HorizontalMultiLevelHierarchy"/>
    <dgm:cxn modelId="{3405354B-638B-458C-9547-4ACC53C49454}" type="presParOf" srcId="{50FF79EE-692E-4AFC-BDC7-016051C4CBFF}" destId="{99915978-9905-43FD-8C13-CF968082F0C9}" srcOrd="1" destOrd="0" presId="urn:microsoft.com/office/officeart/2008/layout/HorizontalMultiLevelHierarchy"/>
    <dgm:cxn modelId="{3A1D7195-7D1A-4BE4-B9A3-E26D5CFA4760}" type="presParOf" srcId="{99915978-9905-43FD-8C13-CF968082F0C9}" destId="{FE124371-5989-4CF5-8EE0-76D0B7D72B09}" srcOrd="0" destOrd="0" presId="urn:microsoft.com/office/officeart/2008/layout/HorizontalMultiLevelHierarchy"/>
    <dgm:cxn modelId="{2C70A555-D0C6-4AA8-87CC-A9FA9A6572D8}" type="presParOf" srcId="{99915978-9905-43FD-8C13-CF968082F0C9}" destId="{0D2CA81C-6B28-4516-B017-564B0BA7CEC6}" srcOrd="1" destOrd="0" presId="urn:microsoft.com/office/officeart/2008/layout/HorizontalMultiLevelHierarchy"/>
    <dgm:cxn modelId="{EC039456-CD47-46BD-8727-B17F85E89EA8}" type="presParOf" srcId="{50FF79EE-692E-4AFC-BDC7-016051C4CBFF}" destId="{3B00C9E7-84AC-49B9-ACF2-4FA1A05BCB44}" srcOrd="2" destOrd="0" presId="urn:microsoft.com/office/officeart/2008/layout/HorizontalMultiLevelHierarchy"/>
    <dgm:cxn modelId="{197A1399-140C-430C-B733-0251E6438D75}" type="presParOf" srcId="{3B00C9E7-84AC-49B9-ACF2-4FA1A05BCB44}" destId="{C85BAEFF-5C61-4FFC-93D6-D02998CC4DF8}" srcOrd="0" destOrd="0" presId="urn:microsoft.com/office/officeart/2008/layout/HorizontalMultiLevelHierarchy"/>
    <dgm:cxn modelId="{380D41B1-202E-4A21-8CEE-8E435B37C78B}" type="presParOf" srcId="{50FF79EE-692E-4AFC-BDC7-016051C4CBFF}" destId="{32FE97F3-FD08-42BF-A972-3F9B9CDC77D7}" srcOrd="3" destOrd="0" presId="urn:microsoft.com/office/officeart/2008/layout/HorizontalMultiLevelHierarchy"/>
    <dgm:cxn modelId="{36998B37-030C-4BE4-8592-3D1CE39DA89D}" type="presParOf" srcId="{32FE97F3-FD08-42BF-A972-3F9B9CDC77D7}" destId="{7966EECF-EE01-4F69-927F-8EB470ED57B0}" srcOrd="0" destOrd="0" presId="urn:microsoft.com/office/officeart/2008/layout/HorizontalMultiLevelHierarchy"/>
    <dgm:cxn modelId="{E47BE156-C9BF-406B-809F-6E3AFF775CCB}" type="presParOf" srcId="{32FE97F3-FD08-42BF-A972-3F9B9CDC77D7}" destId="{4DE8F1B3-AD95-4AF3-A954-213825462CB4}" srcOrd="1" destOrd="0" presId="urn:microsoft.com/office/officeart/2008/layout/HorizontalMultiLevelHierarchy"/>
    <dgm:cxn modelId="{F86414A1-A535-47DB-B7F0-4C0130555EB5}" type="presParOf" srcId="{50FF79EE-692E-4AFC-BDC7-016051C4CBFF}" destId="{CC97C4CA-58F8-4075-8C26-DA2EE0BA9498}" srcOrd="4" destOrd="0" presId="urn:microsoft.com/office/officeart/2008/layout/HorizontalMultiLevelHierarchy"/>
    <dgm:cxn modelId="{CAAAE37F-8F4A-4844-9489-DB5BF94E64D1}" type="presParOf" srcId="{CC97C4CA-58F8-4075-8C26-DA2EE0BA9498}" destId="{FACC80A5-B982-410F-806B-DF8F7A54595B}" srcOrd="0" destOrd="0" presId="urn:microsoft.com/office/officeart/2008/layout/HorizontalMultiLevelHierarchy"/>
    <dgm:cxn modelId="{355FA60E-5232-492D-86C9-C2DAB33EDE3B}" type="presParOf" srcId="{50FF79EE-692E-4AFC-BDC7-016051C4CBFF}" destId="{FE2B430D-E32A-4540-8399-E1DE7C8A5018}" srcOrd="5" destOrd="0" presId="urn:microsoft.com/office/officeart/2008/layout/HorizontalMultiLevelHierarchy"/>
    <dgm:cxn modelId="{9D0AB31C-184C-486D-B353-15A6F9361183}" type="presParOf" srcId="{FE2B430D-E32A-4540-8399-E1DE7C8A5018}" destId="{19FAE570-C41E-4E68-805E-68BC054770B2}" srcOrd="0" destOrd="0" presId="urn:microsoft.com/office/officeart/2008/layout/HorizontalMultiLevelHierarchy"/>
    <dgm:cxn modelId="{221254A4-25C2-4E9F-B80A-7508229E471C}" type="presParOf" srcId="{FE2B430D-E32A-4540-8399-E1DE7C8A5018}" destId="{07679E59-8450-4E3A-803D-04E319DB8644}" srcOrd="1" destOrd="0" presId="urn:microsoft.com/office/officeart/2008/layout/HorizontalMultiLevelHierarchy"/>
    <dgm:cxn modelId="{FC024FE5-FE0F-48CA-9B79-88B97D411501}" type="presParOf" srcId="{50FF79EE-692E-4AFC-BDC7-016051C4CBFF}" destId="{8AD6E26B-B249-481A-A4B7-85224FF3067C}" srcOrd="6" destOrd="0" presId="urn:microsoft.com/office/officeart/2008/layout/HorizontalMultiLevelHierarchy"/>
    <dgm:cxn modelId="{CCB81CEB-1430-4486-B0D5-C9DD832E937C}" type="presParOf" srcId="{8AD6E26B-B249-481A-A4B7-85224FF3067C}" destId="{25F45B1D-F116-4952-B097-E1ACF2EFE44C}" srcOrd="0" destOrd="0" presId="urn:microsoft.com/office/officeart/2008/layout/HorizontalMultiLevelHierarchy"/>
    <dgm:cxn modelId="{5BAAA654-C038-47B8-AE88-054ADFDE8D16}" type="presParOf" srcId="{50FF79EE-692E-4AFC-BDC7-016051C4CBFF}" destId="{FACE9D4B-423F-4331-86D0-AAAE0D2E0E41}" srcOrd="7" destOrd="0" presId="urn:microsoft.com/office/officeart/2008/layout/HorizontalMultiLevelHierarchy"/>
    <dgm:cxn modelId="{BC2A721F-398B-4F17-8058-B949D4AA9F3D}" type="presParOf" srcId="{FACE9D4B-423F-4331-86D0-AAAE0D2E0E41}" destId="{0F5050D6-ADDF-4EE9-9D51-17C2EACA873E}" srcOrd="0" destOrd="0" presId="urn:microsoft.com/office/officeart/2008/layout/HorizontalMultiLevelHierarchy"/>
    <dgm:cxn modelId="{A75195B4-05DB-45C8-B6EF-411A9D363F2A}" type="presParOf" srcId="{FACE9D4B-423F-4331-86D0-AAAE0D2E0E41}" destId="{3279521C-04BD-4525-9B78-1113C9FCF882}" srcOrd="1" destOrd="0" presId="urn:microsoft.com/office/officeart/2008/layout/HorizontalMultiLevelHierarchy"/>
    <dgm:cxn modelId="{EB590169-1F54-4AC8-B45F-888D44E54C99}" type="presParOf" srcId="{50FF79EE-692E-4AFC-BDC7-016051C4CBFF}" destId="{E3ECD305-7C61-4686-ACE0-930CE82B7E07}" srcOrd="8" destOrd="0" presId="urn:microsoft.com/office/officeart/2008/layout/HorizontalMultiLevelHierarchy"/>
    <dgm:cxn modelId="{8CC38A75-DBBE-477E-A2C8-83F0ED7F97C9}" type="presParOf" srcId="{E3ECD305-7C61-4686-ACE0-930CE82B7E07}" destId="{125A9959-36A4-4B94-ABB6-935A9B011D1D}" srcOrd="0" destOrd="0" presId="urn:microsoft.com/office/officeart/2008/layout/HorizontalMultiLevelHierarchy"/>
    <dgm:cxn modelId="{7B3B138F-6D6A-4C1F-92EE-ADD3A109031E}" type="presParOf" srcId="{50FF79EE-692E-4AFC-BDC7-016051C4CBFF}" destId="{F8DB9E49-5242-4BBD-AEA0-B0F2ADACF541}" srcOrd="9" destOrd="0" presId="urn:microsoft.com/office/officeart/2008/layout/HorizontalMultiLevelHierarchy"/>
    <dgm:cxn modelId="{0F717FC6-9A71-4E65-8450-6A7FD7A71DEA}" type="presParOf" srcId="{F8DB9E49-5242-4BBD-AEA0-B0F2ADACF541}" destId="{6F64EA27-7D0F-434D-A310-63F0AAE9692E}" srcOrd="0" destOrd="0" presId="urn:microsoft.com/office/officeart/2008/layout/HorizontalMultiLevelHierarchy"/>
    <dgm:cxn modelId="{15E5E23C-FAD7-41A8-9B23-795409EE966F}" type="presParOf" srcId="{F8DB9E49-5242-4BBD-AEA0-B0F2ADACF541}" destId="{A6C002CE-37EF-49F5-B75C-9702995E7A6A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A26D62-86C6-477C-9FAC-E1C3EF9840F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B80E8-A296-46D6-91D0-93F32A3A802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социальных отношений, рост благополучия и защищенности граждан в Северо-Енисейском районе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C65CE7B-0348-4C8F-93AA-377C8D103470}" type="parTrans" cxnId="{072DDE38-523C-4487-87C5-DB78BF8FBA27}">
      <dgm:prSet/>
      <dgm:spPr/>
      <dgm:t>
        <a:bodyPr/>
        <a:lstStyle/>
        <a:p>
          <a:endParaRPr lang="ru-RU"/>
        </a:p>
      </dgm:t>
    </dgm:pt>
    <dgm:pt modelId="{C402CE06-5CA1-4238-82D6-615027094FCA}" type="sibTrans" cxnId="{072DDE38-523C-4487-87C5-DB78BF8FBA27}">
      <dgm:prSet/>
      <dgm:spPr/>
      <dgm:t>
        <a:bodyPr/>
        <a:lstStyle/>
        <a:p>
          <a:endParaRPr lang="ru-RU"/>
        </a:p>
      </dgm:t>
    </dgm:pt>
    <dgm:pt modelId="{2E8D24E1-B78D-4A0C-8AD6-A0F2192B97BD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Профилактика безнадзорности и правонарушений несовершеннолетних на территории Северо-Енисейского района  - 4 049,6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EE084943-F421-44CD-ACB6-2CD9366E759D}" type="parTrans" cxnId="{D53533FE-11C1-403E-820A-ACA8357368B5}">
      <dgm:prSet/>
      <dgm:spPr/>
      <dgm:t>
        <a:bodyPr/>
        <a:lstStyle/>
        <a:p>
          <a:endParaRPr lang="ru-RU"/>
        </a:p>
      </dgm:t>
    </dgm:pt>
    <dgm:pt modelId="{88ADAC01-3503-473A-B1E7-11D48E50EAFA}" type="sibTrans" cxnId="{D53533FE-11C1-403E-820A-ACA8357368B5}">
      <dgm:prSet/>
      <dgm:spPr/>
      <dgm:t>
        <a:bodyPr/>
        <a:lstStyle/>
        <a:p>
          <a:endParaRPr lang="ru-RU"/>
        </a:p>
      </dgm:t>
    </dgm:pt>
    <dgm:pt modelId="{7EDC473A-6C58-4C8A-8217-8262621784AF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Реализация полномочий по организации и осуществлению деятельности по опеке и попечительству в отношении совершеннолетних граждан на территории Северо-Енисейского района - 1 784,4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5105E6DB-3263-4E03-B9A3-BF352CBFAADD}" type="parTrans" cxnId="{E43644DF-8B0E-4DF4-8E2C-327FA44F98D2}">
      <dgm:prSet/>
      <dgm:spPr/>
      <dgm:t>
        <a:bodyPr/>
        <a:lstStyle/>
        <a:p>
          <a:endParaRPr lang="ru-RU"/>
        </a:p>
      </dgm:t>
    </dgm:pt>
    <dgm:pt modelId="{EF8F042F-DA7C-42E7-A8C2-A1C7EA1E5AE2}" type="sibTrans" cxnId="{E43644DF-8B0E-4DF4-8E2C-327FA44F98D2}">
      <dgm:prSet/>
      <dgm:spPr/>
      <dgm:t>
        <a:bodyPr/>
        <a:lstStyle/>
        <a:p>
          <a:endParaRPr lang="ru-RU"/>
        </a:p>
      </dgm:t>
    </dgm:pt>
    <dgm:pt modelId="{C9ECBD1B-26A6-4E2D-81F4-AA329CC412D1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Реализация дополнительных мер социальной поддержки граждан  - 15 389,0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8F0BA02-43DE-434F-91CB-FEA04BD349D8}" type="parTrans" cxnId="{A297A064-FECE-4BC9-AFB9-86EA07C71785}">
      <dgm:prSet/>
      <dgm:spPr/>
      <dgm:t>
        <a:bodyPr/>
        <a:lstStyle/>
        <a:p>
          <a:endParaRPr lang="ru-RU"/>
        </a:p>
      </dgm:t>
    </dgm:pt>
    <dgm:pt modelId="{95C8E3F4-F946-44BD-8A0A-E64B8578E3DA}" type="sibTrans" cxnId="{A297A064-FECE-4BC9-AFB9-86EA07C71785}">
      <dgm:prSet/>
      <dgm:spPr/>
      <dgm:t>
        <a:bodyPr/>
        <a:lstStyle/>
        <a:p>
          <a:endParaRPr lang="ru-RU"/>
        </a:p>
      </dgm:t>
    </dgm:pt>
    <dgm:pt modelId="{E1ADA084-5450-4B46-B24E-7E0DD45C00C5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Отдельное мероприятие «Выплата пенсии за выслугу лет лицам, замещавшим должности муниципальной службы и муниципальные должности на постоянной основе в органах местного самоуправления Северо-Енисейского района» - 6 557,2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8409F74A-5B0C-41DB-A897-5CA50F87CC67}" type="parTrans" cxnId="{64EF8359-FFF0-49E2-9FB9-C7A0FF9A5213}">
      <dgm:prSet/>
      <dgm:spPr/>
      <dgm:t>
        <a:bodyPr/>
        <a:lstStyle/>
        <a:p>
          <a:endParaRPr lang="ru-RU"/>
        </a:p>
      </dgm:t>
    </dgm:pt>
    <dgm:pt modelId="{B7430EA3-CE3D-4F5E-BC4F-B259F049CD50}" type="sibTrans" cxnId="{64EF8359-FFF0-49E2-9FB9-C7A0FF9A5213}">
      <dgm:prSet/>
      <dgm:spPr/>
      <dgm:t>
        <a:bodyPr/>
        <a:lstStyle/>
        <a:p>
          <a:endParaRPr lang="ru-RU"/>
        </a:p>
      </dgm:t>
    </dgm:pt>
    <dgm:pt modelId="{5C312321-9241-4236-99F1-416A190760E1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Отдельное мероприятие «Обеспечение воспитанников дошкольных образовательных организаций Северо-Енисейского района, обучающихся общеобразовательных организаций Северо-Енисейского района, детей, не посещающих дошкольные образовательные организации и общеобразовательные организации Северо-Енисейского района, подарками Главы Северо-Енисейского района к Новому году» - 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2 888,4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468A9F80-C00B-4E73-8A4E-F40AA7EED524}" type="parTrans" cxnId="{5CA4902D-8881-472D-A186-7BF95B618F7D}">
      <dgm:prSet/>
      <dgm:spPr/>
      <dgm:t>
        <a:bodyPr/>
        <a:lstStyle/>
        <a:p>
          <a:endParaRPr lang="ru-RU"/>
        </a:p>
      </dgm:t>
    </dgm:pt>
    <dgm:pt modelId="{41975CE7-621C-4894-A190-DF28C24ECFDA}" type="sibTrans" cxnId="{5CA4902D-8881-472D-A186-7BF95B618F7D}">
      <dgm:prSet/>
      <dgm:spPr/>
      <dgm:t>
        <a:bodyPr/>
        <a:lstStyle/>
        <a:p>
          <a:endParaRPr lang="ru-RU"/>
        </a:p>
      </dgm:t>
    </dgm:pt>
    <dgm:pt modelId="{4F056AD9-B360-44D1-99EA-8EA885AA0E31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Отдельное мероприятие «Обеспечение первоклассников образовательных организаций Северо-Енисейского района подарками Главы Северо-Енисейского района ко Дню знаний» - 108,9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ADB13ACD-EE91-45EC-B212-4399C2BC220C}" type="parTrans" cxnId="{7E0EB5DE-B924-4143-9490-2812D7D38E1E}">
      <dgm:prSet/>
      <dgm:spPr/>
      <dgm:t>
        <a:bodyPr/>
        <a:lstStyle/>
        <a:p>
          <a:endParaRPr lang="ru-RU"/>
        </a:p>
      </dgm:t>
    </dgm:pt>
    <dgm:pt modelId="{DC5A86B3-43C8-4372-827F-AF5F40313E27}" type="sibTrans" cxnId="{7E0EB5DE-B924-4143-9490-2812D7D38E1E}">
      <dgm:prSet/>
      <dgm:spPr/>
      <dgm:t>
        <a:bodyPr/>
        <a:lstStyle/>
        <a:p>
          <a:endParaRPr lang="ru-RU"/>
        </a:p>
      </dgm:t>
    </dgm:pt>
    <dgm:pt modelId="{140EE3BD-471A-4260-9B14-6827DBD49DD5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Отдельное мероприятие «Дополнительные меры социальной поддержки граждан, заключивших контракт и направляемых для участия в специальной военной операции на территориях Донецкой Народной Республики, Луганской Народной республики , Запорожской  области, Херсонской области и Украины» - 28 183,0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34D04D7E-99C0-49D3-965D-410C1F8AB47D}" type="parTrans" cxnId="{C6F584B2-33F2-40E5-A807-8A72A19C6836}">
      <dgm:prSet/>
      <dgm:spPr/>
      <dgm:t>
        <a:bodyPr/>
        <a:lstStyle/>
        <a:p>
          <a:endParaRPr lang="ru-RU"/>
        </a:p>
      </dgm:t>
    </dgm:pt>
    <dgm:pt modelId="{C9A9090C-43EE-475F-A5C0-C80AFD048907}" type="sibTrans" cxnId="{C6F584B2-33F2-40E5-A807-8A72A19C6836}">
      <dgm:prSet/>
      <dgm:spPr/>
      <dgm:t>
        <a:bodyPr/>
        <a:lstStyle/>
        <a:p>
          <a:endParaRPr lang="ru-RU"/>
        </a:p>
      </dgm:t>
    </dgm:pt>
    <dgm:pt modelId="{5935D08A-F202-42F9-881B-3FE219221A5F}">
      <dgm:prSet custT="1"/>
      <dgm:spPr/>
      <dgm:t>
        <a:bodyPr/>
        <a:lstStyle/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Отдельное мероприятие «Оказание социальной поддержки выпускникам 11-х классов школ Северо-Енисейского района за счет безвозмездных поступлений в бюджет Северо-Енисейского района – 285,0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05B3B9F2-0C64-4389-91F0-1CFE22C30ADF}" type="parTrans" cxnId="{88B1D084-F740-42B2-9271-6700B23DC07B}">
      <dgm:prSet/>
      <dgm:spPr/>
      <dgm:t>
        <a:bodyPr/>
        <a:lstStyle/>
        <a:p>
          <a:endParaRPr lang="ru-RU"/>
        </a:p>
      </dgm:t>
    </dgm:pt>
    <dgm:pt modelId="{7D04A9D1-D676-4C18-B769-4DC4BEDC836F}" type="sibTrans" cxnId="{88B1D084-F740-42B2-9271-6700B23DC07B}">
      <dgm:prSet/>
      <dgm:spPr/>
      <dgm:t>
        <a:bodyPr/>
        <a:lstStyle/>
        <a:p>
          <a:endParaRPr lang="ru-RU"/>
        </a:p>
      </dgm:t>
    </dgm:pt>
    <dgm:pt modelId="{B9FC096F-E88F-4CC9-B277-DAF7DCFD65C5}" type="pres">
      <dgm:prSet presAssocID="{58A26D62-86C6-477C-9FAC-E1C3EF9840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F1974-172F-4BAB-9B8F-41F4C20B2DEB}" type="pres">
      <dgm:prSet presAssocID="{4E9B80E8-A296-46D6-91D0-93F32A3A8024}" presName="root1" presStyleCnt="0"/>
      <dgm:spPr/>
    </dgm:pt>
    <dgm:pt modelId="{7255C32E-BE47-4CBC-84D8-D0996D81D5D3}" type="pres">
      <dgm:prSet presAssocID="{4E9B80E8-A296-46D6-91D0-93F32A3A8024}" presName="LevelOneTextNode" presStyleLbl="node0" presStyleIdx="0" presStyleCnt="1" custScaleX="87339" custScaleY="111275" custLinFactX="-104027" custLinFactNeighborX="-200000" custLinFactNeighborY="72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F79EE-692E-4AFC-BDC7-016051C4CBFF}" type="pres">
      <dgm:prSet presAssocID="{4E9B80E8-A296-46D6-91D0-93F32A3A8024}" presName="level2hierChild" presStyleCnt="0"/>
      <dgm:spPr/>
    </dgm:pt>
    <dgm:pt modelId="{0D60C23C-F719-445C-836B-22BBBFEBF2CB}" type="pres">
      <dgm:prSet presAssocID="{EE084943-F421-44CD-ACB6-2CD9366E759D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08809B55-D645-4635-A684-C4F4C7229D30}" type="pres">
      <dgm:prSet presAssocID="{EE084943-F421-44CD-ACB6-2CD9366E759D}" presName="connTx" presStyleLbl="parChTrans1D2" presStyleIdx="0" presStyleCnt="8"/>
      <dgm:spPr/>
      <dgm:t>
        <a:bodyPr/>
        <a:lstStyle/>
        <a:p>
          <a:endParaRPr lang="ru-RU"/>
        </a:p>
      </dgm:t>
    </dgm:pt>
    <dgm:pt modelId="{99915978-9905-43FD-8C13-CF968082F0C9}" type="pres">
      <dgm:prSet presAssocID="{2E8D24E1-B78D-4A0C-8AD6-A0F2192B97BD}" presName="root2" presStyleCnt="0"/>
      <dgm:spPr/>
    </dgm:pt>
    <dgm:pt modelId="{FE124371-5989-4CF5-8EE0-76D0B7D72B09}" type="pres">
      <dgm:prSet presAssocID="{2E8D24E1-B78D-4A0C-8AD6-A0F2192B97BD}" presName="LevelTwoTextNode" presStyleLbl="node2" presStyleIdx="0" presStyleCnt="8" custScaleX="205786" custScaleY="57948" custLinFactNeighborX="-73942" custLinFactNeighborY="65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2CA81C-6B28-4516-B017-564B0BA7CEC6}" type="pres">
      <dgm:prSet presAssocID="{2E8D24E1-B78D-4A0C-8AD6-A0F2192B97BD}" presName="level3hierChild" presStyleCnt="0"/>
      <dgm:spPr/>
    </dgm:pt>
    <dgm:pt modelId="{3B00C9E7-84AC-49B9-ACF2-4FA1A05BCB44}" type="pres">
      <dgm:prSet presAssocID="{5105E6DB-3263-4E03-B9A3-BF352CBFAADD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C85BAEFF-5C61-4FFC-93D6-D02998CC4DF8}" type="pres">
      <dgm:prSet presAssocID="{5105E6DB-3263-4E03-B9A3-BF352CBFAADD}" presName="connTx" presStyleLbl="parChTrans1D2" presStyleIdx="1" presStyleCnt="8"/>
      <dgm:spPr/>
      <dgm:t>
        <a:bodyPr/>
        <a:lstStyle/>
        <a:p>
          <a:endParaRPr lang="ru-RU"/>
        </a:p>
      </dgm:t>
    </dgm:pt>
    <dgm:pt modelId="{32FE97F3-FD08-42BF-A972-3F9B9CDC77D7}" type="pres">
      <dgm:prSet presAssocID="{7EDC473A-6C58-4C8A-8217-8262621784AF}" presName="root2" presStyleCnt="0"/>
      <dgm:spPr/>
    </dgm:pt>
    <dgm:pt modelId="{7966EECF-EE01-4F69-927F-8EB470ED57B0}" type="pres">
      <dgm:prSet presAssocID="{7EDC473A-6C58-4C8A-8217-8262621784AF}" presName="LevelTwoTextNode" presStyleLbl="node2" presStyleIdx="1" presStyleCnt="8" custScaleX="204549" custScaleY="70255" custLinFactNeighborX="-73942" custLinFactNeighborY="55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8F1B3-AD95-4AF3-A954-213825462CB4}" type="pres">
      <dgm:prSet presAssocID="{7EDC473A-6C58-4C8A-8217-8262621784AF}" presName="level3hierChild" presStyleCnt="0"/>
      <dgm:spPr/>
    </dgm:pt>
    <dgm:pt modelId="{AE6349DC-4666-4DBD-AC6C-D6087B4C9D33}" type="pres">
      <dgm:prSet presAssocID="{38F0BA02-43DE-434F-91CB-FEA04BD349D8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24127767-45B9-4EE8-9C96-6F932B318585}" type="pres">
      <dgm:prSet presAssocID="{38F0BA02-43DE-434F-91CB-FEA04BD349D8}" presName="connTx" presStyleLbl="parChTrans1D2" presStyleIdx="2" presStyleCnt="8"/>
      <dgm:spPr/>
      <dgm:t>
        <a:bodyPr/>
        <a:lstStyle/>
        <a:p>
          <a:endParaRPr lang="ru-RU"/>
        </a:p>
      </dgm:t>
    </dgm:pt>
    <dgm:pt modelId="{5CE2679B-2F37-4890-9813-06F32A5EDBF9}" type="pres">
      <dgm:prSet presAssocID="{C9ECBD1B-26A6-4E2D-81F4-AA329CC412D1}" presName="root2" presStyleCnt="0"/>
      <dgm:spPr/>
    </dgm:pt>
    <dgm:pt modelId="{B12B45CD-A15C-43A4-8293-64A90453C64E}" type="pres">
      <dgm:prSet presAssocID="{C9ECBD1B-26A6-4E2D-81F4-AA329CC412D1}" presName="LevelTwoTextNode" presStyleLbl="node2" presStyleIdx="2" presStyleCnt="8" custScaleX="204700" custScaleY="29686" custLinFactNeighborX="-73942" custLinFactNeighborY="38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953E75-E63B-4B23-9947-7812D9AE0A13}" type="pres">
      <dgm:prSet presAssocID="{C9ECBD1B-26A6-4E2D-81F4-AA329CC412D1}" presName="level3hierChild" presStyleCnt="0"/>
      <dgm:spPr/>
    </dgm:pt>
    <dgm:pt modelId="{D432E59A-AD19-4D45-90EC-6D88D739BFA8}" type="pres">
      <dgm:prSet presAssocID="{8409F74A-5B0C-41DB-A897-5CA50F87CC67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D0CB3D64-98AC-4E72-9B77-1230A4C012CF}" type="pres">
      <dgm:prSet presAssocID="{8409F74A-5B0C-41DB-A897-5CA50F87CC67}" presName="connTx" presStyleLbl="parChTrans1D2" presStyleIdx="3" presStyleCnt="8"/>
      <dgm:spPr/>
      <dgm:t>
        <a:bodyPr/>
        <a:lstStyle/>
        <a:p>
          <a:endParaRPr lang="ru-RU"/>
        </a:p>
      </dgm:t>
    </dgm:pt>
    <dgm:pt modelId="{7B813CD8-546B-4E65-8722-FC7E38225D75}" type="pres">
      <dgm:prSet presAssocID="{E1ADA084-5450-4B46-B24E-7E0DD45C00C5}" presName="root2" presStyleCnt="0"/>
      <dgm:spPr/>
    </dgm:pt>
    <dgm:pt modelId="{282A0741-36FB-4A39-84B4-362474DDDD74}" type="pres">
      <dgm:prSet presAssocID="{E1ADA084-5450-4B46-B24E-7E0DD45C00C5}" presName="LevelTwoTextNode" presStyleLbl="node2" presStyleIdx="3" presStyleCnt="8" custScaleX="206324" custScaleY="66153" custLinFactNeighborX="-74610" custLinFactNeighborY="31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83E287-8763-44AD-B760-13AF01721A1F}" type="pres">
      <dgm:prSet presAssocID="{E1ADA084-5450-4B46-B24E-7E0DD45C00C5}" presName="level3hierChild" presStyleCnt="0"/>
      <dgm:spPr/>
    </dgm:pt>
    <dgm:pt modelId="{CC97C4CA-58F8-4075-8C26-DA2EE0BA9498}" type="pres">
      <dgm:prSet presAssocID="{468A9F80-C00B-4E73-8A4E-F40AA7EED524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FACC80A5-B982-410F-806B-DF8F7A54595B}" type="pres">
      <dgm:prSet presAssocID="{468A9F80-C00B-4E73-8A4E-F40AA7EED524}" presName="connTx" presStyleLbl="parChTrans1D2" presStyleIdx="4" presStyleCnt="8"/>
      <dgm:spPr/>
      <dgm:t>
        <a:bodyPr/>
        <a:lstStyle/>
        <a:p>
          <a:endParaRPr lang="ru-RU"/>
        </a:p>
      </dgm:t>
    </dgm:pt>
    <dgm:pt modelId="{FE2B430D-E32A-4540-8399-E1DE7C8A5018}" type="pres">
      <dgm:prSet presAssocID="{5C312321-9241-4236-99F1-416A190760E1}" presName="root2" presStyleCnt="0"/>
      <dgm:spPr/>
    </dgm:pt>
    <dgm:pt modelId="{19FAE570-C41E-4E68-805E-68BC054770B2}" type="pres">
      <dgm:prSet presAssocID="{5C312321-9241-4236-99F1-416A190760E1}" presName="LevelTwoTextNode" presStyleLbl="node2" presStyleIdx="4" presStyleCnt="8" custScaleX="206657" custScaleY="116093" custLinFactNeighborX="-74610" custLinFactNeighborY="21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679E59-8450-4E3A-803D-04E319DB8644}" type="pres">
      <dgm:prSet presAssocID="{5C312321-9241-4236-99F1-416A190760E1}" presName="level3hierChild" presStyleCnt="0"/>
      <dgm:spPr/>
    </dgm:pt>
    <dgm:pt modelId="{8AD6E26B-B249-481A-A4B7-85224FF3067C}" type="pres">
      <dgm:prSet presAssocID="{ADB13ACD-EE91-45EC-B212-4399C2BC220C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25F45B1D-F116-4952-B097-E1ACF2EFE44C}" type="pres">
      <dgm:prSet presAssocID="{ADB13ACD-EE91-45EC-B212-4399C2BC220C}" presName="connTx" presStyleLbl="parChTrans1D2" presStyleIdx="5" presStyleCnt="8"/>
      <dgm:spPr/>
      <dgm:t>
        <a:bodyPr/>
        <a:lstStyle/>
        <a:p>
          <a:endParaRPr lang="ru-RU"/>
        </a:p>
      </dgm:t>
    </dgm:pt>
    <dgm:pt modelId="{FACE9D4B-423F-4331-86D0-AAAE0D2E0E41}" type="pres">
      <dgm:prSet presAssocID="{4F056AD9-B360-44D1-99EA-8EA885AA0E31}" presName="root2" presStyleCnt="0"/>
      <dgm:spPr/>
    </dgm:pt>
    <dgm:pt modelId="{0F5050D6-ADDF-4EE9-9D51-17C2EACA873E}" type="pres">
      <dgm:prSet presAssocID="{4F056AD9-B360-44D1-99EA-8EA885AA0E31}" presName="LevelTwoTextNode" presStyleLbl="node2" presStyleIdx="5" presStyleCnt="8" custAng="0" custScaleX="207732" custScaleY="91652" custLinFactNeighborX="-74610" custLinFactNeighborY="13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79521C-04BD-4525-9B78-1113C9FCF882}" type="pres">
      <dgm:prSet presAssocID="{4F056AD9-B360-44D1-99EA-8EA885AA0E31}" presName="level3hierChild" presStyleCnt="0"/>
      <dgm:spPr/>
    </dgm:pt>
    <dgm:pt modelId="{76B05670-9B6A-4C50-BD66-9101AE74395A}" type="pres">
      <dgm:prSet presAssocID="{34D04D7E-99C0-49D3-965D-410C1F8AB47D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C5881421-20E2-4DE1-9C81-67B3BAA72B69}" type="pres">
      <dgm:prSet presAssocID="{34D04D7E-99C0-49D3-965D-410C1F8AB47D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90B595E-79AF-40DF-A197-049CA78AE501}" type="pres">
      <dgm:prSet presAssocID="{140EE3BD-471A-4260-9B14-6827DBD49DD5}" presName="root2" presStyleCnt="0"/>
      <dgm:spPr/>
    </dgm:pt>
    <dgm:pt modelId="{CA4FA9D0-0FAF-48FD-8D02-D3694AAD3E72}" type="pres">
      <dgm:prSet presAssocID="{140EE3BD-471A-4260-9B14-6827DBD49DD5}" presName="LevelTwoTextNode" presStyleLbl="node2" presStyleIdx="6" presStyleCnt="8" custScaleX="204644" custScaleY="87174" custLinFactNeighborX="-74371" custLinFactNeighborY="-34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7416D2-6D1F-4415-932F-0586AF77CF91}" type="pres">
      <dgm:prSet presAssocID="{140EE3BD-471A-4260-9B14-6827DBD49DD5}" presName="level3hierChild" presStyleCnt="0"/>
      <dgm:spPr/>
    </dgm:pt>
    <dgm:pt modelId="{EAE6D512-5858-46D2-B79F-5AD98A3F3884}" type="pres">
      <dgm:prSet presAssocID="{05B3B9F2-0C64-4389-91F0-1CFE22C30ADF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9D993E87-DE18-4A20-B57C-67FA1E63B18A}" type="pres">
      <dgm:prSet presAssocID="{05B3B9F2-0C64-4389-91F0-1CFE22C30ADF}" presName="connTx" presStyleLbl="parChTrans1D2" presStyleIdx="7" presStyleCnt="8"/>
      <dgm:spPr/>
      <dgm:t>
        <a:bodyPr/>
        <a:lstStyle/>
        <a:p>
          <a:endParaRPr lang="ru-RU"/>
        </a:p>
      </dgm:t>
    </dgm:pt>
    <dgm:pt modelId="{325C335D-468C-48C2-8085-14740DE3C112}" type="pres">
      <dgm:prSet presAssocID="{5935D08A-F202-42F9-881B-3FE219221A5F}" presName="root2" presStyleCnt="0"/>
      <dgm:spPr/>
    </dgm:pt>
    <dgm:pt modelId="{282E7A29-2E61-4F68-8313-18ECB7AC1CAB}" type="pres">
      <dgm:prSet presAssocID="{5935D08A-F202-42F9-881B-3FE219221A5F}" presName="LevelTwoTextNode" presStyleLbl="node2" presStyleIdx="7" presStyleCnt="8" custScaleX="205802" custLinFactNeighborX="-74371" custLinFactNeighborY="-11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24A440-E034-4003-9C5C-CE28B1BA00AA}" type="pres">
      <dgm:prSet presAssocID="{5935D08A-F202-42F9-881B-3FE219221A5F}" presName="level3hierChild" presStyleCnt="0"/>
      <dgm:spPr/>
    </dgm:pt>
  </dgm:ptLst>
  <dgm:cxnLst>
    <dgm:cxn modelId="{DACB4BCF-3A89-427A-A450-C8E956BCCAE9}" type="presOf" srcId="{5105E6DB-3263-4E03-B9A3-BF352CBFAADD}" destId="{3B00C9E7-84AC-49B9-ACF2-4FA1A05BCB44}" srcOrd="0" destOrd="0" presId="urn:microsoft.com/office/officeart/2008/layout/HorizontalMultiLevelHierarchy"/>
    <dgm:cxn modelId="{343ECF41-605B-459A-8877-D8FCDEABF271}" type="presOf" srcId="{38F0BA02-43DE-434F-91CB-FEA04BD349D8}" destId="{AE6349DC-4666-4DBD-AC6C-D6087B4C9D33}" srcOrd="0" destOrd="0" presId="urn:microsoft.com/office/officeart/2008/layout/HorizontalMultiLevelHierarchy"/>
    <dgm:cxn modelId="{2BE29831-136E-40FE-8C7E-F381F392C18D}" type="presOf" srcId="{EE084943-F421-44CD-ACB6-2CD9366E759D}" destId="{08809B55-D645-4635-A684-C4F4C7229D30}" srcOrd="1" destOrd="0" presId="urn:microsoft.com/office/officeart/2008/layout/HorizontalMultiLevelHierarchy"/>
    <dgm:cxn modelId="{5CA4902D-8881-472D-A186-7BF95B618F7D}" srcId="{4E9B80E8-A296-46D6-91D0-93F32A3A8024}" destId="{5C312321-9241-4236-99F1-416A190760E1}" srcOrd="4" destOrd="0" parTransId="{468A9F80-C00B-4E73-8A4E-F40AA7EED524}" sibTransId="{41975CE7-621C-4894-A190-DF28C24ECFDA}"/>
    <dgm:cxn modelId="{86E9EEAA-83D3-460B-8DF4-B5C3139BEB46}" type="presOf" srcId="{ADB13ACD-EE91-45EC-B212-4399C2BC220C}" destId="{8AD6E26B-B249-481A-A4B7-85224FF3067C}" srcOrd="0" destOrd="0" presId="urn:microsoft.com/office/officeart/2008/layout/HorizontalMultiLevelHierarchy"/>
    <dgm:cxn modelId="{F1A0B6A3-F996-4442-81BD-E0527AF026DB}" type="presOf" srcId="{8409F74A-5B0C-41DB-A897-5CA50F87CC67}" destId="{D432E59A-AD19-4D45-90EC-6D88D739BFA8}" srcOrd="0" destOrd="0" presId="urn:microsoft.com/office/officeart/2008/layout/HorizontalMultiLevelHierarchy"/>
    <dgm:cxn modelId="{8742B163-0C85-46F4-8CDC-A6577B6025BC}" type="presOf" srcId="{34D04D7E-99C0-49D3-965D-410C1F8AB47D}" destId="{C5881421-20E2-4DE1-9C81-67B3BAA72B69}" srcOrd="1" destOrd="0" presId="urn:microsoft.com/office/officeart/2008/layout/HorizontalMultiLevelHierarchy"/>
    <dgm:cxn modelId="{C739BE0E-0AE1-47B7-8635-B7CB3466B654}" type="presOf" srcId="{7EDC473A-6C58-4C8A-8217-8262621784AF}" destId="{7966EECF-EE01-4F69-927F-8EB470ED57B0}" srcOrd="0" destOrd="0" presId="urn:microsoft.com/office/officeart/2008/layout/HorizontalMultiLevelHierarchy"/>
    <dgm:cxn modelId="{1AFC17CA-EF6D-4862-8E7B-CC88D1C10C1A}" type="presOf" srcId="{05B3B9F2-0C64-4389-91F0-1CFE22C30ADF}" destId="{9D993E87-DE18-4A20-B57C-67FA1E63B18A}" srcOrd="1" destOrd="0" presId="urn:microsoft.com/office/officeart/2008/layout/HorizontalMultiLevelHierarchy"/>
    <dgm:cxn modelId="{1FAEC34C-915C-4A39-9B2D-AD925DBD7AAE}" type="presOf" srcId="{8409F74A-5B0C-41DB-A897-5CA50F87CC67}" destId="{D0CB3D64-98AC-4E72-9B77-1230A4C012CF}" srcOrd="1" destOrd="0" presId="urn:microsoft.com/office/officeart/2008/layout/HorizontalMultiLevelHierarchy"/>
    <dgm:cxn modelId="{7512BFB2-9920-4422-AA11-B525EC3338A6}" type="presOf" srcId="{EE084943-F421-44CD-ACB6-2CD9366E759D}" destId="{0D60C23C-F719-445C-836B-22BBBFEBF2CB}" srcOrd="0" destOrd="0" presId="urn:microsoft.com/office/officeart/2008/layout/HorizontalMultiLevelHierarchy"/>
    <dgm:cxn modelId="{072DDE38-523C-4487-87C5-DB78BF8FBA27}" srcId="{58A26D62-86C6-477C-9FAC-E1C3EF9840F3}" destId="{4E9B80E8-A296-46D6-91D0-93F32A3A8024}" srcOrd="0" destOrd="0" parTransId="{FC65CE7B-0348-4C8F-93AA-377C8D103470}" sibTransId="{C402CE06-5CA1-4238-82D6-615027094FCA}"/>
    <dgm:cxn modelId="{96A3D5E5-07F5-4554-B69B-D894C08B15B8}" type="presOf" srcId="{2E8D24E1-B78D-4A0C-8AD6-A0F2192B97BD}" destId="{FE124371-5989-4CF5-8EE0-76D0B7D72B09}" srcOrd="0" destOrd="0" presId="urn:microsoft.com/office/officeart/2008/layout/HorizontalMultiLevelHierarchy"/>
    <dgm:cxn modelId="{D548801F-9747-4C16-B182-E027CD528BFF}" type="presOf" srcId="{05B3B9F2-0C64-4389-91F0-1CFE22C30ADF}" destId="{EAE6D512-5858-46D2-B79F-5AD98A3F3884}" srcOrd="0" destOrd="0" presId="urn:microsoft.com/office/officeart/2008/layout/HorizontalMultiLevelHierarchy"/>
    <dgm:cxn modelId="{BBF94381-ADE4-41A3-B21A-D669790E8A4D}" type="presOf" srcId="{C9ECBD1B-26A6-4E2D-81F4-AA329CC412D1}" destId="{B12B45CD-A15C-43A4-8293-64A90453C64E}" srcOrd="0" destOrd="0" presId="urn:microsoft.com/office/officeart/2008/layout/HorizontalMultiLevelHierarchy"/>
    <dgm:cxn modelId="{83F3AA7E-E399-4895-BC9C-99DB6995B2DA}" type="presOf" srcId="{34D04D7E-99C0-49D3-965D-410C1F8AB47D}" destId="{76B05670-9B6A-4C50-BD66-9101AE74395A}" srcOrd="0" destOrd="0" presId="urn:microsoft.com/office/officeart/2008/layout/HorizontalMultiLevelHierarchy"/>
    <dgm:cxn modelId="{9C42678D-258C-4B8B-B44B-46496ABF5D10}" type="presOf" srcId="{E1ADA084-5450-4B46-B24E-7E0DD45C00C5}" destId="{282A0741-36FB-4A39-84B4-362474DDDD74}" srcOrd="0" destOrd="0" presId="urn:microsoft.com/office/officeart/2008/layout/HorizontalMultiLevelHierarchy"/>
    <dgm:cxn modelId="{8909ED38-36A5-4A23-9918-72B50A72FBB0}" type="presOf" srcId="{5C312321-9241-4236-99F1-416A190760E1}" destId="{19FAE570-C41E-4E68-805E-68BC054770B2}" srcOrd="0" destOrd="0" presId="urn:microsoft.com/office/officeart/2008/layout/HorizontalMultiLevelHierarchy"/>
    <dgm:cxn modelId="{D9968499-F333-4D1E-952E-0E7D0767C859}" type="presOf" srcId="{4E9B80E8-A296-46D6-91D0-93F32A3A8024}" destId="{7255C32E-BE47-4CBC-84D8-D0996D81D5D3}" srcOrd="0" destOrd="0" presId="urn:microsoft.com/office/officeart/2008/layout/HorizontalMultiLevelHierarchy"/>
    <dgm:cxn modelId="{C7355DF5-AAB5-4794-893F-F8B0D25AE99A}" type="presOf" srcId="{468A9F80-C00B-4E73-8A4E-F40AA7EED524}" destId="{FACC80A5-B982-410F-806B-DF8F7A54595B}" srcOrd="1" destOrd="0" presId="urn:microsoft.com/office/officeart/2008/layout/HorizontalMultiLevelHierarchy"/>
    <dgm:cxn modelId="{988EF263-08A0-45E0-BFD8-2E1A42C98AD1}" type="presOf" srcId="{468A9F80-C00B-4E73-8A4E-F40AA7EED524}" destId="{CC97C4CA-58F8-4075-8C26-DA2EE0BA9498}" srcOrd="0" destOrd="0" presId="urn:microsoft.com/office/officeart/2008/layout/HorizontalMultiLevelHierarchy"/>
    <dgm:cxn modelId="{C6F584B2-33F2-40E5-A807-8A72A19C6836}" srcId="{4E9B80E8-A296-46D6-91D0-93F32A3A8024}" destId="{140EE3BD-471A-4260-9B14-6827DBD49DD5}" srcOrd="6" destOrd="0" parTransId="{34D04D7E-99C0-49D3-965D-410C1F8AB47D}" sibTransId="{C9A9090C-43EE-475F-A5C0-C80AFD048907}"/>
    <dgm:cxn modelId="{88B1D084-F740-42B2-9271-6700B23DC07B}" srcId="{4E9B80E8-A296-46D6-91D0-93F32A3A8024}" destId="{5935D08A-F202-42F9-881B-3FE219221A5F}" srcOrd="7" destOrd="0" parTransId="{05B3B9F2-0C64-4389-91F0-1CFE22C30ADF}" sibTransId="{7D04A9D1-D676-4C18-B769-4DC4BEDC836F}"/>
    <dgm:cxn modelId="{D46581F5-BE8B-4997-8F3F-7F4B1412371F}" type="presOf" srcId="{5935D08A-F202-42F9-881B-3FE219221A5F}" destId="{282E7A29-2E61-4F68-8313-18ECB7AC1CAB}" srcOrd="0" destOrd="0" presId="urn:microsoft.com/office/officeart/2008/layout/HorizontalMultiLevelHierarchy"/>
    <dgm:cxn modelId="{D7CD1F78-D403-4F97-8127-81728203BFB4}" type="presOf" srcId="{ADB13ACD-EE91-45EC-B212-4399C2BC220C}" destId="{25F45B1D-F116-4952-B097-E1ACF2EFE44C}" srcOrd="1" destOrd="0" presId="urn:microsoft.com/office/officeart/2008/layout/HorizontalMultiLevelHierarchy"/>
    <dgm:cxn modelId="{7E0EB5DE-B924-4143-9490-2812D7D38E1E}" srcId="{4E9B80E8-A296-46D6-91D0-93F32A3A8024}" destId="{4F056AD9-B360-44D1-99EA-8EA885AA0E31}" srcOrd="5" destOrd="0" parTransId="{ADB13ACD-EE91-45EC-B212-4399C2BC220C}" sibTransId="{DC5A86B3-43C8-4372-827F-AF5F40313E27}"/>
    <dgm:cxn modelId="{D53533FE-11C1-403E-820A-ACA8357368B5}" srcId="{4E9B80E8-A296-46D6-91D0-93F32A3A8024}" destId="{2E8D24E1-B78D-4A0C-8AD6-A0F2192B97BD}" srcOrd="0" destOrd="0" parTransId="{EE084943-F421-44CD-ACB6-2CD9366E759D}" sibTransId="{88ADAC01-3503-473A-B1E7-11D48E50EAFA}"/>
    <dgm:cxn modelId="{2AFFFF4B-3762-4377-86E3-9EB30D2C6DDA}" type="presOf" srcId="{58A26D62-86C6-477C-9FAC-E1C3EF9840F3}" destId="{B9FC096F-E88F-4CC9-B277-DAF7DCFD65C5}" srcOrd="0" destOrd="0" presId="urn:microsoft.com/office/officeart/2008/layout/HorizontalMultiLevelHierarchy"/>
    <dgm:cxn modelId="{2037A807-3BC6-494C-9164-5606B971C98F}" type="presOf" srcId="{5105E6DB-3263-4E03-B9A3-BF352CBFAADD}" destId="{C85BAEFF-5C61-4FFC-93D6-D02998CC4DF8}" srcOrd="1" destOrd="0" presId="urn:microsoft.com/office/officeart/2008/layout/HorizontalMultiLevelHierarchy"/>
    <dgm:cxn modelId="{085A826E-79BA-4E99-B095-1DC834B465F8}" type="presOf" srcId="{4F056AD9-B360-44D1-99EA-8EA885AA0E31}" destId="{0F5050D6-ADDF-4EE9-9D51-17C2EACA873E}" srcOrd="0" destOrd="0" presId="urn:microsoft.com/office/officeart/2008/layout/HorizontalMultiLevelHierarchy"/>
    <dgm:cxn modelId="{64EF8359-FFF0-49E2-9FB9-C7A0FF9A5213}" srcId="{4E9B80E8-A296-46D6-91D0-93F32A3A8024}" destId="{E1ADA084-5450-4B46-B24E-7E0DD45C00C5}" srcOrd="3" destOrd="0" parTransId="{8409F74A-5B0C-41DB-A897-5CA50F87CC67}" sibTransId="{B7430EA3-CE3D-4F5E-BC4F-B259F049CD50}"/>
    <dgm:cxn modelId="{6F0C63DE-BE35-47FB-84AF-A3B23EC27C44}" type="presOf" srcId="{38F0BA02-43DE-434F-91CB-FEA04BD349D8}" destId="{24127767-45B9-4EE8-9C96-6F932B318585}" srcOrd="1" destOrd="0" presId="urn:microsoft.com/office/officeart/2008/layout/HorizontalMultiLevelHierarchy"/>
    <dgm:cxn modelId="{A297A064-FECE-4BC9-AFB9-86EA07C71785}" srcId="{4E9B80E8-A296-46D6-91D0-93F32A3A8024}" destId="{C9ECBD1B-26A6-4E2D-81F4-AA329CC412D1}" srcOrd="2" destOrd="0" parTransId="{38F0BA02-43DE-434F-91CB-FEA04BD349D8}" sibTransId="{95C8E3F4-F946-44BD-8A0A-E64B8578E3DA}"/>
    <dgm:cxn modelId="{9A42A1F0-5F30-45F3-A333-00604F071283}" type="presOf" srcId="{140EE3BD-471A-4260-9B14-6827DBD49DD5}" destId="{CA4FA9D0-0FAF-48FD-8D02-D3694AAD3E72}" srcOrd="0" destOrd="0" presId="urn:microsoft.com/office/officeart/2008/layout/HorizontalMultiLevelHierarchy"/>
    <dgm:cxn modelId="{E43644DF-8B0E-4DF4-8E2C-327FA44F98D2}" srcId="{4E9B80E8-A296-46D6-91D0-93F32A3A8024}" destId="{7EDC473A-6C58-4C8A-8217-8262621784AF}" srcOrd="1" destOrd="0" parTransId="{5105E6DB-3263-4E03-B9A3-BF352CBFAADD}" sibTransId="{EF8F042F-DA7C-42E7-A8C2-A1C7EA1E5AE2}"/>
    <dgm:cxn modelId="{A67D5FD3-E6BA-478A-B74B-1F196E003059}" type="presParOf" srcId="{B9FC096F-E88F-4CC9-B277-DAF7DCFD65C5}" destId="{27AF1974-172F-4BAB-9B8F-41F4C20B2DEB}" srcOrd="0" destOrd="0" presId="urn:microsoft.com/office/officeart/2008/layout/HorizontalMultiLevelHierarchy"/>
    <dgm:cxn modelId="{75E3D0AE-17F2-4592-B814-429EE7A1BCBE}" type="presParOf" srcId="{27AF1974-172F-4BAB-9B8F-41F4C20B2DEB}" destId="{7255C32E-BE47-4CBC-84D8-D0996D81D5D3}" srcOrd="0" destOrd="0" presId="urn:microsoft.com/office/officeart/2008/layout/HorizontalMultiLevelHierarchy"/>
    <dgm:cxn modelId="{93870DF4-B120-4B7D-BB9F-5E342B8D4FCC}" type="presParOf" srcId="{27AF1974-172F-4BAB-9B8F-41F4C20B2DEB}" destId="{50FF79EE-692E-4AFC-BDC7-016051C4CBFF}" srcOrd="1" destOrd="0" presId="urn:microsoft.com/office/officeart/2008/layout/HorizontalMultiLevelHierarchy"/>
    <dgm:cxn modelId="{4EE4A45F-0829-46A0-9827-BFAAF363FD48}" type="presParOf" srcId="{50FF79EE-692E-4AFC-BDC7-016051C4CBFF}" destId="{0D60C23C-F719-445C-836B-22BBBFEBF2CB}" srcOrd="0" destOrd="0" presId="urn:microsoft.com/office/officeart/2008/layout/HorizontalMultiLevelHierarchy"/>
    <dgm:cxn modelId="{350C477E-CA41-4EC9-BC1E-2C9378DB1C8F}" type="presParOf" srcId="{0D60C23C-F719-445C-836B-22BBBFEBF2CB}" destId="{08809B55-D645-4635-A684-C4F4C7229D30}" srcOrd="0" destOrd="0" presId="urn:microsoft.com/office/officeart/2008/layout/HorizontalMultiLevelHierarchy"/>
    <dgm:cxn modelId="{767DFCF3-5594-4000-BBE6-4B0AF2DF9C02}" type="presParOf" srcId="{50FF79EE-692E-4AFC-BDC7-016051C4CBFF}" destId="{99915978-9905-43FD-8C13-CF968082F0C9}" srcOrd="1" destOrd="0" presId="urn:microsoft.com/office/officeart/2008/layout/HorizontalMultiLevelHierarchy"/>
    <dgm:cxn modelId="{BBACBE02-1FF2-4F73-A1E8-C08C7126AD57}" type="presParOf" srcId="{99915978-9905-43FD-8C13-CF968082F0C9}" destId="{FE124371-5989-4CF5-8EE0-76D0B7D72B09}" srcOrd="0" destOrd="0" presId="urn:microsoft.com/office/officeart/2008/layout/HorizontalMultiLevelHierarchy"/>
    <dgm:cxn modelId="{B685C255-F293-4821-8491-31DE4F1FF674}" type="presParOf" srcId="{99915978-9905-43FD-8C13-CF968082F0C9}" destId="{0D2CA81C-6B28-4516-B017-564B0BA7CEC6}" srcOrd="1" destOrd="0" presId="urn:microsoft.com/office/officeart/2008/layout/HorizontalMultiLevelHierarchy"/>
    <dgm:cxn modelId="{AF8F908F-2D7F-4A3E-AB30-DC416347E057}" type="presParOf" srcId="{50FF79EE-692E-4AFC-BDC7-016051C4CBFF}" destId="{3B00C9E7-84AC-49B9-ACF2-4FA1A05BCB44}" srcOrd="2" destOrd="0" presId="urn:microsoft.com/office/officeart/2008/layout/HorizontalMultiLevelHierarchy"/>
    <dgm:cxn modelId="{F7D77AF5-B511-4383-A47B-003779B3EF8B}" type="presParOf" srcId="{3B00C9E7-84AC-49B9-ACF2-4FA1A05BCB44}" destId="{C85BAEFF-5C61-4FFC-93D6-D02998CC4DF8}" srcOrd="0" destOrd="0" presId="urn:microsoft.com/office/officeart/2008/layout/HorizontalMultiLevelHierarchy"/>
    <dgm:cxn modelId="{779BF35A-EB4C-4AFA-9FE3-132060C378C6}" type="presParOf" srcId="{50FF79EE-692E-4AFC-BDC7-016051C4CBFF}" destId="{32FE97F3-FD08-42BF-A972-3F9B9CDC77D7}" srcOrd="3" destOrd="0" presId="urn:microsoft.com/office/officeart/2008/layout/HorizontalMultiLevelHierarchy"/>
    <dgm:cxn modelId="{571F9861-E9EC-4708-ABFE-609D5E81CB75}" type="presParOf" srcId="{32FE97F3-FD08-42BF-A972-3F9B9CDC77D7}" destId="{7966EECF-EE01-4F69-927F-8EB470ED57B0}" srcOrd="0" destOrd="0" presId="urn:microsoft.com/office/officeart/2008/layout/HorizontalMultiLevelHierarchy"/>
    <dgm:cxn modelId="{E15F9C07-613B-4484-BA9E-0D3DF868745E}" type="presParOf" srcId="{32FE97F3-FD08-42BF-A972-3F9B9CDC77D7}" destId="{4DE8F1B3-AD95-4AF3-A954-213825462CB4}" srcOrd="1" destOrd="0" presId="urn:microsoft.com/office/officeart/2008/layout/HorizontalMultiLevelHierarchy"/>
    <dgm:cxn modelId="{79C3767A-9547-4D7F-B8FC-DDB6539F5A74}" type="presParOf" srcId="{50FF79EE-692E-4AFC-BDC7-016051C4CBFF}" destId="{AE6349DC-4666-4DBD-AC6C-D6087B4C9D33}" srcOrd="4" destOrd="0" presId="urn:microsoft.com/office/officeart/2008/layout/HorizontalMultiLevelHierarchy"/>
    <dgm:cxn modelId="{8A09400C-DEAA-4466-BF06-72A588311957}" type="presParOf" srcId="{AE6349DC-4666-4DBD-AC6C-D6087B4C9D33}" destId="{24127767-45B9-4EE8-9C96-6F932B318585}" srcOrd="0" destOrd="0" presId="urn:microsoft.com/office/officeart/2008/layout/HorizontalMultiLevelHierarchy"/>
    <dgm:cxn modelId="{14F335A3-D6F4-4274-9481-CEE26536798F}" type="presParOf" srcId="{50FF79EE-692E-4AFC-BDC7-016051C4CBFF}" destId="{5CE2679B-2F37-4890-9813-06F32A5EDBF9}" srcOrd="5" destOrd="0" presId="urn:microsoft.com/office/officeart/2008/layout/HorizontalMultiLevelHierarchy"/>
    <dgm:cxn modelId="{ED00CE4A-58DD-4793-BA55-540265A80F93}" type="presParOf" srcId="{5CE2679B-2F37-4890-9813-06F32A5EDBF9}" destId="{B12B45CD-A15C-43A4-8293-64A90453C64E}" srcOrd="0" destOrd="0" presId="urn:microsoft.com/office/officeart/2008/layout/HorizontalMultiLevelHierarchy"/>
    <dgm:cxn modelId="{7298EA5A-EA53-42A7-9E27-4313FD39CA16}" type="presParOf" srcId="{5CE2679B-2F37-4890-9813-06F32A5EDBF9}" destId="{B5953E75-E63B-4B23-9947-7812D9AE0A13}" srcOrd="1" destOrd="0" presId="urn:microsoft.com/office/officeart/2008/layout/HorizontalMultiLevelHierarchy"/>
    <dgm:cxn modelId="{E334831F-3DD9-49BB-99B2-9945BCA2360A}" type="presParOf" srcId="{50FF79EE-692E-4AFC-BDC7-016051C4CBFF}" destId="{D432E59A-AD19-4D45-90EC-6D88D739BFA8}" srcOrd="6" destOrd="0" presId="urn:microsoft.com/office/officeart/2008/layout/HorizontalMultiLevelHierarchy"/>
    <dgm:cxn modelId="{FCDFCF17-0029-4797-9FEF-2A64336B8885}" type="presParOf" srcId="{D432E59A-AD19-4D45-90EC-6D88D739BFA8}" destId="{D0CB3D64-98AC-4E72-9B77-1230A4C012CF}" srcOrd="0" destOrd="0" presId="urn:microsoft.com/office/officeart/2008/layout/HorizontalMultiLevelHierarchy"/>
    <dgm:cxn modelId="{B5E9A39E-66B9-4E45-B494-073C34971AC9}" type="presParOf" srcId="{50FF79EE-692E-4AFC-BDC7-016051C4CBFF}" destId="{7B813CD8-546B-4E65-8722-FC7E38225D75}" srcOrd="7" destOrd="0" presId="urn:microsoft.com/office/officeart/2008/layout/HorizontalMultiLevelHierarchy"/>
    <dgm:cxn modelId="{680FF677-8B60-4263-8F8A-D54ADCAA7404}" type="presParOf" srcId="{7B813CD8-546B-4E65-8722-FC7E38225D75}" destId="{282A0741-36FB-4A39-84B4-362474DDDD74}" srcOrd="0" destOrd="0" presId="urn:microsoft.com/office/officeart/2008/layout/HorizontalMultiLevelHierarchy"/>
    <dgm:cxn modelId="{881A8D21-452B-45E2-8D8C-D80F0514E7EE}" type="presParOf" srcId="{7B813CD8-546B-4E65-8722-FC7E38225D75}" destId="{2783E287-8763-44AD-B760-13AF01721A1F}" srcOrd="1" destOrd="0" presId="urn:microsoft.com/office/officeart/2008/layout/HorizontalMultiLevelHierarchy"/>
    <dgm:cxn modelId="{CF51A22A-E410-4338-B3A3-C839AD216295}" type="presParOf" srcId="{50FF79EE-692E-4AFC-BDC7-016051C4CBFF}" destId="{CC97C4CA-58F8-4075-8C26-DA2EE0BA9498}" srcOrd="8" destOrd="0" presId="urn:microsoft.com/office/officeart/2008/layout/HorizontalMultiLevelHierarchy"/>
    <dgm:cxn modelId="{1F51A783-F54E-4DB6-BA91-61696959C6C6}" type="presParOf" srcId="{CC97C4CA-58F8-4075-8C26-DA2EE0BA9498}" destId="{FACC80A5-B982-410F-806B-DF8F7A54595B}" srcOrd="0" destOrd="0" presId="urn:microsoft.com/office/officeart/2008/layout/HorizontalMultiLevelHierarchy"/>
    <dgm:cxn modelId="{9BE64684-5AAF-431F-AF3B-F1321BB7EDE2}" type="presParOf" srcId="{50FF79EE-692E-4AFC-BDC7-016051C4CBFF}" destId="{FE2B430D-E32A-4540-8399-E1DE7C8A5018}" srcOrd="9" destOrd="0" presId="urn:microsoft.com/office/officeart/2008/layout/HorizontalMultiLevelHierarchy"/>
    <dgm:cxn modelId="{CD867795-F659-479C-9977-BCE044B8BAE1}" type="presParOf" srcId="{FE2B430D-E32A-4540-8399-E1DE7C8A5018}" destId="{19FAE570-C41E-4E68-805E-68BC054770B2}" srcOrd="0" destOrd="0" presId="urn:microsoft.com/office/officeart/2008/layout/HorizontalMultiLevelHierarchy"/>
    <dgm:cxn modelId="{9302A743-EBD3-45F7-9023-3DED6BE9CAD2}" type="presParOf" srcId="{FE2B430D-E32A-4540-8399-E1DE7C8A5018}" destId="{07679E59-8450-4E3A-803D-04E319DB8644}" srcOrd="1" destOrd="0" presId="urn:microsoft.com/office/officeart/2008/layout/HorizontalMultiLevelHierarchy"/>
    <dgm:cxn modelId="{B7417A0D-5B97-46DC-8BC6-013974D31822}" type="presParOf" srcId="{50FF79EE-692E-4AFC-BDC7-016051C4CBFF}" destId="{8AD6E26B-B249-481A-A4B7-85224FF3067C}" srcOrd="10" destOrd="0" presId="urn:microsoft.com/office/officeart/2008/layout/HorizontalMultiLevelHierarchy"/>
    <dgm:cxn modelId="{EC888871-5BCD-4903-B2E1-1C9E5B97E232}" type="presParOf" srcId="{8AD6E26B-B249-481A-A4B7-85224FF3067C}" destId="{25F45B1D-F116-4952-B097-E1ACF2EFE44C}" srcOrd="0" destOrd="0" presId="urn:microsoft.com/office/officeart/2008/layout/HorizontalMultiLevelHierarchy"/>
    <dgm:cxn modelId="{7F735481-1D30-47C9-8CC3-65324C6A6145}" type="presParOf" srcId="{50FF79EE-692E-4AFC-BDC7-016051C4CBFF}" destId="{FACE9D4B-423F-4331-86D0-AAAE0D2E0E41}" srcOrd="11" destOrd="0" presId="urn:microsoft.com/office/officeart/2008/layout/HorizontalMultiLevelHierarchy"/>
    <dgm:cxn modelId="{096E091C-6008-42CC-BFD8-DACE32337096}" type="presParOf" srcId="{FACE9D4B-423F-4331-86D0-AAAE0D2E0E41}" destId="{0F5050D6-ADDF-4EE9-9D51-17C2EACA873E}" srcOrd="0" destOrd="0" presId="urn:microsoft.com/office/officeart/2008/layout/HorizontalMultiLevelHierarchy"/>
    <dgm:cxn modelId="{5DC65D95-1FA8-4F3A-910B-11B483260BE8}" type="presParOf" srcId="{FACE9D4B-423F-4331-86D0-AAAE0D2E0E41}" destId="{3279521C-04BD-4525-9B78-1113C9FCF882}" srcOrd="1" destOrd="0" presId="urn:microsoft.com/office/officeart/2008/layout/HorizontalMultiLevelHierarchy"/>
    <dgm:cxn modelId="{6D8A1A06-626E-4CB2-8DCF-C97B78846228}" type="presParOf" srcId="{50FF79EE-692E-4AFC-BDC7-016051C4CBFF}" destId="{76B05670-9B6A-4C50-BD66-9101AE74395A}" srcOrd="12" destOrd="0" presId="urn:microsoft.com/office/officeart/2008/layout/HorizontalMultiLevelHierarchy"/>
    <dgm:cxn modelId="{BE97CA57-3CE6-4655-A4F9-DE143FC3BFF0}" type="presParOf" srcId="{76B05670-9B6A-4C50-BD66-9101AE74395A}" destId="{C5881421-20E2-4DE1-9C81-67B3BAA72B69}" srcOrd="0" destOrd="0" presId="urn:microsoft.com/office/officeart/2008/layout/HorizontalMultiLevelHierarchy"/>
    <dgm:cxn modelId="{34AD42CF-C9CA-4B9A-8C0F-302CBC43DC97}" type="presParOf" srcId="{50FF79EE-692E-4AFC-BDC7-016051C4CBFF}" destId="{C90B595E-79AF-40DF-A197-049CA78AE501}" srcOrd="13" destOrd="0" presId="urn:microsoft.com/office/officeart/2008/layout/HorizontalMultiLevelHierarchy"/>
    <dgm:cxn modelId="{A3B9FFBE-98AC-4DD4-8E6D-E24F49A5E715}" type="presParOf" srcId="{C90B595E-79AF-40DF-A197-049CA78AE501}" destId="{CA4FA9D0-0FAF-48FD-8D02-D3694AAD3E72}" srcOrd="0" destOrd="0" presId="urn:microsoft.com/office/officeart/2008/layout/HorizontalMultiLevelHierarchy"/>
    <dgm:cxn modelId="{70FC33EE-FB44-4449-98A2-966D7AFAC43C}" type="presParOf" srcId="{C90B595E-79AF-40DF-A197-049CA78AE501}" destId="{807416D2-6D1F-4415-932F-0586AF77CF91}" srcOrd="1" destOrd="0" presId="urn:microsoft.com/office/officeart/2008/layout/HorizontalMultiLevelHierarchy"/>
    <dgm:cxn modelId="{E2E03C2F-D9E5-4D1E-B78D-F7F2D8E77460}" type="presParOf" srcId="{50FF79EE-692E-4AFC-BDC7-016051C4CBFF}" destId="{EAE6D512-5858-46D2-B79F-5AD98A3F3884}" srcOrd="14" destOrd="0" presId="urn:microsoft.com/office/officeart/2008/layout/HorizontalMultiLevelHierarchy"/>
    <dgm:cxn modelId="{58393D01-ADA1-4085-BB30-3545F684DAF3}" type="presParOf" srcId="{EAE6D512-5858-46D2-B79F-5AD98A3F3884}" destId="{9D993E87-DE18-4A20-B57C-67FA1E63B18A}" srcOrd="0" destOrd="0" presId="urn:microsoft.com/office/officeart/2008/layout/HorizontalMultiLevelHierarchy"/>
    <dgm:cxn modelId="{5333FF52-ADED-4C09-BB11-003BCB8C0E73}" type="presParOf" srcId="{50FF79EE-692E-4AFC-BDC7-016051C4CBFF}" destId="{325C335D-468C-48C2-8085-14740DE3C112}" srcOrd="15" destOrd="0" presId="urn:microsoft.com/office/officeart/2008/layout/HorizontalMultiLevelHierarchy"/>
    <dgm:cxn modelId="{075FBA83-142E-47DD-8A02-EBB8E056C88E}" type="presParOf" srcId="{325C335D-468C-48C2-8085-14740DE3C112}" destId="{282E7A29-2E61-4F68-8313-18ECB7AC1CAB}" srcOrd="0" destOrd="0" presId="urn:microsoft.com/office/officeart/2008/layout/HorizontalMultiLevelHierarchy"/>
    <dgm:cxn modelId="{9E6A68B0-795C-4DEA-B034-ED1B46BF7F9A}" type="presParOf" srcId="{325C335D-468C-48C2-8085-14740DE3C112}" destId="{E624A440-E034-4003-9C5C-CE28B1BA00AA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Реформирование и модернизация жилищно-коммунального хозяйства и повышение энергетической эффективности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Модернизация, реконструкция, капитальный ремонт объектов коммунальной инфраструктуры и обновление материально-технической базы предприятий жилищно-коммунального хозяйства Северо-Енисейского района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84 655,2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363FED4A-B0C1-4BB8-A643-7E81140739A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Доступность коммунально-бытовых услуг для населения Северо-Енисейского района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900 028,6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8C8023F-2C9D-48A0-8EED-673CFAACDED8}" type="parTrans" cxnId="{1749DA2E-253B-4862-87A7-B20C5720D536}">
      <dgm:prSet/>
      <dgm:spPr/>
      <dgm:t>
        <a:bodyPr/>
        <a:lstStyle/>
        <a:p>
          <a:endParaRPr lang="ru-RU"/>
        </a:p>
      </dgm:t>
    </dgm:pt>
    <dgm:pt modelId="{751D1259-010D-478B-B306-C05BDE10774C}" type="sibTrans" cxnId="{1749DA2E-253B-4862-87A7-B20C5720D536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 в Северо-Енисейском районе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6 597,1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4B85A143-0CF1-445C-A7DB-3AC97ADD88E8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Чистая вода Северо-Енисейского района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1 369,6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5A53765-1C2F-47A6-AB2B-0A24AEF224AB}" type="parTrans" cxnId="{141689D5-2016-4CF0-A629-DCA68DBBD112}">
      <dgm:prSet/>
      <dgm:spPr/>
      <dgm:t>
        <a:bodyPr/>
        <a:lstStyle/>
        <a:p>
          <a:endParaRPr lang="ru-RU"/>
        </a:p>
      </dgm:t>
    </dgm:pt>
    <dgm:pt modelId="{EB5CD9C1-8316-45F4-A0BD-4AA8B9D79C74}" type="sibTrans" cxnId="{141689D5-2016-4CF0-A629-DCA68DBBD112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  <dgm:t>
        <a:bodyPr/>
        <a:lstStyle/>
        <a:p>
          <a:endParaRPr lang="ru-RU"/>
        </a:p>
      </dgm:t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11591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  <dgm:t>
        <a:bodyPr/>
        <a:lstStyle/>
        <a:p>
          <a:endParaRPr lang="ru-RU"/>
        </a:p>
      </dgm:t>
    </dgm:pt>
    <dgm:pt modelId="{4EB5C69D-0640-4DB7-8474-31D16E77BBB0}" type="pres">
      <dgm:prSet presAssocID="{7A0D34FF-4450-4439-8442-963A1B34B5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  <dgm:t>
        <a:bodyPr/>
        <a:lstStyle/>
        <a:p>
          <a:endParaRPr lang="ru-RU"/>
        </a:p>
      </dgm:t>
    </dgm:pt>
    <dgm:pt modelId="{9F8B010D-B14E-483B-822F-5B87F314267E}" type="pres">
      <dgm:prSet presAssocID="{CA7C17D0-4058-46FF-AE83-236C1802E17C}" presName="LevelTwoTextNode" presStyleLbl="node2" presStyleIdx="0" presStyleCnt="4" custLinFactNeighborX="-75444" custLinFactNeighborY="-62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  <dgm:t>
        <a:bodyPr/>
        <a:lstStyle/>
        <a:p>
          <a:endParaRPr lang="ru-RU"/>
        </a:p>
      </dgm:t>
    </dgm:pt>
    <dgm:pt modelId="{4A96901B-ACF0-4C56-A017-7C1DFB74E20F}" type="pres">
      <dgm:prSet presAssocID="{E5A53765-1C2F-47A6-AB2B-0A24AEF224A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CAF1BC5-7AC7-4C0A-9680-79FBD9CC18CD}" type="pres">
      <dgm:prSet presAssocID="{E5A53765-1C2F-47A6-AB2B-0A24AEF224A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3981256-893E-422A-B14A-8190FADA6DE9}" type="pres">
      <dgm:prSet presAssocID="{4B85A143-0CF1-445C-A7DB-3AC97ADD88E8}" presName="root2" presStyleCnt="0"/>
      <dgm:spPr/>
    </dgm:pt>
    <dgm:pt modelId="{04862E9E-EA06-407E-ADBC-045C6596BA62}" type="pres">
      <dgm:prSet presAssocID="{4B85A143-0CF1-445C-A7DB-3AC97ADD88E8}" presName="LevelTwoTextNode" presStyleLbl="node2" presStyleIdx="1" presStyleCnt="4" custScaleY="55679" custLinFactNeighborX="-75444" custLinFactNeighborY="-382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88E3A7-2463-450D-8209-7FDFA03F1D55}" type="pres">
      <dgm:prSet presAssocID="{4B85A143-0CF1-445C-A7DB-3AC97ADD88E8}" presName="level3hierChild" presStyleCnt="0"/>
      <dgm:spPr/>
    </dgm:pt>
    <dgm:pt modelId="{E597C3C4-336B-48E1-999E-915DB7034795}" type="pres">
      <dgm:prSet presAssocID="{98C8023F-2C9D-48A0-8EED-673CFAACDED8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A8546962-4D26-4307-B34F-B4D25B5155DD}" type="pres">
      <dgm:prSet presAssocID="{98C8023F-2C9D-48A0-8EED-673CFAACDED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5BE559C-84FD-474A-9D2E-538CC805D436}" type="pres">
      <dgm:prSet presAssocID="{363FED4A-B0C1-4BB8-A643-7E81140739A4}" presName="root2" presStyleCnt="0"/>
      <dgm:spPr/>
      <dgm:t>
        <a:bodyPr/>
        <a:lstStyle/>
        <a:p>
          <a:endParaRPr lang="ru-RU"/>
        </a:p>
      </dgm:t>
    </dgm:pt>
    <dgm:pt modelId="{99D953BE-08E9-4B21-862E-94B751C2218C}" type="pres">
      <dgm:prSet presAssocID="{363FED4A-B0C1-4BB8-A643-7E81140739A4}" presName="LevelTwoTextNode" presStyleLbl="node2" presStyleIdx="2" presStyleCnt="4" custScaleY="127007" custLinFactNeighborX="-75444" custLinFactNeighborY="-38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8FCD7-CC20-43B8-BDAC-F19589950005}" type="pres">
      <dgm:prSet presAssocID="{363FED4A-B0C1-4BB8-A643-7E81140739A4}" presName="level3hierChild" presStyleCnt="0"/>
      <dgm:spPr/>
      <dgm:t>
        <a:bodyPr/>
        <a:lstStyle/>
        <a:p>
          <a:endParaRPr lang="ru-RU"/>
        </a:p>
      </dgm:t>
    </dgm:pt>
    <dgm:pt modelId="{A324A088-0BF5-47BB-84DA-4C982D9D2AF2}" type="pres">
      <dgm:prSet presAssocID="{01784CB1-5FF2-4923-9268-E48D5050269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  <dgm:t>
        <a:bodyPr/>
        <a:lstStyle/>
        <a:p>
          <a:endParaRPr lang="ru-RU"/>
        </a:p>
      </dgm:t>
    </dgm:pt>
    <dgm:pt modelId="{FDD0ED59-C76F-4E93-913A-C668FA049A0F}" type="pres">
      <dgm:prSet presAssocID="{CF2876CA-A731-4B2A-9BB1-41AD9346C48E}" presName="LevelTwoTextNode" presStyleLbl="node2" presStyleIdx="3" presStyleCnt="4" custLinFactNeighborX="-75444" custLinFactNeighborY="-62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  <dgm:t>
        <a:bodyPr/>
        <a:lstStyle/>
        <a:p>
          <a:endParaRPr lang="ru-RU"/>
        </a:p>
      </dgm:t>
    </dgm:pt>
  </dgm:ptLst>
  <dgm:cxnLst>
    <dgm:cxn modelId="{9A07D000-FBE0-4109-8204-83FDCD095448}" type="presOf" srcId="{7A0D34FF-4450-4439-8442-963A1B34B589}" destId="{7F9487AE-DCD1-4BDD-B684-2DFCF8BCD381}" srcOrd="1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141689D5-2016-4CF0-A629-DCA68DBBD112}" srcId="{19CF11E3-380E-48F2-89E9-879FB97AB162}" destId="{4B85A143-0CF1-445C-A7DB-3AC97ADD88E8}" srcOrd="1" destOrd="0" parTransId="{E5A53765-1C2F-47A6-AB2B-0A24AEF224AB}" sibTransId="{EB5CD9C1-8316-45F4-A0BD-4AA8B9D79C74}"/>
    <dgm:cxn modelId="{BA75B7B3-CE5E-4BCD-8391-ECC587D2E9FC}" type="presOf" srcId="{CA7C17D0-4058-46FF-AE83-236C1802E17C}" destId="{9F8B010D-B14E-483B-822F-5B87F314267E}" srcOrd="0" destOrd="0" presId="urn:microsoft.com/office/officeart/2008/layout/HorizontalMultiLevelHierarchy"/>
    <dgm:cxn modelId="{46EA9C3B-7C0A-4259-A00B-440A73BDEA30}" type="presOf" srcId="{98C8023F-2C9D-48A0-8EED-673CFAACDED8}" destId="{A8546962-4D26-4307-B34F-B4D25B5155DD}" srcOrd="1" destOrd="0" presId="urn:microsoft.com/office/officeart/2008/layout/HorizontalMultiLevelHierarchy"/>
    <dgm:cxn modelId="{698ECDF8-07A4-4F4F-A012-0B87207F04B8}" type="presOf" srcId="{01784CB1-5FF2-4923-9268-E48D5050269B}" destId="{A324A088-0BF5-47BB-84DA-4C982D9D2AF2}" srcOrd="0" destOrd="0" presId="urn:microsoft.com/office/officeart/2008/layout/HorizontalMultiLevelHierarchy"/>
    <dgm:cxn modelId="{768398FB-3D7A-49A2-A9E0-E1786D527E63}" type="presOf" srcId="{E5A53765-1C2F-47A6-AB2B-0A24AEF224AB}" destId="{4A96901B-ACF0-4C56-A017-7C1DFB74E20F}" srcOrd="0" destOrd="0" presId="urn:microsoft.com/office/officeart/2008/layout/HorizontalMultiLevelHierarchy"/>
    <dgm:cxn modelId="{1749DA2E-253B-4862-87A7-B20C5720D536}" srcId="{19CF11E3-380E-48F2-89E9-879FB97AB162}" destId="{363FED4A-B0C1-4BB8-A643-7E81140739A4}" srcOrd="2" destOrd="0" parTransId="{98C8023F-2C9D-48A0-8EED-673CFAACDED8}" sibTransId="{751D1259-010D-478B-B306-C05BDE10774C}"/>
    <dgm:cxn modelId="{7BE2C05B-A6D5-4358-B747-83E162E54E54}" type="presOf" srcId="{98C8023F-2C9D-48A0-8EED-673CFAACDED8}" destId="{E597C3C4-336B-48E1-999E-915DB7034795}" srcOrd="0" destOrd="0" presId="urn:microsoft.com/office/officeart/2008/layout/HorizontalMultiLevelHierarchy"/>
    <dgm:cxn modelId="{A10C69DF-CAF5-40AC-AAD8-FD431D9D4AAD}" type="presOf" srcId="{CF2876CA-A731-4B2A-9BB1-41AD9346C48E}" destId="{FDD0ED59-C76F-4E93-913A-C668FA049A0F}" srcOrd="0" destOrd="0" presId="urn:microsoft.com/office/officeart/2008/layout/HorizontalMultiLevelHierarchy"/>
    <dgm:cxn modelId="{087DEE3A-E190-44E2-B9CF-F2C6A2593678}" type="presOf" srcId="{01784CB1-5FF2-4923-9268-E48D5050269B}" destId="{126FF164-930E-4C50-9F90-430A3F8FD936}" srcOrd="1" destOrd="0" presId="urn:microsoft.com/office/officeart/2008/layout/HorizontalMultiLevelHierarchy"/>
    <dgm:cxn modelId="{9E6B1A69-78C5-4F56-B627-2F3ABB89B17A}" srcId="{19CF11E3-380E-48F2-89E9-879FB97AB162}" destId="{CF2876CA-A731-4B2A-9BB1-41AD9346C48E}" srcOrd="3" destOrd="0" parTransId="{01784CB1-5FF2-4923-9268-E48D5050269B}" sibTransId="{2178E18F-E57E-49FC-9F55-315294E2E28C}"/>
    <dgm:cxn modelId="{E410A927-E8D9-4889-8BBB-A331D09E45E1}" type="presOf" srcId="{363FED4A-B0C1-4BB8-A643-7E81140739A4}" destId="{99D953BE-08E9-4B21-862E-94B751C2218C}" srcOrd="0" destOrd="0" presId="urn:microsoft.com/office/officeart/2008/layout/HorizontalMultiLevelHierarchy"/>
    <dgm:cxn modelId="{8E822B5E-CEF3-4F87-B2C0-633776BB2C36}" type="presOf" srcId="{7A0D34FF-4450-4439-8442-963A1B34B589}" destId="{4EB5C69D-0640-4DB7-8474-31D16E77BBB0}" srcOrd="0" destOrd="0" presId="urn:microsoft.com/office/officeart/2008/layout/HorizontalMultiLevelHierarchy"/>
    <dgm:cxn modelId="{F1286E30-9CC3-4965-BE32-B15B842859F8}" type="presOf" srcId="{19CF11E3-380E-48F2-89E9-879FB97AB162}" destId="{62440AD2-5F42-43BB-9E39-2FCC33600A4F}" srcOrd="0" destOrd="0" presId="urn:microsoft.com/office/officeart/2008/layout/HorizontalMultiLevelHierarchy"/>
    <dgm:cxn modelId="{28D92106-7803-4E7C-BA43-4D3B69FD52BB}" type="presOf" srcId="{E5A53765-1C2F-47A6-AB2B-0A24AEF224AB}" destId="{1CAF1BC5-7AC7-4C0A-9680-79FBD9CC18CD}" srcOrd="1" destOrd="0" presId="urn:microsoft.com/office/officeart/2008/layout/HorizontalMultiLevelHierarchy"/>
    <dgm:cxn modelId="{30B7ED68-12C5-4476-8619-F18F44BC21E1}" type="presOf" srcId="{81553E28-EA2C-43B8-AB59-43B4B79E1F35}" destId="{3F1357B4-9E5E-44E0-B461-7288E6C0409A}" srcOrd="0" destOrd="0" presId="urn:microsoft.com/office/officeart/2008/layout/HorizontalMultiLevelHierarchy"/>
    <dgm:cxn modelId="{40C7B384-6633-4BE4-9554-F8EB056F4269}" type="presOf" srcId="{4B85A143-0CF1-445C-A7DB-3AC97ADD88E8}" destId="{04862E9E-EA06-407E-ADBC-045C6596BA62}" srcOrd="0" destOrd="0" presId="urn:microsoft.com/office/officeart/2008/layout/HorizontalMultiLevelHierarchy"/>
    <dgm:cxn modelId="{C96752F2-40FA-41C0-84D6-5AA2535F40A1}" type="presParOf" srcId="{3F1357B4-9E5E-44E0-B461-7288E6C0409A}" destId="{FF605446-2FF5-4582-9DE1-73DB2B34EE99}" srcOrd="0" destOrd="0" presId="urn:microsoft.com/office/officeart/2008/layout/HorizontalMultiLevelHierarchy"/>
    <dgm:cxn modelId="{AF30317B-0EE3-4D0D-8070-775229EFB3E4}" type="presParOf" srcId="{FF605446-2FF5-4582-9DE1-73DB2B34EE99}" destId="{62440AD2-5F42-43BB-9E39-2FCC33600A4F}" srcOrd="0" destOrd="0" presId="urn:microsoft.com/office/officeart/2008/layout/HorizontalMultiLevelHierarchy"/>
    <dgm:cxn modelId="{04EB28AB-BFD4-40AA-B807-FA3A719695BB}" type="presParOf" srcId="{FF605446-2FF5-4582-9DE1-73DB2B34EE99}" destId="{FB0B2005-BBEF-4D12-9C4E-28A25471DE17}" srcOrd="1" destOrd="0" presId="urn:microsoft.com/office/officeart/2008/layout/HorizontalMultiLevelHierarchy"/>
    <dgm:cxn modelId="{030FF823-BC09-4F3A-ACAF-E1E653A8F070}" type="presParOf" srcId="{FB0B2005-BBEF-4D12-9C4E-28A25471DE17}" destId="{4EB5C69D-0640-4DB7-8474-31D16E77BBB0}" srcOrd="0" destOrd="0" presId="urn:microsoft.com/office/officeart/2008/layout/HorizontalMultiLevelHierarchy"/>
    <dgm:cxn modelId="{6852680D-79DF-4AD1-A8C4-00115B8D9B33}" type="presParOf" srcId="{4EB5C69D-0640-4DB7-8474-31D16E77BBB0}" destId="{7F9487AE-DCD1-4BDD-B684-2DFCF8BCD381}" srcOrd="0" destOrd="0" presId="urn:microsoft.com/office/officeart/2008/layout/HorizontalMultiLevelHierarchy"/>
    <dgm:cxn modelId="{17B25A2E-2D8C-4817-8715-90C69A39ADF8}" type="presParOf" srcId="{FB0B2005-BBEF-4D12-9C4E-28A25471DE17}" destId="{37BD7B29-F596-43D2-AAC1-532DE5CCBAAF}" srcOrd="1" destOrd="0" presId="urn:microsoft.com/office/officeart/2008/layout/HorizontalMultiLevelHierarchy"/>
    <dgm:cxn modelId="{14DA7EB4-E364-4D46-BA81-4C2F93F1E77C}" type="presParOf" srcId="{37BD7B29-F596-43D2-AAC1-532DE5CCBAAF}" destId="{9F8B010D-B14E-483B-822F-5B87F314267E}" srcOrd="0" destOrd="0" presId="urn:microsoft.com/office/officeart/2008/layout/HorizontalMultiLevelHierarchy"/>
    <dgm:cxn modelId="{0F6E747F-AF1E-4D02-BE6C-5B9308487936}" type="presParOf" srcId="{37BD7B29-F596-43D2-AAC1-532DE5CCBAAF}" destId="{BF2C4452-8C82-4829-B83D-2011F4A9FC23}" srcOrd="1" destOrd="0" presId="urn:microsoft.com/office/officeart/2008/layout/HorizontalMultiLevelHierarchy"/>
    <dgm:cxn modelId="{6A7BE4D0-3812-4A2C-865F-14B453A9EA2E}" type="presParOf" srcId="{FB0B2005-BBEF-4D12-9C4E-28A25471DE17}" destId="{4A96901B-ACF0-4C56-A017-7C1DFB74E20F}" srcOrd="2" destOrd="0" presId="urn:microsoft.com/office/officeart/2008/layout/HorizontalMultiLevelHierarchy"/>
    <dgm:cxn modelId="{228F5D02-F4BB-480C-96E3-9A3B7B9E7B28}" type="presParOf" srcId="{4A96901B-ACF0-4C56-A017-7C1DFB74E20F}" destId="{1CAF1BC5-7AC7-4C0A-9680-79FBD9CC18CD}" srcOrd="0" destOrd="0" presId="urn:microsoft.com/office/officeart/2008/layout/HorizontalMultiLevelHierarchy"/>
    <dgm:cxn modelId="{DC2A7ADD-2F19-4C38-9C70-499060D7137C}" type="presParOf" srcId="{FB0B2005-BBEF-4D12-9C4E-28A25471DE17}" destId="{43981256-893E-422A-B14A-8190FADA6DE9}" srcOrd="3" destOrd="0" presId="urn:microsoft.com/office/officeart/2008/layout/HorizontalMultiLevelHierarchy"/>
    <dgm:cxn modelId="{91F3E743-05DD-4155-AC37-196301528810}" type="presParOf" srcId="{43981256-893E-422A-B14A-8190FADA6DE9}" destId="{04862E9E-EA06-407E-ADBC-045C6596BA62}" srcOrd="0" destOrd="0" presId="urn:microsoft.com/office/officeart/2008/layout/HorizontalMultiLevelHierarchy"/>
    <dgm:cxn modelId="{81DFBAD3-B420-4C2A-A4B9-58425CDE2EE7}" type="presParOf" srcId="{43981256-893E-422A-B14A-8190FADA6DE9}" destId="{1E88E3A7-2463-450D-8209-7FDFA03F1D55}" srcOrd="1" destOrd="0" presId="urn:microsoft.com/office/officeart/2008/layout/HorizontalMultiLevelHierarchy"/>
    <dgm:cxn modelId="{C9AD130F-1140-4FD5-81D6-56F182A2DEEA}" type="presParOf" srcId="{FB0B2005-BBEF-4D12-9C4E-28A25471DE17}" destId="{E597C3C4-336B-48E1-999E-915DB7034795}" srcOrd="4" destOrd="0" presId="urn:microsoft.com/office/officeart/2008/layout/HorizontalMultiLevelHierarchy"/>
    <dgm:cxn modelId="{4BB911EA-43E2-4C23-8177-00B37D180371}" type="presParOf" srcId="{E597C3C4-336B-48E1-999E-915DB7034795}" destId="{A8546962-4D26-4307-B34F-B4D25B5155DD}" srcOrd="0" destOrd="0" presId="urn:microsoft.com/office/officeart/2008/layout/HorizontalMultiLevelHierarchy"/>
    <dgm:cxn modelId="{47F2819A-E78B-4DB8-9077-1A4F2A47FE61}" type="presParOf" srcId="{FB0B2005-BBEF-4D12-9C4E-28A25471DE17}" destId="{55BE559C-84FD-474A-9D2E-538CC805D436}" srcOrd="5" destOrd="0" presId="urn:microsoft.com/office/officeart/2008/layout/HorizontalMultiLevelHierarchy"/>
    <dgm:cxn modelId="{5EF8880A-1632-4F79-AA58-2FDA36D8D43E}" type="presParOf" srcId="{55BE559C-84FD-474A-9D2E-538CC805D436}" destId="{99D953BE-08E9-4B21-862E-94B751C2218C}" srcOrd="0" destOrd="0" presId="urn:microsoft.com/office/officeart/2008/layout/HorizontalMultiLevelHierarchy"/>
    <dgm:cxn modelId="{3ED8F996-7D3B-4DA4-AF68-A8AA54A0A972}" type="presParOf" srcId="{55BE559C-84FD-474A-9D2E-538CC805D436}" destId="{9AC8FCD7-CC20-43B8-BDAC-F19589950005}" srcOrd="1" destOrd="0" presId="urn:microsoft.com/office/officeart/2008/layout/HorizontalMultiLevelHierarchy"/>
    <dgm:cxn modelId="{5756645C-1CE7-4FA2-AA8C-5F28EE45AB4C}" type="presParOf" srcId="{FB0B2005-BBEF-4D12-9C4E-28A25471DE17}" destId="{A324A088-0BF5-47BB-84DA-4C982D9D2AF2}" srcOrd="6" destOrd="0" presId="urn:microsoft.com/office/officeart/2008/layout/HorizontalMultiLevelHierarchy"/>
    <dgm:cxn modelId="{DCE6912E-4B7C-4D15-B80B-A32ABCBF2E27}" type="presParOf" srcId="{A324A088-0BF5-47BB-84DA-4C982D9D2AF2}" destId="{126FF164-930E-4C50-9F90-430A3F8FD936}" srcOrd="0" destOrd="0" presId="urn:microsoft.com/office/officeart/2008/layout/HorizontalMultiLevelHierarchy"/>
    <dgm:cxn modelId="{28A9553D-6937-4DBB-A685-585F8E39F6F5}" type="presParOf" srcId="{FB0B2005-BBEF-4D12-9C4E-28A25471DE17}" destId="{028392FE-8A9B-44B0-AB21-05C3C9D774E6}" srcOrd="7" destOrd="0" presId="urn:microsoft.com/office/officeart/2008/layout/HorizontalMultiLevelHierarchy"/>
    <dgm:cxn modelId="{7B2A4C2B-C06D-443B-81BA-4AE69716EEDF}" type="presParOf" srcId="{028392FE-8A9B-44B0-AB21-05C3C9D774E6}" destId="{FDD0ED59-C76F-4E93-913A-C668FA049A0F}" srcOrd="0" destOrd="0" presId="urn:microsoft.com/office/officeart/2008/layout/HorizontalMultiLevelHierarchy"/>
    <dgm:cxn modelId="{D6143B62-FE5A-48BD-816A-0AAEFA8D45B8}" type="presParOf" srcId="{028392FE-8A9B-44B0-AB21-05C3C9D774E6}" destId="{DA318DF5-3778-46A4-ADA4-3C64131F0E1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ACE02-777F-4FB8-8EBD-CB7C811E1A9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1EE5D-9A23-428D-B9CC-614CD1417EC9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BBA5825-76A8-440E-A02D-ABAEB31C4F48}" type="parTrans" cxnId="{FC23187B-3662-4B27-83FC-77F5BC526B7C}">
      <dgm:prSet/>
      <dgm:spPr/>
      <dgm:t>
        <a:bodyPr/>
        <a:lstStyle/>
        <a:p>
          <a:endParaRPr lang="ru-RU"/>
        </a:p>
      </dgm:t>
    </dgm:pt>
    <dgm:pt modelId="{2D60FC47-BD54-4683-8107-56C781E871EC}" type="sibTrans" cxnId="{FC23187B-3662-4B27-83FC-77F5BC526B7C}">
      <dgm:prSet/>
      <dgm:spPr/>
      <dgm:t>
        <a:bodyPr/>
        <a:lstStyle/>
        <a:p>
          <a:endParaRPr lang="ru-RU"/>
        </a:p>
      </dgm:t>
    </dgm:pt>
    <dgm:pt modelId="{EEED1266-1EDA-4AFB-9711-E6317DCD061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предупреждения возникновения и развития чрезвычайных ситуаций природного и техногенного характера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46 594,8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62648E0-8A02-4FC4-BC57-51F413828037}" type="parTrans" cxnId="{BE6638A2-F9EF-4247-95A1-53194B1AB065}">
      <dgm:prSet/>
      <dgm:spPr/>
      <dgm:t>
        <a:bodyPr/>
        <a:lstStyle/>
        <a:p>
          <a:endParaRPr lang="ru-RU"/>
        </a:p>
      </dgm:t>
    </dgm:pt>
    <dgm:pt modelId="{FC68B8CD-EA8F-4A6A-A39E-F18BE141A9AC}" type="sibTrans" cxnId="{BE6638A2-F9EF-4247-95A1-53194B1AB065}">
      <dgm:prSet/>
      <dgm:spPr/>
      <dgm:t>
        <a:bodyPr/>
        <a:lstStyle/>
        <a:p>
          <a:endParaRPr lang="ru-RU"/>
        </a:p>
      </dgm:t>
    </dgm:pt>
    <dgm:pt modelId="{DB584029-6CF7-459C-B858-D5AFD18B1C4E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первичных мер пожарной безопасности в населенных пунктах района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13 796,5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2F8449E-655A-4B37-B8D2-2F5F74F096D0}" type="parTrans" cxnId="{BAA5726A-DF44-445A-9BEC-541723635644}">
      <dgm:prSet/>
      <dgm:spPr/>
      <dgm:t>
        <a:bodyPr/>
        <a:lstStyle/>
        <a:p>
          <a:endParaRPr lang="ru-RU"/>
        </a:p>
      </dgm:t>
    </dgm:pt>
    <dgm:pt modelId="{6BE58E99-FB47-44A7-B2D3-F2C9D0E2D91E}" type="sibTrans" cxnId="{BAA5726A-DF44-445A-9BEC-541723635644}">
      <dgm:prSet/>
      <dgm:spPr/>
      <dgm:t>
        <a:bodyPr/>
        <a:lstStyle/>
        <a:p>
          <a:endParaRPr lang="ru-RU"/>
        </a:p>
      </dgm:t>
    </dgm:pt>
    <dgm:pt modelId="{F30E09CF-92A3-47DB-B94B-CFED186BCA4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Профилактика правонарушений в районе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946,9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4D8EE3A-492A-41A5-9F45-38ADB764F19D}" type="parTrans" cxnId="{784A879D-D297-4363-82C8-C744B418B14C}">
      <dgm:prSet/>
      <dgm:spPr/>
      <dgm:t>
        <a:bodyPr/>
        <a:lstStyle/>
        <a:p>
          <a:endParaRPr lang="ru-RU"/>
        </a:p>
      </dgm:t>
    </dgm:pt>
    <dgm:pt modelId="{6F985E07-A4F9-4E53-BF98-3CD0554B3121}" type="sibTrans" cxnId="{784A879D-D297-4363-82C8-C744B418B14C}">
      <dgm:prSet/>
      <dgm:spPr/>
      <dgm:t>
        <a:bodyPr/>
        <a:lstStyle/>
        <a:p>
          <a:endParaRPr lang="ru-RU"/>
        </a:p>
      </dgm:t>
    </dgm:pt>
    <dgm:pt modelId="{D54B9BAD-6366-4737-BA52-F4CDEBD64616}" type="pres">
      <dgm:prSet presAssocID="{FE4ACE02-777F-4FB8-8EBD-CB7C811E1A9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F59901-0DD7-46D3-86D9-F0CAB55DF920}" type="pres">
      <dgm:prSet presAssocID="{FF91EE5D-9A23-428D-B9CC-614CD1417EC9}" presName="root1" presStyleCnt="0"/>
      <dgm:spPr/>
    </dgm:pt>
    <dgm:pt modelId="{D25EA9D2-EE4A-4B08-A8E1-CC3EA6FDEB09}" type="pres">
      <dgm:prSet presAssocID="{FF91EE5D-9A23-428D-B9CC-614CD1417EC9}" presName="LevelOneTextNode" presStyleLbl="node0" presStyleIdx="0" presStyleCnt="1" custLinFactX="-100000" custLinFactNeighborX="-122126" custLinFactNeighborY="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35300A-77FD-428C-9CC6-D7E7B6C78DB8}" type="pres">
      <dgm:prSet presAssocID="{FF91EE5D-9A23-428D-B9CC-614CD1417EC9}" presName="level2hierChild" presStyleCnt="0"/>
      <dgm:spPr/>
    </dgm:pt>
    <dgm:pt modelId="{F405756D-00B2-45DD-A48B-726025D170FF}" type="pres">
      <dgm:prSet presAssocID="{062648E0-8A02-4FC4-BC57-51F41382803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85389117-61CA-427F-8582-F92F8C8B623B}" type="pres">
      <dgm:prSet presAssocID="{062648E0-8A02-4FC4-BC57-51F41382803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884DB86-46E0-4FCA-8F6D-B81C6386F517}" type="pres">
      <dgm:prSet presAssocID="{EEED1266-1EDA-4AFB-9711-E6317DCD0617}" presName="root2" presStyleCnt="0"/>
      <dgm:spPr/>
    </dgm:pt>
    <dgm:pt modelId="{9C1544FD-D8B7-45D9-98B6-A2E1E70F0582}" type="pres">
      <dgm:prSet presAssocID="{EEED1266-1EDA-4AFB-9711-E6317DCD0617}" presName="LevelTwoTextNode" presStyleLbl="node2" presStyleIdx="0" presStyleCnt="3" custScaleX="121930" custLinFactNeighborX="-70598" custLinFactNeighborY="-29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01D75A-8F40-42C5-B759-3501A7C5E9BB}" type="pres">
      <dgm:prSet presAssocID="{EEED1266-1EDA-4AFB-9711-E6317DCD0617}" presName="level3hierChild" presStyleCnt="0"/>
      <dgm:spPr/>
    </dgm:pt>
    <dgm:pt modelId="{4BF9BC64-83C5-451F-949D-BD5C6ABDCF9C}" type="pres">
      <dgm:prSet presAssocID="{A2F8449E-655A-4B37-B8D2-2F5F74F096D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7713A7C-A2AB-44CE-B100-4A2582302F02}" type="pres">
      <dgm:prSet presAssocID="{A2F8449E-655A-4B37-B8D2-2F5F74F096D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7C98E5A-1DC4-4F23-BABF-FF32DF1E3C3F}" type="pres">
      <dgm:prSet presAssocID="{DB584029-6CF7-459C-B858-D5AFD18B1C4E}" presName="root2" presStyleCnt="0"/>
      <dgm:spPr/>
    </dgm:pt>
    <dgm:pt modelId="{294F7D4B-9F95-4A33-8F96-82DEA8391ADD}" type="pres">
      <dgm:prSet presAssocID="{DB584029-6CF7-459C-B858-D5AFD18B1C4E}" presName="LevelTwoTextNode" presStyleLbl="node2" presStyleIdx="1" presStyleCnt="3" custScaleX="121931" custLinFactNeighborX="-70598" custLinFactNeighborY="-265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38CAF2-96A4-4D37-8E5B-6E93EFE5C1CB}" type="pres">
      <dgm:prSet presAssocID="{DB584029-6CF7-459C-B858-D5AFD18B1C4E}" presName="level3hierChild" presStyleCnt="0"/>
      <dgm:spPr/>
    </dgm:pt>
    <dgm:pt modelId="{36272AC6-E201-4D3A-BC73-911E6D556B64}" type="pres">
      <dgm:prSet presAssocID="{D4D8EE3A-492A-41A5-9F45-38ADB764F19D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A296986-C1BD-46E5-90DD-AA6ACF6CC49F}" type="pres">
      <dgm:prSet presAssocID="{D4D8EE3A-492A-41A5-9F45-38ADB764F19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91DE6A4-1A6E-4282-8BDA-66DC25ACE5A0}" type="pres">
      <dgm:prSet presAssocID="{F30E09CF-92A3-47DB-B94B-CFED186BCA46}" presName="root2" presStyleCnt="0"/>
      <dgm:spPr/>
    </dgm:pt>
    <dgm:pt modelId="{F77D81AF-5597-4855-A4C7-79883B2F9772}" type="pres">
      <dgm:prSet presAssocID="{F30E09CF-92A3-47DB-B94B-CFED186BCA46}" presName="LevelTwoTextNode" presStyleLbl="node2" presStyleIdx="2" presStyleCnt="3" custScaleX="121136" custLinFactNeighborX="-70598" custLinFactNeighborY="-239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115699-E40D-4081-98DA-876850BC3465}" type="pres">
      <dgm:prSet presAssocID="{F30E09CF-92A3-47DB-B94B-CFED186BCA46}" presName="level3hierChild" presStyleCnt="0"/>
      <dgm:spPr/>
    </dgm:pt>
  </dgm:ptLst>
  <dgm:cxnLst>
    <dgm:cxn modelId="{EBF632DE-FE52-44C9-811C-1ED958B223D2}" type="presOf" srcId="{DB584029-6CF7-459C-B858-D5AFD18B1C4E}" destId="{294F7D4B-9F95-4A33-8F96-82DEA8391ADD}" srcOrd="0" destOrd="0" presId="urn:microsoft.com/office/officeart/2008/layout/HorizontalMultiLevelHierarchy"/>
    <dgm:cxn modelId="{C60C539A-CC3D-48F7-A61E-1B365FB2711E}" type="presOf" srcId="{A2F8449E-655A-4B37-B8D2-2F5F74F096D0}" destId="{4BF9BC64-83C5-451F-949D-BD5C6ABDCF9C}" srcOrd="0" destOrd="0" presId="urn:microsoft.com/office/officeart/2008/layout/HorizontalMultiLevelHierarchy"/>
    <dgm:cxn modelId="{29F46EAF-04B5-4D95-9A60-CBE792CE7192}" type="presOf" srcId="{FE4ACE02-777F-4FB8-8EBD-CB7C811E1A9F}" destId="{D54B9BAD-6366-4737-BA52-F4CDEBD64616}" srcOrd="0" destOrd="0" presId="urn:microsoft.com/office/officeart/2008/layout/HorizontalMultiLevelHierarchy"/>
    <dgm:cxn modelId="{095B1057-7C7B-41AF-9955-1040C7A2CE73}" type="presOf" srcId="{EEED1266-1EDA-4AFB-9711-E6317DCD0617}" destId="{9C1544FD-D8B7-45D9-98B6-A2E1E70F0582}" srcOrd="0" destOrd="0" presId="urn:microsoft.com/office/officeart/2008/layout/HorizontalMultiLevelHierarchy"/>
    <dgm:cxn modelId="{FC23187B-3662-4B27-83FC-77F5BC526B7C}" srcId="{FE4ACE02-777F-4FB8-8EBD-CB7C811E1A9F}" destId="{FF91EE5D-9A23-428D-B9CC-614CD1417EC9}" srcOrd="0" destOrd="0" parTransId="{ABBA5825-76A8-440E-A02D-ABAEB31C4F48}" sibTransId="{2D60FC47-BD54-4683-8107-56C781E871EC}"/>
    <dgm:cxn modelId="{FE476E2C-286E-4D77-8763-52E84C10BDCF}" type="presOf" srcId="{062648E0-8A02-4FC4-BC57-51F413828037}" destId="{85389117-61CA-427F-8582-F92F8C8B623B}" srcOrd="1" destOrd="0" presId="urn:microsoft.com/office/officeart/2008/layout/HorizontalMultiLevelHierarchy"/>
    <dgm:cxn modelId="{03033C0F-891F-4D96-BE85-96568557865F}" type="presOf" srcId="{FF91EE5D-9A23-428D-B9CC-614CD1417EC9}" destId="{D25EA9D2-EE4A-4B08-A8E1-CC3EA6FDEB09}" srcOrd="0" destOrd="0" presId="urn:microsoft.com/office/officeart/2008/layout/HorizontalMultiLevelHierarchy"/>
    <dgm:cxn modelId="{BE6638A2-F9EF-4247-95A1-53194B1AB065}" srcId="{FF91EE5D-9A23-428D-B9CC-614CD1417EC9}" destId="{EEED1266-1EDA-4AFB-9711-E6317DCD0617}" srcOrd="0" destOrd="0" parTransId="{062648E0-8A02-4FC4-BC57-51F413828037}" sibTransId="{FC68B8CD-EA8F-4A6A-A39E-F18BE141A9AC}"/>
    <dgm:cxn modelId="{FE139098-E8AA-47E2-B5EE-B64C17A88727}" type="presOf" srcId="{F30E09CF-92A3-47DB-B94B-CFED186BCA46}" destId="{F77D81AF-5597-4855-A4C7-79883B2F9772}" srcOrd="0" destOrd="0" presId="urn:microsoft.com/office/officeart/2008/layout/HorizontalMultiLevelHierarchy"/>
    <dgm:cxn modelId="{7D0D6301-7089-4BAC-B586-DE6AC795CDFA}" type="presOf" srcId="{A2F8449E-655A-4B37-B8D2-2F5F74F096D0}" destId="{E7713A7C-A2AB-44CE-B100-4A2582302F02}" srcOrd="1" destOrd="0" presId="urn:microsoft.com/office/officeart/2008/layout/HorizontalMultiLevelHierarchy"/>
    <dgm:cxn modelId="{89D40972-441F-4DAE-BB12-A935441BFD2A}" type="presOf" srcId="{062648E0-8A02-4FC4-BC57-51F413828037}" destId="{F405756D-00B2-45DD-A48B-726025D170FF}" srcOrd="0" destOrd="0" presId="urn:microsoft.com/office/officeart/2008/layout/HorizontalMultiLevelHierarchy"/>
    <dgm:cxn modelId="{DE682A06-5203-4CB6-A71F-093639A48AB5}" type="presOf" srcId="{D4D8EE3A-492A-41A5-9F45-38ADB764F19D}" destId="{36272AC6-E201-4D3A-BC73-911E6D556B64}" srcOrd="0" destOrd="0" presId="urn:microsoft.com/office/officeart/2008/layout/HorizontalMultiLevelHierarchy"/>
    <dgm:cxn modelId="{04089166-DC56-482B-B369-595ED818F25A}" type="presOf" srcId="{D4D8EE3A-492A-41A5-9F45-38ADB764F19D}" destId="{1A296986-C1BD-46E5-90DD-AA6ACF6CC49F}" srcOrd="1" destOrd="0" presId="urn:microsoft.com/office/officeart/2008/layout/HorizontalMultiLevelHierarchy"/>
    <dgm:cxn modelId="{BAA5726A-DF44-445A-9BEC-541723635644}" srcId="{FF91EE5D-9A23-428D-B9CC-614CD1417EC9}" destId="{DB584029-6CF7-459C-B858-D5AFD18B1C4E}" srcOrd="1" destOrd="0" parTransId="{A2F8449E-655A-4B37-B8D2-2F5F74F096D0}" sibTransId="{6BE58E99-FB47-44A7-B2D3-F2C9D0E2D91E}"/>
    <dgm:cxn modelId="{784A879D-D297-4363-82C8-C744B418B14C}" srcId="{FF91EE5D-9A23-428D-B9CC-614CD1417EC9}" destId="{F30E09CF-92A3-47DB-B94B-CFED186BCA46}" srcOrd="2" destOrd="0" parTransId="{D4D8EE3A-492A-41A5-9F45-38ADB764F19D}" sibTransId="{6F985E07-A4F9-4E53-BF98-3CD0554B3121}"/>
    <dgm:cxn modelId="{308DBA26-D334-42C7-BD8E-B1699244CF74}" type="presParOf" srcId="{D54B9BAD-6366-4737-BA52-F4CDEBD64616}" destId="{04F59901-0DD7-46D3-86D9-F0CAB55DF920}" srcOrd="0" destOrd="0" presId="urn:microsoft.com/office/officeart/2008/layout/HorizontalMultiLevelHierarchy"/>
    <dgm:cxn modelId="{F5EC5552-7EE2-4065-B2AA-1B596C8DE909}" type="presParOf" srcId="{04F59901-0DD7-46D3-86D9-F0CAB55DF920}" destId="{D25EA9D2-EE4A-4B08-A8E1-CC3EA6FDEB09}" srcOrd="0" destOrd="0" presId="urn:microsoft.com/office/officeart/2008/layout/HorizontalMultiLevelHierarchy"/>
    <dgm:cxn modelId="{183BC65B-365D-4012-AAAC-1A227FA54EB7}" type="presParOf" srcId="{04F59901-0DD7-46D3-86D9-F0CAB55DF920}" destId="{2A35300A-77FD-428C-9CC6-D7E7B6C78DB8}" srcOrd="1" destOrd="0" presId="urn:microsoft.com/office/officeart/2008/layout/HorizontalMultiLevelHierarchy"/>
    <dgm:cxn modelId="{B2B88DC7-08B8-4D85-A3C3-BCE1BBF32475}" type="presParOf" srcId="{2A35300A-77FD-428C-9CC6-D7E7B6C78DB8}" destId="{F405756D-00B2-45DD-A48B-726025D170FF}" srcOrd="0" destOrd="0" presId="urn:microsoft.com/office/officeart/2008/layout/HorizontalMultiLevelHierarchy"/>
    <dgm:cxn modelId="{60F9F13F-AC44-4673-9644-68E95BC04EF7}" type="presParOf" srcId="{F405756D-00B2-45DD-A48B-726025D170FF}" destId="{85389117-61CA-427F-8582-F92F8C8B623B}" srcOrd="0" destOrd="0" presId="urn:microsoft.com/office/officeart/2008/layout/HorizontalMultiLevelHierarchy"/>
    <dgm:cxn modelId="{9FDC1B4E-EAC7-4D58-97C1-B47EF655BE9E}" type="presParOf" srcId="{2A35300A-77FD-428C-9CC6-D7E7B6C78DB8}" destId="{5884DB86-46E0-4FCA-8F6D-B81C6386F517}" srcOrd="1" destOrd="0" presId="urn:microsoft.com/office/officeart/2008/layout/HorizontalMultiLevelHierarchy"/>
    <dgm:cxn modelId="{3BD3ED9C-FC24-4452-AAD7-9C70447CDB03}" type="presParOf" srcId="{5884DB86-46E0-4FCA-8F6D-B81C6386F517}" destId="{9C1544FD-D8B7-45D9-98B6-A2E1E70F0582}" srcOrd="0" destOrd="0" presId="urn:microsoft.com/office/officeart/2008/layout/HorizontalMultiLevelHierarchy"/>
    <dgm:cxn modelId="{E78EB6F8-D1AF-49E4-8F33-F56FB10F079F}" type="presParOf" srcId="{5884DB86-46E0-4FCA-8F6D-B81C6386F517}" destId="{8501D75A-8F40-42C5-B759-3501A7C5E9BB}" srcOrd="1" destOrd="0" presId="urn:microsoft.com/office/officeart/2008/layout/HorizontalMultiLevelHierarchy"/>
    <dgm:cxn modelId="{65973583-2046-4B47-8D8D-36A3A224C5DD}" type="presParOf" srcId="{2A35300A-77FD-428C-9CC6-D7E7B6C78DB8}" destId="{4BF9BC64-83C5-451F-949D-BD5C6ABDCF9C}" srcOrd="2" destOrd="0" presId="urn:microsoft.com/office/officeart/2008/layout/HorizontalMultiLevelHierarchy"/>
    <dgm:cxn modelId="{3AF61630-0589-4188-9842-73C0DE9D8D30}" type="presParOf" srcId="{4BF9BC64-83C5-451F-949D-BD5C6ABDCF9C}" destId="{E7713A7C-A2AB-44CE-B100-4A2582302F02}" srcOrd="0" destOrd="0" presId="urn:microsoft.com/office/officeart/2008/layout/HorizontalMultiLevelHierarchy"/>
    <dgm:cxn modelId="{FCF5523B-1CD1-4706-94AD-9DD68510DDF7}" type="presParOf" srcId="{2A35300A-77FD-428C-9CC6-D7E7B6C78DB8}" destId="{77C98E5A-1DC4-4F23-BABF-FF32DF1E3C3F}" srcOrd="3" destOrd="0" presId="urn:microsoft.com/office/officeart/2008/layout/HorizontalMultiLevelHierarchy"/>
    <dgm:cxn modelId="{5849770D-21C4-4E34-81CC-E03A5BEC9BE7}" type="presParOf" srcId="{77C98E5A-1DC4-4F23-BABF-FF32DF1E3C3F}" destId="{294F7D4B-9F95-4A33-8F96-82DEA8391ADD}" srcOrd="0" destOrd="0" presId="urn:microsoft.com/office/officeart/2008/layout/HorizontalMultiLevelHierarchy"/>
    <dgm:cxn modelId="{6FB96B68-ED9E-42EC-B406-85FB807097D5}" type="presParOf" srcId="{77C98E5A-1DC4-4F23-BABF-FF32DF1E3C3F}" destId="{2338CAF2-96A4-4D37-8E5B-6E93EFE5C1CB}" srcOrd="1" destOrd="0" presId="urn:microsoft.com/office/officeart/2008/layout/HorizontalMultiLevelHierarchy"/>
    <dgm:cxn modelId="{FB2F08C1-E39F-43B8-BEA2-B81DD186DD65}" type="presParOf" srcId="{2A35300A-77FD-428C-9CC6-D7E7B6C78DB8}" destId="{36272AC6-E201-4D3A-BC73-911E6D556B64}" srcOrd="4" destOrd="0" presId="urn:microsoft.com/office/officeart/2008/layout/HorizontalMultiLevelHierarchy"/>
    <dgm:cxn modelId="{418DC603-333C-4B88-A46F-017DF9A8BC19}" type="presParOf" srcId="{36272AC6-E201-4D3A-BC73-911E6D556B64}" destId="{1A296986-C1BD-46E5-90DD-AA6ACF6CC49F}" srcOrd="0" destOrd="0" presId="urn:microsoft.com/office/officeart/2008/layout/HorizontalMultiLevelHierarchy"/>
    <dgm:cxn modelId="{73A76730-C09F-49F3-8E4C-9C376A8F5A19}" type="presParOf" srcId="{2A35300A-77FD-428C-9CC6-D7E7B6C78DB8}" destId="{691DE6A4-1A6E-4282-8BDA-66DC25ACE5A0}" srcOrd="5" destOrd="0" presId="urn:microsoft.com/office/officeart/2008/layout/HorizontalMultiLevelHierarchy"/>
    <dgm:cxn modelId="{DD516959-40C7-46CB-953B-BD2D5A8B449D}" type="presParOf" srcId="{691DE6A4-1A6E-4282-8BDA-66DC25ACE5A0}" destId="{F77D81AF-5597-4855-A4C7-79883B2F9772}" srcOrd="0" destOrd="0" presId="urn:microsoft.com/office/officeart/2008/layout/HorizontalMultiLevelHierarchy"/>
    <dgm:cxn modelId="{56F90A7B-DDB3-458F-82BF-49FA842CF5E8}" type="presParOf" srcId="{691DE6A4-1A6E-4282-8BDA-66DC25ACE5A0}" destId="{B0115699-E40D-4081-98DA-876850BC3465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Сохранение культурного наследия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41 318,7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363FED4A-B0C1-4BB8-A643-7E81140739A4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Поддержка искусства и народного творчества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120 961,8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8C8023F-2C9D-48A0-8EED-673CFAACDED8}" type="parTrans" cxnId="{1749DA2E-253B-4862-87A7-B20C5720D536}">
      <dgm:prSet/>
      <dgm:spPr/>
      <dgm:t>
        <a:bodyPr/>
        <a:lstStyle/>
        <a:p>
          <a:endParaRPr lang="ru-RU"/>
        </a:p>
      </dgm:t>
    </dgm:pt>
    <dgm:pt modelId="{751D1259-010D-478B-B306-C05BDE10774C}" type="sibTrans" cxnId="{1749DA2E-253B-4862-87A7-B20C5720D536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содержания (эксплуатации) имущества муниципальных учреждений Северо-Енисейского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43 767,4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93E0CA82-CB8A-44FD-BE33-0EA9CED51EAA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25 010,0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47AD550-DEDD-4B9F-8688-92C53A334F1F}" type="parTrans" cxnId="{53E88EE7-D880-4620-95C4-320FDD5AD30B}">
      <dgm:prSet/>
      <dgm:spPr/>
      <dgm:t>
        <a:bodyPr/>
        <a:lstStyle/>
        <a:p>
          <a:endParaRPr lang="ru-RU"/>
        </a:p>
      </dgm:t>
    </dgm:pt>
    <dgm:pt modelId="{B28E86EF-6804-4B2B-9147-EEE7BD668CEC}" type="sibTrans" cxnId="{53E88EE7-D880-4620-95C4-320FDD5AD30B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87922" custLinFactNeighborY="8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4" custLinFactNeighborX="-80046" custLinFactNeighborY="8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E597C3C4-336B-48E1-999E-915DB7034795}" type="pres">
      <dgm:prSet presAssocID="{98C8023F-2C9D-48A0-8EED-673CFAACDED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8546962-4D26-4307-B34F-B4D25B5155DD}" type="pres">
      <dgm:prSet presAssocID="{98C8023F-2C9D-48A0-8EED-673CFAACDED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5BE559C-84FD-474A-9D2E-538CC805D436}" type="pres">
      <dgm:prSet presAssocID="{363FED4A-B0C1-4BB8-A643-7E81140739A4}" presName="root2" presStyleCnt="0"/>
      <dgm:spPr/>
    </dgm:pt>
    <dgm:pt modelId="{99D953BE-08E9-4B21-862E-94B751C2218C}" type="pres">
      <dgm:prSet presAssocID="{363FED4A-B0C1-4BB8-A643-7E81140739A4}" presName="LevelTwoTextNode" presStyleLbl="node2" presStyleIdx="1" presStyleCnt="4" custLinFactNeighborX="-80046" custLinFactNeighborY="601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8FCD7-CC20-43B8-BDAC-F19589950005}" type="pres">
      <dgm:prSet presAssocID="{363FED4A-B0C1-4BB8-A643-7E81140739A4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2" presStyleCnt="4" custLinFactNeighborX="-80046" custLinFactNeighborY="40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46D907CD-9A2D-4ADF-9B5B-F0F306D0C713}" type="pres">
      <dgm:prSet presAssocID="{747AD550-DEDD-4B9F-8688-92C53A334F1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60E7658-6808-4066-9E18-C43B392CA6C4}" type="pres">
      <dgm:prSet presAssocID="{747AD550-DEDD-4B9F-8688-92C53A334F1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4339896-D46F-4F4F-A132-914636391A01}" type="pres">
      <dgm:prSet presAssocID="{93E0CA82-CB8A-44FD-BE33-0EA9CED51EAA}" presName="root2" presStyleCnt="0"/>
      <dgm:spPr/>
    </dgm:pt>
    <dgm:pt modelId="{194599F4-3907-4E06-B663-3B6349F86F4E}" type="pres">
      <dgm:prSet presAssocID="{93E0CA82-CB8A-44FD-BE33-0EA9CED51EAA}" presName="LevelTwoTextNode" presStyleLbl="node2" presStyleIdx="3" presStyleCnt="4" custLinFactNeighborX="-80046" custLinFactNeighborY="20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7E63A-734C-46A1-A94C-BC6A8FB2979B}" type="pres">
      <dgm:prSet presAssocID="{93E0CA82-CB8A-44FD-BE33-0EA9CED51EAA}" presName="level3hierChild" presStyleCnt="0"/>
      <dgm:spPr/>
    </dgm:pt>
  </dgm:ptLst>
  <dgm:cxnLst>
    <dgm:cxn modelId="{E7EDED04-9D34-43F2-A630-309A03D4322B}" type="presOf" srcId="{93E0CA82-CB8A-44FD-BE33-0EA9CED51EAA}" destId="{194599F4-3907-4E06-B663-3B6349F86F4E}" srcOrd="0" destOrd="0" presId="urn:microsoft.com/office/officeart/2008/layout/HorizontalMultiLevelHierarchy"/>
    <dgm:cxn modelId="{96D672C0-5665-4C53-9C69-8EE859FC5CB2}" type="presOf" srcId="{81553E28-EA2C-43B8-AB59-43B4B79E1F35}" destId="{3F1357B4-9E5E-44E0-B461-7288E6C0409A}" srcOrd="0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ABD50C22-BD90-4E12-BD61-39B84821037F}" type="presOf" srcId="{98C8023F-2C9D-48A0-8EED-673CFAACDED8}" destId="{A8546962-4D26-4307-B34F-B4D25B5155DD}" srcOrd="1" destOrd="0" presId="urn:microsoft.com/office/officeart/2008/layout/HorizontalMultiLevelHierarchy"/>
    <dgm:cxn modelId="{6CF207E0-89A5-4802-9257-3947F3617F65}" type="presOf" srcId="{CF2876CA-A731-4B2A-9BB1-41AD9346C48E}" destId="{FDD0ED59-C76F-4E93-913A-C668FA049A0F}" srcOrd="0" destOrd="0" presId="urn:microsoft.com/office/officeart/2008/layout/HorizontalMultiLevelHierarchy"/>
    <dgm:cxn modelId="{A59C923C-91E6-42B9-84FC-1617F440DD6D}" type="presOf" srcId="{01784CB1-5FF2-4923-9268-E48D5050269B}" destId="{A324A088-0BF5-47BB-84DA-4C982D9D2AF2}" srcOrd="0" destOrd="0" presId="urn:microsoft.com/office/officeart/2008/layout/HorizontalMultiLevelHierarchy"/>
    <dgm:cxn modelId="{1749DA2E-253B-4862-87A7-B20C5720D536}" srcId="{19CF11E3-380E-48F2-89E9-879FB97AB162}" destId="{363FED4A-B0C1-4BB8-A643-7E81140739A4}" srcOrd="1" destOrd="0" parTransId="{98C8023F-2C9D-48A0-8EED-673CFAACDED8}" sibTransId="{751D1259-010D-478B-B306-C05BDE10774C}"/>
    <dgm:cxn modelId="{B07E8115-582E-45DA-8576-E0AD92FFFD02}" type="presOf" srcId="{19CF11E3-380E-48F2-89E9-879FB97AB162}" destId="{62440AD2-5F42-43BB-9E39-2FCC33600A4F}" srcOrd="0" destOrd="0" presId="urn:microsoft.com/office/officeart/2008/layout/HorizontalMultiLevelHierarchy"/>
    <dgm:cxn modelId="{8C04EF0C-B0EA-4C97-9F6D-A062D936B20C}" type="presOf" srcId="{747AD550-DEDD-4B9F-8688-92C53A334F1F}" destId="{46D907CD-9A2D-4ADF-9B5B-F0F306D0C713}" srcOrd="0" destOrd="0" presId="urn:microsoft.com/office/officeart/2008/layout/HorizontalMultiLevelHierarchy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29E477F0-41B9-440F-81D5-DC0A4137F768}" type="presOf" srcId="{7A0D34FF-4450-4439-8442-963A1B34B589}" destId="{7F9487AE-DCD1-4BDD-B684-2DFCF8BCD381}" srcOrd="1" destOrd="0" presId="urn:microsoft.com/office/officeart/2008/layout/HorizontalMultiLevelHierarchy"/>
    <dgm:cxn modelId="{714348F9-1394-48A9-846C-BFF80C5DAEB0}" type="presOf" srcId="{7A0D34FF-4450-4439-8442-963A1B34B589}" destId="{4EB5C69D-0640-4DB7-8474-31D16E77BBB0}" srcOrd="0" destOrd="0" presId="urn:microsoft.com/office/officeart/2008/layout/HorizontalMultiLevelHierarchy"/>
    <dgm:cxn modelId="{A063B03F-F911-4D81-AAA0-61C9EA021223}" type="presOf" srcId="{747AD550-DEDD-4B9F-8688-92C53A334F1F}" destId="{460E7658-6808-4066-9E18-C43B392CA6C4}" srcOrd="1" destOrd="0" presId="urn:microsoft.com/office/officeart/2008/layout/HorizontalMultiLevelHierarchy"/>
    <dgm:cxn modelId="{DFF681E6-CB3D-45F3-B785-7CDA5B9E6B56}" type="presOf" srcId="{98C8023F-2C9D-48A0-8EED-673CFAACDED8}" destId="{E597C3C4-336B-48E1-999E-915DB7034795}" srcOrd="0" destOrd="0" presId="urn:microsoft.com/office/officeart/2008/layout/HorizontalMultiLevelHierarchy"/>
    <dgm:cxn modelId="{9E6B1A69-78C5-4F56-B627-2F3ABB89B17A}" srcId="{19CF11E3-380E-48F2-89E9-879FB97AB162}" destId="{CF2876CA-A731-4B2A-9BB1-41AD9346C48E}" srcOrd="2" destOrd="0" parTransId="{01784CB1-5FF2-4923-9268-E48D5050269B}" sibTransId="{2178E18F-E57E-49FC-9F55-315294E2E28C}"/>
    <dgm:cxn modelId="{E5C47CD8-B91B-446C-9F6E-9168448006AA}" type="presOf" srcId="{01784CB1-5FF2-4923-9268-E48D5050269B}" destId="{126FF164-930E-4C50-9F90-430A3F8FD936}" srcOrd="1" destOrd="0" presId="urn:microsoft.com/office/officeart/2008/layout/HorizontalMultiLevelHierarchy"/>
    <dgm:cxn modelId="{53E88EE7-D880-4620-95C4-320FDD5AD30B}" srcId="{19CF11E3-380E-48F2-89E9-879FB97AB162}" destId="{93E0CA82-CB8A-44FD-BE33-0EA9CED51EAA}" srcOrd="3" destOrd="0" parTransId="{747AD550-DEDD-4B9F-8688-92C53A334F1F}" sibTransId="{B28E86EF-6804-4B2B-9147-EEE7BD668CEC}"/>
    <dgm:cxn modelId="{7D5F8619-FA71-4E61-AD48-093919287DD4}" type="presOf" srcId="{CA7C17D0-4058-46FF-AE83-236C1802E17C}" destId="{9F8B010D-B14E-483B-822F-5B87F314267E}" srcOrd="0" destOrd="0" presId="urn:microsoft.com/office/officeart/2008/layout/HorizontalMultiLevelHierarchy"/>
    <dgm:cxn modelId="{4D2CAE62-504A-4957-9F16-F8F1D136D161}" type="presOf" srcId="{363FED4A-B0C1-4BB8-A643-7E81140739A4}" destId="{99D953BE-08E9-4B21-862E-94B751C2218C}" srcOrd="0" destOrd="0" presId="urn:microsoft.com/office/officeart/2008/layout/HorizontalMultiLevelHierarchy"/>
    <dgm:cxn modelId="{AD2C3326-9759-42D6-82DB-064CD8C5A742}" type="presParOf" srcId="{3F1357B4-9E5E-44E0-B461-7288E6C0409A}" destId="{FF605446-2FF5-4582-9DE1-73DB2B34EE99}" srcOrd="0" destOrd="0" presId="urn:microsoft.com/office/officeart/2008/layout/HorizontalMultiLevelHierarchy"/>
    <dgm:cxn modelId="{4C094BA6-736A-4A51-8536-711F9A83A760}" type="presParOf" srcId="{FF605446-2FF5-4582-9DE1-73DB2B34EE99}" destId="{62440AD2-5F42-43BB-9E39-2FCC33600A4F}" srcOrd="0" destOrd="0" presId="urn:microsoft.com/office/officeart/2008/layout/HorizontalMultiLevelHierarchy"/>
    <dgm:cxn modelId="{8736A86F-A18E-490D-8809-C3FC1F80F326}" type="presParOf" srcId="{FF605446-2FF5-4582-9DE1-73DB2B34EE99}" destId="{FB0B2005-BBEF-4D12-9C4E-28A25471DE17}" srcOrd="1" destOrd="0" presId="urn:microsoft.com/office/officeart/2008/layout/HorizontalMultiLevelHierarchy"/>
    <dgm:cxn modelId="{18522A36-29F4-4BD7-B49C-15E7D427E124}" type="presParOf" srcId="{FB0B2005-BBEF-4D12-9C4E-28A25471DE17}" destId="{4EB5C69D-0640-4DB7-8474-31D16E77BBB0}" srcOrd="0" destOrd="0" presId="urn:microsoft.com/office/officeart/2008/layout/HorizontalMultiLevelHierarchy"/>
    <dgm:cxn modelId="{77871DBA-604D-4D92-9B1D-8EF8E3F1C966}" type="presParOf" srcId="{4EB5C69D-0640-4DB7-8474-31D16E77BBB0}" destId="{7F9487AE-DCD1-4BDD-B684-2DFCF8BCD381}" srcOrd="0" destOrd="0" presId="urn:microsoft.com/office/officeart/2008/layout/HorizontalMultiLevelHierarchy"/>
    <dgm:cxn modelId="{9F4A2F8F-9272-4FDF-9A83-12AE82100C23}" type="presParOf" srcId="{FB0B2005-BBEF-4D12-9C4E-28A25471DE17}" destId="{37BD7B29-F596-43D2-AAC1-532DE5CCBAAF}" srcOrd="1" destOrd="0" presId="urn:microsoft.com/office/officeart/2008/layout/HorizontalMultiLevelHierarchy"/>
    <dgm:cxn modelId="{9F77A6BE-F50A-454F-822C-C58EC2BB639D}" type="presParOf" srcId="{37BD7B29-F596-43D2-AAC1-532DE5CCBAAF}" destId="{9F8B010D-B14E-483B-822F-5B87F314267E}" srcOrd="0" destOrd="0" presId="urn:microsoft.com/office/officeart/2008/layout/HorizontalMultiLevelHierarchy"/>
    <dgm:cxn modelId="{452C8521-25AB-43EF-9C2E-4366043D213A}" type="presParOf" srcId="{37BD7B29-F596-43D2-AAC1-532DE5CCBAAF}" destId="{BF2C4452-8C82-4829-B83D-2011F4A9FC23}" srcOrd="1" destOrd="0" presId="urn:microsoft.com/office/officeart/2008/layout/HorizontalMultiLevelHierarchy"/>
    <dgm:cxn modelId="{E618C7C4-AD3B-4B3D-96E1-C1C405BD3AAC}" type="presParOf" srcId="{FB0B2005-BBEF-4D12-9C4E-28A25471DE17}" destId="{E597C3C4-336B-48E1-999E-915DB7034795}" srcOrd="2" destOrd="0" presId="urn:microsoft.com/office/officeart/2008/layout/HorizontalMultiLevelHierarchy"/>
    <dgm:cxn modelId="{A0BFB076-5585-4C93-8626-AEA8DE36379D}" type="presParOf" srcId="{E597C3C4-336B-48E1-999E-915DB7034795}" destId="{A8546962-4D26-4307-B34F-B4D25B5155DD}" srcOrd="0" destOrd="0" presId="urn:microsoft.com/office/officeart/2008/layout/HorizontalMultiLevelHierarchy"/>
    <dgm:cxn modelId="{B7E8ACA6-C659-4AE4-AE6A-CF8A7748FD3C}" type="presParOf" srcId="{FB0B2005-BBEF-4D12-9C4E-28A25471DE17}" destId="{55BE559C-84FD-474A-9D2E-538CC805D436}" srcOrd="3" destOrd="0" presId="urn:microsoft.com/office/officeart/2008/layout/HorizontalMultiLevelHierarchy"/>
    <dgm:cxn modelId="{61900118-AD40-44C0-BE7B-86DFF12224DC}" type="presParOf" srcId="{55BE559C-84FD-474A-9D2E-538CC805D436}" destId="{99D953BE-08E9-4B21-862E-94B751C2218C}" srcOrd="0" destOrd="0" presId="urn:microsoft.com/office/officeart/2008/layout/HorizontalMultiLevelHierarchy"/>
    <dgm:cxn modelId="{D4C80811-ED5A-43D2-9F59-E88AE1ED918E}" type="presParOf" srcId="{55BE559C-84FD-474A-9D2E-538CC805D436}" destId="{9AC8FCD7-CC20-43B8-BDAC-F19589950005}" srcOrd="1" destOrd="0" presId="urn:microsoft.com/office/officeart/2008/layout/HorizontalMultiLevelHierarchy"/>
    <dgm:cxn modelId="{8BD9C263-3F4C-4F1B-810A-C20FFF85EC4C}" type="presParOf" srcId="{FB0B2005-BBEF-4D12-9C4E-28A25471DE17}" destId="{A324A088-0BF5-47BB-84DA-4C982D9D2AF2}" srcOrd="4" destOrd="0" presId="urn:microsoft.com/office/officeart/2008/layout/HorizontalMultiLevelHierarchy"/>
    <dgm:cxn modelId="{B9C2C23D-AB73-45A5-B9A9-F5AE24202CAF}" type="presParOf" srcId="{A324A088-0BF5-47BB-84DA-4C982D9D2AF2}" destId="{126FF164-930E-4C50-9F90-430A3F8FD936}" srcOrd="0" destOrd="0" presId="urn:microsoft.com/office/officeart/2008/layout/HorizontalMultiLevelHierarchy"/>
    <dgm:cxn modelId="{8D008DB0-49C7-4E74-9AAF-FA9AACF2EA4E}" type="presParOf" srcId="{FB0B2005-BBEF-4D12-9C4E-28A25471DE17}" destId="{028392FE-8A9B-44B0-AB21-05C3C9D774E6}" srcOrd="5" destOrd="0" presId="urn:microsoft.com/office/officeart/2008/layout/HorizontalMultiLevelHierarchy"/>
    <dgm:cxn modelId="{5218CA08-D15F-4E16-84BE-16C422CADE4F}" type="presParOf" srcId="{028392FE-8A9B-44B0-AB21-05C3C9D774E6}" destId="{FDD0ED59-C76F-4E93-913A-C668FA049A0F}" srcOrd="0" destOrd="0" presId="urn:microsoft.com/office/officeart/2008/layout/HorizontalMultiLevelHierarchy"/>
    <dgm:cxn modelId="{F558173B-6837-4897-B8D0-71B54D8427E8}" type="presParOf" srcId="{028392FE-8A9B-44B0-AB21-05C3C9D774E6}" destId="{DA318DF5-3778-46A4-ADA4-3C64131F0E12}" srcOrd="1" destOrd="0" presId="urn:microsoft.com/office/officeart/2008/layout/HorizontalMultiLevelHierarchy"/>
    <dgm:cxn modelId="{AB11ABB6-5692-4D9D-9A5D-8F840363674E}" type="presParOf" srcId="{FB0B2005-BBEF-4D12-9C4E-28A25471DE17}" destId="{46D907CD-9A2D-4ADF-9B5B-F0F306D0C713}" srcOrd="6" destOrd="0" presId="urn:microsoft.com/office/officeart/2008/layout/HorizontalMultiLevelHierarchy"/>
    <dgm:cxn modelId="{5165F114-A6C8-4593-A0BD-DB7AF4A21FBE}" type="presParOf" srcId="{46D907CD-9A2D-4ADF-9B5B-F0F306D0C713}" destId="{460E7658-6808-4066-9E18-C43B392CA6C4}" srcOrd="0" destOrd="0" presId="urn:microsoft.com/office/officeart/2008/layout/HorizontalMultiLevelHierarchy"/>
    <dgm:cxn modelId="{6A60820B-4213-4329-91BB-77849094A719}" type="presParOf" srcId="{FB0B2005-BBEF-4D12-9C4E-28A25471DE17}" destId="{84339896-D46F-4F4F-A132-914636391A01}" srcOrd="7" destOrd="0" presId="urn:microsoft.com/office/officeart/2008/layout/HorizontalMultiLevelHierarchy"/>
    <dgm:cxn modelId="{C985F736-30AE-4661-ABE4-F2DD72F15A7F}" type="presParOf" srcId="{84339896-D46F-4F4F-A132-914636391A01}" destId="{194599F4-3907-4E06-B663-3B6349F86F4E}" srcOrd="0" destOrd="0" presId="urn:microsoft.com/office/officeart/2008/layout/HorizontalMultiLevelHierarchy"/>
    <dgm:cxn modelId="{2BADA5B1-B4FF-42C2-906E-1B99162D42FC}" type="presParOf" srcId="{84339896-D46F-4F4F-A132-914636391A01}" destId="{EA97E63A-734C-46A1-A94C-BC6A8FB2979B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физической культуры, спорта и молодежной</a:t>
          </a:r>
        </a:p>
        <a:p>
          <a:r>
            <a: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политики</a:t>
          </a:r>
          <a:endParaRPr lang="ru-RU" sz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массовой физической культуры, спорта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667 825,1</a:t>
          </a: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молодежной политики в районе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15 723,8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19B6A941-1A9A-4B41-ABCA-0B63290FCAFC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 и прочие мероприятия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18 781,2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0E2E2A3-59D5-467E-AC0B-93DCD38D0D69}" type="parTrans" cxnId="{D8A515A3-A74E-4394-8575-CB9BB34D7974}">
      <dgm:prSet/>
      <dgm:spPr/>
      <dgm:t>
        <a:bodyPr/>
        <a:lstStyle/>
        <a:p>
          <a:endParaRPr lang="ru-RU"/>
        </a:p>
      </dgm:t>
    </dgm:pt>
    <dgm:pt modelId="{315D4B09-0C2E-48B0-AEF5-84091A317596}" type="sibTrans" cxnId="{D8A515A3-A74E-4394-8575-CB9BB34D7974}">
      <dgm:prSet/>
      <dgm:spPr/>
      <dgm:t>
        <a:bodyPr/>
        <a:lstStyle/>
        <a:p>
          <a:endParaRPr lang="ru-RU"/>
        </a:p>
      </dgm:t>
    </dgm:pt>
    <dgm:pt modelId="{E310C7A8-2CEA-4616-B152-149DBD82A4A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адаптивной физической культуры в Северо-Енисейском районе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50,0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2C9B93C-0A2D-4AA9-B173-5B254A70290C}" type="parTrans" cxnId="{22E2176D-C79D-45F7-B596-0E77D6B921E5}">
      <dgm:prSet/>
      <dgm:spPr/>
      <dgm:t>
        <a:bodyPr/>
        <a:lstStyle/>
        <a:p>
          <a:endParaRPr lang="ru-RU"/>
        </a:p>
      </dgm:t>
    </dgm:pt>
    <dgm:pt modelId="{87547DFD-790D-4F99-8791-0806D4C28F54}" type="sibTrans" cxnId="{22E2176D-C79D-45F7-B596-0E77D6B921E5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LinFactX="-100000" custLinFactNeighborX="-187922" custLinFactNeighborY="82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4EB5C69D-0640-4DB7-8474-31D16E77BBB0}" type="pres">
      <dgm:prSet presAssocID="{7A0D34FF-4450-4439-8442-963A1B34B58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0" presStyleCnt="4" custScaleY="122801" custLinFactNeighborX="-80046" custLinFactNeighborY="8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1" presStyleCnt="4" custLinFactNeighborX="-80046" custLinFactNeighborY="40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6C2BBFF1-29A1-4506-948E-F73256431591}" type="pres">
      <dgm:prSet presAssocID="{80E2E2A3-59D5-467E-AC0B-93DCD38D0D69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D2C987F-74D7-4C00-BCF8-65AEE8216A21}" type="pres">
      <dgm:prSet presAssocID="{80E2E2A3-59D5-467E-AC0B-93DCD38D0D69}" presName="connTx" presStyleLbl="parChTrans1D2" presStyleIdx="2" presStyleCnt="4"/>
      <dgm:spPr/>
      <dgm:t>
        <a:bodyPr/>
        <a:lstStyle/>
        <a:p>
          <a:endParaRPr lang="ru-RU"/>
        </a:p>
      </dgm:t>
    </dgm:pt>
    <dgm:pt modelId="{FC1F754A-511A-4FD7-BBCB-C68D7F82345B}" type="pres">
      <dgm:prSet presAssocID="{19B6A941-1A9A-4B41-ABCA-0B63290FCAFC}" presName="root2" presStyleCnt="0"/>
      <dgm:spPr/>
    </dgm:pt>
    <dgm:pt modelId="{4B51C063-9882-4318-AB79-1B7E34F23459}" type="pres">
      <dgm:prSet presAssocID="{19B6A941-1A9A-4B41-ABCA-0B63290FCAFC}" presName="LevelTwoTextNode" presStyleLbl="node2" presStyleIdx="2" presStyleCnt="4" custLinFactNeighborX="-80046" custLinFactNeighborY="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0CBBB-DFCF-49CF-B143-515879203032}" type="pres">
      <dgm:prSet presAssocID="{19B6A941-1A9A-4B41-ABCA-0B63290FCAFC}" presName="level3hierChild" presStyleCnt="0"/>
      <dgm:spPr/>
    </dgm:pt>
    <dgm:pt modelId="{1E6EF32E-99CF-4D09-A7D6-93BB2DBBAB19}" type="pres">
      <dgm:prSet presAssocID="{A2C9B93C-0A2D-4AA9-B173-5B254A70290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E847386-8131-40EA-AD00-C2CAE4F11360}" type="pres">
      <dgm:prSet presAssocID="{A2C9B93C-0A2D-4AA9-B173-5B254A70290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DA332C4-1C01-4865-BA1C-D35109EF4E92}" type="pres">
      <dgm:prSet presAssocID="{E310C7A8-2CEA-4616-B152-149DBD82A4A8}" presName="root2" presStyleCnt="0"/>
      <dgm:spPr/>
    </dgm:pt>
    <dgm:pt modelId="{4805A851-7CA0-4646-B4C5-889747B019C6}" type="pres">
      <dgm:prSet presAssocID="{E310C7A8-2CEA-4616-B152-149DBD82A4A8}" presName="LevelTwoTextNode" presStyleLbl="node2" presStyleIdx="3" presStyleCnt="4" custLinFactNeighborX="-80726" custLinFactNeighborY="-2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8C1F71-F31F-4D4C-B1CA-9CA359600296}" type="pres">
      <dgm:prSet presAssocID="{E310C7A8-2CEA-4616-B152-149DBD82A4A8}" presName="level3hierChild" presStyleCnt="0"/>
      <dgm:spPr/>
    </dgm:pt>
  </dgm:ptLst>
  <dgm:cxnLst>
    <dgm:cxn modelId="{5719E982-BA16-47BD-917F-524040FDD973}" type="presOf" srcId="{81553E28-EA2C-43B8-AB59-43B4B79E1F35}" destId="{3F1357B4-9E5E-44E0-B461-7288E6C0409A}" srcOrd="0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6DA37D6D-B4C0-47A5-B5F7-2CD0683F4944}" srcId="{19CF11E3-380E-48F2-89E9-879FB97AB162}" destId="{CA7C17D0-4058-46FF-AE83-236C1802E17C}" srcOrd="0" destOrd="0" parTransId="{7A0D34FF-4450-4439-8442-963A1B34B589}" sibTransId="{82862A97-781B-4E0F-BF13-734B0FACBB5F}"/>
    <dgm:cxn modelId="{25A0B101-0F36-48F0-8E19-BDF1977CA575}" type="presOf" srcId="{80E2E2A3-59D5-467E-AC0B-93DCD38D0D69}" destId="{4D2C987F-74D7-4C00-BCF8-65AEE8216A21}" srcOrd="1" destOrd="0" presId="urn:microsoft.com/office/officeart/2008/layout/HorizontalMultiLevelHierarchy"/>
    <dgm:cxn modelId="{444C8E20-CE49-4542-8B15-6709147B84EB}" type="presOf" srcId="{A2C9B93C-0A2D-4AA9-B173-5B254A70290C}" destId="{1E6EF32E-99CF-4D09-A7D6-93BB2DBBAB19}" srcOrd="0" destOrd="0" presId="urn:microsoft.com/office/officeart/2008/layout/HorizontalMultiLevelHierarchy"/>
    <dgm:cxn modelId="{565A891B-43D9-4AD6-87B4-990A9DF2E681}" type="presOf" srcId="{E310C7A8-2CEA-4616-B152-149DBD82A4A8}" destId="{4805A851-7CA0-4646-B4C5-889747B019C6}" srcOrd="0" destOrd="0" presId="urn:microsoft.com/office/officeart/2008/layout/HorizontalMultiLevelHierarchy"/>
    <dgm:cxn modelId="{146C808E-C40C-4AD7-8FA2-FF787C624252}" type="presOf" srcId="{7A0D34FF-4450-4439-8442-963A1B34B589}" destId="{4EB5C69D-0640-4DB7-8474-31D16E77BBB0}" srcOrd="0" destOrd="0" presId="urn:microsoft.com/office/officeart/2008/layout/HorizontalMultiLevelHierarchy"/>
    <dgm:cxn modelId="{D8A515A3-A74E-4394-8575-CB9BB34D7974}" srcId="{19CF11E3-380E-48F2-89E9-879FB97AB162}" destId="{19B6A941-1A9A-4B41-ABCA-0B63290FCAFC}" srcOrd="2" destOrd="0" parTransId="{80E2E2A3-59D5-467E-AC0B-93DCD38D0D69}" sibTransId="{315D4B09-0C2E-48B0-AEF5-84091A317596}"/>
    <dgm:cxn modelId="{E81B7A44-44C5-4A01-8397-EC98DD9A3D19}" type="presOf" srcId="{01784CB1-5FF2-4923-9268-E48D5050269B}" destId="{A324A088-0BF5-47BB-84DA-4C982D9D2AF2}" srcOrd="0" destOrd="0" presId="urn:microsoft.com/office/officeart/2008/layout/HorizontalMultiLevelHierarchy"/>
    <dgm:cxn modelId="{DE24F5A7-2C58-425A-A60A-203C5326A062}" type="presOf" srcId="{19CF11E3-380E-48F2-89E9-879FB97AB162}" destId="{62440AD2-5F42-43BB-9E39-2FCC33600A4F}" srcOrd="0" destOrd="0" presId="urn:microsoft.com/office/officeart/2008/layout/HorizontalMultiLevelHierarchy"/>
    <dgm:cxn modelId="{1103A4EC-7AE3-423E-805B-E4623E3DC3BC}" type="presOf" srcId="{CF2876CA-A731-4B2A-9BB1-41AD9346C48E}" destId="{FDD0ED59-C76F-4E93-913A-C668FA049A0F}" srcOrd="0" destOrd="0" presId="urn:microsoft.com/office/officeart/2008/layout/HorizontalMultiLevelHierarchy"/>
    <dgm:cxn modelId="{DEC376BF-774D-4685-BA13-EF10079A6719}" type="presOf" srcId="{19B6A941-1A9A-4B41-ABCA-0B63290FCAFC}" destId="{4B51C063-9882-4318-AB79-1B7E34F23459}" srcOrd="0" destOrd="0" presId="urn:microsoft.com/office/officeart/2008/layout/HorizontalMultiLevelHierarchy"/>
    <dgm:cxn modelId="{22E2176D-C79D-45F7-B596-0E77D6B921E5}" srcId="{19CF11E3-380E-48F2-89E9-879FB97AB162}" destId="{E310C7A8-2CEA-4616-B152-149DBD82A4A8}" srcOrd="3" destOrd="0" parTransId="{A2C9B93C-0A2D-4AA9-B173-5B254A70290C}" sibTransId="{87547DFD-790D-4F99-8791-0806D4C28F54}"/>
    <dgm:cxn modelId="{375BCDCB-4283-4895-AB4E-8F78A4A422F4}" type="presOf" srcId="{CA7C17D0-4058-46FF-AE83-236C1802E17C}" destId="{9F8B010D-B14E-483B-822F-5B87F314267E}" srcOrd="0" destOrd="0" presId="urn:microsoft.com/office/officeart/2008/layout/HorizontalMultiLevelHierarchy"/>
    <dgm:cxn modelId="{9E6B1A69-78C5-4F56-B627-2F3ABB89B17A}" srcId="{19CF11E3-380E-48F2-89E9-879FB97AB162}" destId="{CF2876CA-A731-4B2A-9BB1-41AD9346C48E}" srcOrd="1" destOrd="0" parTransId="{01784CB1-5FF2-4923-9268-E48D5050269B}" sibTransId="{2178E18F-E57E-49FC-9F55-315294E2E28C}"/>
    <dgm:cxn modelId="{BCEB5615-9D33-43AC-811C-AFF1B01FB367}" type="presOf" srcId="{01784CB1-5FF2-4923-9268-E48D5050269B}" destId="{126FF164-930E-4C50-9F90-430A3F8FD936}" srcOrd="1" destOrd="0" presId="urn:microsoft.com/office/officeart/2008/layout/HorizontalMultiLevelHierarchy"/>
    <dgm:cxn modelId="{13AD4E3C-1E80-474A-8621-AAB17F1033DD}" type="presOf" srcId="{7A0D34FF-4450-4439-8442-963A1B34B589}" destId="{7F9487AE-DCD1-4BDD-B684-2DFCF8BCD381}" srcOrd="1" destOrd="0" presId="urn:microsoft.com/office/officeart/2008/layout/HorizontalMultiLevelHierarchy"/>
    <dgm:cxn modelId="{31631C37-215E-4370-85C0-81E85F8E759A}" type="presOf" srcId="{A2C9B93C-0A2D-4AA9-B173-5B254A70290C}" destId="{5E847386-8131-40EA-AD00-C2CAE4F11360}" srcOrd="1" destOrd="0" presId="urn:microsoft.com/office/officeart/2008/layout/HorizontalMultiLevelHierarchy"/>
    <dgm:cxn modelId="{1B16C9A0-4FF7-449E-B1D2-AFD599829035}" type="presOf" srcId="{80E2E2A3-59D5-467E-AC0B-93DCD38D0D69}" destId="{6C2BBFF1-29A1-4506-948E-F73256431591}" srcOrd="0" destOrd="0" presId="urn:microsoft.com/office/officeart/2008/layout/HorizontalMultiLevelHierarchy"/>
    <dgm:cxn modelId="{4800DC50-E672-4F41-885C-6589D0415204}" type="presParOf" srcId="{3F1357B4-9E5E-44E0-B461-7288E6C0409A}" destId="{FF605446-2FF5-4582-9DE1-73DB2B34EE99}" srcOrd="0" destOrd="0" presId="urn:microsoft.com/office/officeart/2008/layout/HorizontalMultiLevelHierarchy"/>
    <dgm:cxn modelId="{0A817936-2BCD-4607-A0AC-7356F4C37E1E}" type="presParOf" srcId="{FF605446-2FF5-4582-9DE1-73DB2B34EE99}" destId="{62440AD2-5F42-43BB-9E39-2FCC33600A4F}" srcOrd="0" destOrd="0" presId="urn:microsoft.com/office/officeart/2008/layout/HorizontalMultiLevelHierarchy"/>
    <dgm:cxn modelId="{4B820EF6-3B72-4D3B-A0EF-2C109C9B418F}" type="presParOf" srcId="{FF605446-2FF5-4582-9DE1-73DB2B34EE99}" destId="{FB0B2005-BBEF-4D12-9C4E-28A25471DE17}" srcOrd="1" destOrd="0" presId="urn:microsoft.com/office/officeart/2008/layout/HorizontalMultiLevelHierarchy"/>
    <dgm:cxn modelId="{8787A6FB-945B-42B8-A757-89DB2D8C9880}" type="presParOf" srcId="{FB0B2005-BBEF-4D12-9C4E-28A25471DE17}" destId="{4EB5C69D-0640-4DB7-8474-31D16E77BBB0}" srcOrd="0" destOrd="0" presId="urn:microsoft.com/office/officeart/2008/layout/HorizontalMultiLevelHierarchy"/>
    <dgm:cxn modelId="{BC1C117A-9964-4C46-9F13-16EA32A8AA47}" type="presParOf" srcId="{4EB5C69D-0640-4DB7-8474-31D16E77BBB0}" destId="{7F9487AE-DCD1-4BDD-B684-2DFCF8BCD381}" srcOrd="0" destOrd="0" presId="urn:microsoft.com/office/officeart/2008/layout/HorizontalMultiLevelHierarchy"/>
    <dgm:cxn modelId="{8F057CF6-8094-43CE-B2A4-E5262EA677F2}" type="presParOf" srcId="{FB0B2005-BBEF-4D12-9C4E-28A25471DE17}" destId="{37BD7B29-F596-43D2-AAC1-532DE5CCBAAF}" srcOrd="1" destOrd="0" presId="urn:microsoft.com/office/officeart/2008/layout/HorizontalMultiLevelHierarchy"/>
    <dgm:cxn modelId="{5C7B78AE-B519-4D17-8E50-7D82FE4CDC43}" type="presParOf" srcId="{37BD7B29-F596-43D2-AAC1-532DE5CCBAAF}" destId="{9F8B010D-B14E-483B-822F-5B87F314267E}" srcOrd="0" destOrd="0" presId="urn:microsoft.com/office/officeart/2008/layout/HorizontalMultiLevelHierarchy"/>
    <dgm:cxn modelId="{9FCBE080-97AE-4DA5-8AC7-2F348984BB62}" type="presParOf" srcId="{37BD7B29-F596-43D2-AAC1-532DE5CCBAAF}" destId="{BF2C4452-8C82-4829-B83D-2011F4A9FC23}" srcOrd="1" destOrd="0" presId="urn:microsoft.com/office/officeart/2008/layout/HorizontalMultiLevelHierarchy"/>
    <dgm:cxn modelId="{5BCC6D04-FE4C-41DA-ADBF-876D96D26D79}" type="presParOf" srcId="{FB0B2005-BBEF-4D12-9C4E-28A25471DE17}" destId="{A324A088-0BF5-47BB-84DA-4C982D9D2AF2}" srcOrd="2" destOrd="0" presId="urn:microsoft.com/office/officeart/2008/layout/HorizontalMultiLevelHierarchy"/>
    <dgm:cxn modelId="{F844D773-3CD9-4CA8-98A6-B3670FC320AA}" type="presParOf" srcId="{A324A088-0BF5-47BB-84DA-4C982D9D2AF2}" destId="{126FF164-930E-4C50-9F90-430A3F8FD936}" srcOrd="0" destOrd="0" presId="urn:microsoft.com/office/officeart/2008/layout/HorizontalMultiLevelHierarchy"/>
    <dgm:cxn modelId="{A5FA9B89-8F6A-4E1A-9798-9A9797F93B0D}" type="presParOf" srcId="{FB0B2005-BBEF-4D12-9C4E-28A25471DE17}" destId="{028392FE-8A9B-44B0-AB21-05C3C9D774E6}" srcOrd="3" destOrd="0" presId="urn:microsoft.com/office/officeart/2008/layout/HorizontalMultiLevelHierarchy"/>
    <dgm:cxn modelId="{C8E738D5-4D44-4FC6-B1BA-07EBBEF8D33B}" type="presParOf" srcId="{028392FE-8A9B-44B0-AB21-05C3C9D774E6}" destId="{FDD0ED59-C76F-4E93-913A-C668FA049A0F}" srcOrd="0" destOrd="0" presId="urn:microsoft.com/office/officeart/2008/layout/HorizontalMultiLevelHierarchy"/>
    <dgm:cxn modelId="{704815D7-0FAF-4AAE-9F50-17713D659B1D}" type="presParOf" srcId="{028392FE-8A9B-44B0-AB21-05C3C9D774E6}" destId="{DA318DF5-3778-46A4-ADA4-3C64131F0E12}" srcOrd="1" destOrd="0" presId="urn:microsoft.com/office/officeart/2008/layout/HorizontalMultiLevelHierarchy"/>
    <dgm:cxn modelId="{66F476F8-C7FB-457D-AE8F-01EFD8C04969}" type="presParOf" srcId="{FB0B2005-BBEF-4D12-9C4E-28A25471DE17}" destId="{6C2BBFF1-29A1-4506-948E-F73256431591}" srcOrd="4" destOrd="0" presId="urn:microsoft.com/office/officeart/2008/layout/HorizontalMultiLevelHierarchy"/>
    <dgm:cxn modelId="{838FE1DD-93B8-4FAB-A28C-5986B07A25C6}" type="presParOf" srcId="{6C2BBFF1-29A1-4506-948E-F73256431591}" destId="{4D2C987F-74D7-4C00-BCF8-65AEE8216A21}" srcOrd="0" destOrd="0" presId="urn:microsoft.com/office/officeart/2008/layout/HorizontalMultiLevelHierarchy"/>
    <dgm:cxn modelId="{41837954-F692-49F9-A741-CDFE2A7095FD}" type="presParOf" srcId="{FB0B2005-BBEF-4D12-9C4E-28A25471DE17}" destId="{FC1F754A-511A-4FD7-BBCB-C68D7F82345B}" srcOrd="5" destOrd="0" presId="urn:microsoft.com/office/officeart/2008/layout/HorizontalMultiLevelHierarchy"/>
    <dgm:cxn modelId="{E54287B1-4983-43FA-AD23-1DFE708A5301}" type="presParOf" srcId="{FC1F754A-511A-4FD7-BBCB-C68D7F82345B}" destId="{4B51C063-9882-4318-AB79-1B7E34F23459}" srcOrd="0" destOrd="0" presId="urn:microsoft.com/office/officeart/2008/layout/HorizontalMultiLevelHierarchy"/>
    <dgm:cxn modelId="{DB6B2F7D-1C4E-429F-9445-77A7965227A7}" type="presParOf" srcId="{FC1F754A-511A-4FD7-BBCB-C68D7F82345B}" destId="{95E0CBBB-DFCF-49CF-B143-515879203032}" srcOrd="1" destOrd="0" presId="urn:microsoft.com/office/officeart/2008/layout/HorizontalMultiLevelHierarchy"/>
    <dgm:cxn modelId="{9E424562-902A-44BA-811B-1A3C90FDDEE3}" type="presParOf" srcId="{FB0B2005-BBEF-4D12-9C4E-28A25471DE17}" destId="{1E6EF32E-99CF-4D09-A7D6-93BB2DBBAB19}" srcOrd="6" destOrd="0" presId="urn:microsoft.com/office/officeart/2008/layout/HorizontalMultiLevelHierarchy"/>
    <dgm:cxn modelId="{F32C9B2C-249E-4EFF-8770-AB4A2E36A224}" type="presParOf" srcId="{1E6EF32E-99CF-4D09-A7D6-93BB2DBBAB19}" destId="{5E847386-8131-40EA-AD00-C2CAE4F11360}" srcOrd="0" destOrd="0" presId="urn:microsoft.com/office/officeart/2008/layout/HorizontalMultiLevelHierarchy"/>
    <dgm:cxn modelId="{B7646C2D-F1F4-4F5F-A841-BBB758C04032}" type="presParOf" srcId="{FB0B2005-BBEF-4D12-9C4E-28A25471DE17}" destId="{4DA332C4-1C01-4865-BA1C-D35109EF4E92}" srcOrd="7" destOrd="0" presId="urn:microsoft.com/office/officeart/2008/layout/HorizontalMultiLevelHierarchy"/>
    <dgm:cxn modelId="{58CDE0AB-F182-4C91-B4C2-8C73E5196E25}" type="presParOf" srcId="{4DA332C4-1C01-4865-BA1C-D35109EF4E92}" destId="{4805A851-7CA0-4646-B4C5-889747B019C6}" srcOrd="0" destOrd="0" presId="urn:microsoft.com/office/officeart/2008/layout/HorizontalMultiLevelHierarchy"/>
    <dgm:cxn modelId="{B6F61348-6390-41D0-AD73-88157667B6ED}" type="presParOf" srcId="{4DA332C4-1C01-4865-BA1C-D35109EF4E92}" destId="{098C1F71-F31F-4D4C-B1CA-9CA359600296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A26D62-86C6-477C-9FAC-E1C3EF9840F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B80E8-A296-46D6-91D0-93F32A3A802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транспортной системы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Северо-Енисейского района</a:t>
          </a:r>
          <a:br>
            <a:rPr lang="ru-RU" sz="1400" dirty="0" smtClean="0">
              <a:latin typeface="Times New Roman" pitchFamily="18" charset="0"/>
              <a:cs typeface="Times New Roman" pitchFamily="18" charset="0"/>
            </a:rPr>
          </a:b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C65CE7B-0348-4C8F-93AA-377C8D103470}" type="parTrans" cxnId="{072DDE38-523C-4487-87C5-DB78BF8FBA27}">
      <dgm:prSet/>
      <dgm:spPr/>
      <dgm:t>
        <a:bodyPr/>
        <a:lstStyle/>
        <a:p>
          <a:endParaRPr lang="ru-RU"/>
        </a:p>
      </dgm:t>
    </dgm:pt>
    <dgm:pt modelId="{C402CE06-5CA1-4238-82D6-615027094FCA}" type="sibTrans" cxnId="{072DDE38-523C-4487-87C5-DB78BF8FBA27}">
      <dgm:prSet/>
      <dgm:spPr/>
      <dgm:t>
        <a:bodyPr/>
        <a:lstStyle/>
        <a:p>
          <a:endParaRPr lang="ru-RU"/>
        </a:p>
      </dgm:t>
    </dgm:pt>
    <dgm:pt modelId="{2E8D24E1-B78D-4A0C-8AD6-A0F2192B97BD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Дороги Северо-Енисейского района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52 441,6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E084943-F421-44CD-ACB6-2CD9366E759D}" type="parTrans" cxnId="{D53533FE-11C1-403E-820A-ACA8357368B5}">
      <dgm:prSet/>
      <dgm:spPr/>
      <dgm:t>
        <a:bodyPr/>
        <a:lstStyle/>
        <a:p>
          <a:endParaRPr lang="ru-RU" dirty="0"/>
        </a:p>
      </dgm:t>
    </dgm:pt>
    <dgm:pt modelId="{88ADAC01-3503-473A-B1E7-11D48E50EAFA}" type="sibTrans" cxnId="{D53533FE-11C1-403E-820A-ACA8357368B5}">
      <dgm:prSet/>
      <dgm:spPr/>
      <dgm:t>
        <a:bodyPr/>
        <a:lstStyle/>
        <a:p>
          <a:endParaRPr lang="ru-RU"/>
        </a:p>
      </dgm:t>
    </dgm:pt>
    <dgm:pt modelId="{C9ECBD1B-26A6-4E2D-81F4-AA329CC412D1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транспортного комплекса Северо-Енисейского района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40 169,4</a:t>
          </a:r>
        </a:p>
      </dgm:t>
    </dgm:pt>
    <dgm:pt modelId="{38F0BA02-43DE-434F-91CB-FEA04BD349D8}" type="parTrans" cxnId="{A297A064-FECE-4BC9-AFB9-86EA07C71785}">
      <dgm:prSet/>
      <dgm:spPr/>
      <dgm:t>
        <a:bodyPr/>
        <a:lstStyle/>
        <a:p>
          <a:endParaRPr lang="ru-RU" dirty="0"/>
        </a:p>
      </dgm:t>
    </dgm:pt>
    <dgm:pt modelId="{95C8E3F4-F946-44BD-8A0A-E64B8578E3DA}" type="sibTrans" cxnId="{A297A064-FECE-4BC9-AFB9-86EA07C71785}">
      <dgm:prSet/>
      <dgm:spPr/>
      <dgm:t>
        <a:bodyPr/>
        <a:lstStyle/>
        <a:p>
          <a:endParaRPr lang="ru-RU"/>
        </a:p>
      </dgm:t>
    </dgm:pt>
    <dgm:pt modelId="{12D887A5-E1A6-4E0F-853F-5AFA585B9FC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безопасности дорожного движения в Северо-Енисейском районе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2 601,8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774F871-9C59-426D-BB8C-FB9A4AEEF7A3}" type="parTrans" cxnId="{71DB046F-7D2B-4894-A8CA-F3EB9F614B70}">
      <dgm:prSet/>
      <dgm:spPr/>
      <dgm:t>
        <a:bodyPr/>
        <a:lstStyle/>
        <a:p>
          <a:endParaRPr lang="ru-RU"/>
        </a:p>
      </dgm:t>
    </dgm:pt>
    <dgm:pt modelId="{AF9B8F5C-DFB8-4120-8117-13E051EEE322}" type="sibTrans" cxnId="{71DB046F-7D2B-4894-A8CA-F3EB9F614B70}">
      <dgm:prSet/>
      <dgm:spPr/>
      <dgm:t>
        <a:bodyPr/>
        <a:lstStyle/>
        <a:p>
          <a:endParaRPr lang="ru-RU"/>
        </a:p>
      </dgm:t>
    </dgm:pt>
    <dgm:pt modelId="{B9FC096F-E88F-4CC9-B277-DAF7DCFD65C5}" type="pres">
      <dgm:prSet presAssocID="{58A26D62-86C6-477C-9FAC-E1C3EF9840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AF1974-172F-4BAB-9B8F-41F4C20B2DEB}" type="pres">
      <dgm:prSet presAssocID="{4E9B80E8-A296-46D6-91D0-93F32A3A8024}" presName="root1" presStyleCnt="0"/>
      <dgm:spPr/>
    </dgm:pt>
    <dgm:pt modelId="{7255C32E-BE47-4CBC-84D8-D0996D81D5D3}" type="pres">
      <dgm:prSet presAssocID="{4E9B80E8-A296-46D6-91D0-93F32A3A8024}" presName="LevelOneTextNode" presStyleLbl="node0" presStyleIdx="0" presStyleCnt="1" custScaleX="87339" custScaleY="111275" custLinFactX="-96233" custLinFactNeighborX="-100000" custLinFactNeighborY="80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FF79EE-692E-4AFC-BDC7-016051C4CBFF}" type="pres">
      <dgm:prSet presAssocID="{4E9B80E8-A296-46D6-91D0-93F32A3A8024}" presName="level2hierChild" presStyleCnt="0"/>
      <dgm:spPr/>
    </dgm:pt>
    <dgm:pt modelId="{0D60C23C-F719-445C-836B-22BBBFEBF2CB}" type="pres">
      <dgm:prSet presAssocID="{EE084943-F421-44CD-ACB6-2CD9366E759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8809B55-D645-4635-A684-C4F4C7229D30}" type="pres">
      <dgm:prSet presAssocID="{EE084943-F421-44CD-ACB6-2CD9366E759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9915978-9905-43FD-8C13-CF968082F0C9}" type="pres">
      <dgm:prSet presAssocID="{2E8D24E1-B78D-4A0C-8AD6-A0F2192B97BD}" presName="root2" presStyleCnt="0"/>
      <dgm:spPr/>
    </dgm:pt>
    <dgm:pt modelId="{FE124371-5989-4CF5-8EE0-76D0B7D72B09}" type="pres">
      <dgm:prSet presAssocID="{2E8D24E1-B78D-4A0C-8AD6-A0F2192B97BD}" presName="LevelTwoTextNode" presStyleLbl="node2" presStyleIdx="0" presStyleCnt="3" custScaleX="158723" custScaleY="130690" custLinFactNeighborX="-58514" custLinFactNeighborY="22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2CA81C-6B28-4516-B017-564B0BA7CEC6}" type="pres">
      <dgm:prSet presAssocID="{2E8D24E1-B78D-4A0C-8AD6-A0F2192B97BD}" presName="level3hierChild" presStyleCnt="0"/>
      <dgm:spPr/>
    </dgm:pt>
    <dgm:pt modelId="{AE6349DC-4666-4DBD-AC6C-D6087B4C9D33}" type="pres">
      <dgm:prSet presAssocID="{38F0BA02-43DE-434F-91CB-FEA04BD349D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4127767-45B9-4EE8-9C96-6F932B318585}" type="pres">
      <dgm:prSet presAssocID="{38F0BA02-43DE-434F-91CB-FEA04BD349D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CE2679B-2F37-4890-9813-06F32A5EDBF9}" type="pres">
      <dgm:prSet presAssocID="{C9ECBD1B-26A6-4E2D-81F4-AA329CC412D1}" presName="root2" presStyleCnt="0"/>
      <dgm:spPr/>
    </dgm:pt>
    <dgm:pt modelId="{B12B45CD-A15C-43A4-8293-64A90453C64E}" type="pres">
      <dgm:prSet presAssocID="{C9ECBD1B-26A6-4E2D-81F4-AA329CC412D1}" presName="LevelTwoTextNode" presStyleLbl="node2" presStyleIdx="1" presStyleCnt="3" custScaleX="160341" custScaleY="126222" custLinFactNeighborX="-58099" custLinFactNeighborY="42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953E75-E63B-4B23-9947-7812D9AE0A13}" type="pres">
      <dgm:prSet presAssocID="{C9ECBD1B-26A6-4E2D-81F4-AA329CC412D1}" presName="level3hierChild" presStyleCnt="0"/>
      <dgm:spPr/>
    </dgm:pt>
    <dgm:pt modelId="{52FCF42C-865A-4E07-A8E6-9FA861E12940}" type="pres">
      <dgm:prSet presAssocID="{B774F871-9C59-426D-BB8C-FB9A4AEEF7A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9C312AAF-5EDD-4D0A-ACBF-5F9BA8BAD7A6}" type="pres">
      <dgm:prSet presAssocID="{B774F871-9C59-426D-BB8C-FB9A4AEEF7A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CCD1B2E-8908-4EC8-B5E8-17D81A1AF36A}" type="pres">
      <dgm:prSet presAssocID="{12D887A5-E1A6-4E0F-853F-5AFA585B9FC8}" presName="root2" presStyleCnt="0"/>
      <dgm:spPr/>
    </dgm:pt>
    <dgm:pt modelId="{58CF1A92-43C5-4AEF-887B-A2A114C5506E}" type="pres">
      <dgm:prSet presAssocID="{12D887A5-E1A6-4E0F-853F-5AFA585B9FC8}" presName="LevelTwoTextNode" presStyleLbl="node2" presStyleIdx="2" presStyleCnt="3" custScaleX="153568" custLinFactNeighborX="-55926" custLinFactNeighborY="62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CC272F-DBFB-425B-A252-135BB36D39A3}" type="pres">
      <dgm:prSet presAssocID="{12D887A5-E1A6-4E0F-853F-5AFA585B9FC8}" presName="level3hierChild" presStyleCnt="0"/>
      <dgm:spPr/>
    </dgm:pt>
  </dgm:ptLst>
  <dgm:cxnLst>
    <dgm:cxn modelId="{819B8654-DDBE-484E-858B-1BF2B3B62C98}" type="presOf" srcId="{B774F871-9C59-426D-BB8C-FB9A4AEEF7A3}" destId="{9C312AAF-5EDD-4D0A-ACBF-5F9BA8BAD7A6}" srcOrd="1" destOrd="0" presId="urn:microsoft.com/office/officeart/2008/layout/HorizontalMultiLevelHierarchy"/>
    <dgm:cxn modelId="{95DEA2F8-41D2-4397-B72B-0DABE9815292}" type="presOf" srcId="{58A26D62-86C6-477C-9FAC-E1C3EF9840F3}" destId="{B9FC096F-E88F-4CC9-B277-DAF7DCFD65C5}" srcOrd="0" destOrd="0" presId="urn:microsoft.com/office/officeart/2008/layout/HorizontalMultiLevelHierarchy"/>
    <dgm:cxn modelId="{E7E2962F-6F5F-404F-B84A-7FB71E38EE6F}" type="presOf" srcId="{12D887A5-E1A6-4E0F-853F-5AFA585B9FC8}" destId="{58CF1A92-43C5-4AEF-887B-A2A114C5506E}" srcOrd="0" destOrd="0" presId="urn:microsoft.com/office/officeart/2008/layout/HorizontalMultiLevelHierarchy"/>
    <dgm:cxn modelId="{6213F1D3-5511-4AE0-8BA4-E652F4FAE9A9}" type="presOf" srcId="{4E9B80E8-A296-46D6-91D0-93F32A3A8024}" destId="{7255C32E-BE47-4CBC-84D8-D0996D81D5D3}" srcOrd="0" destOrd="0" presId="urn:microsoft.com/office/officeart/2008/layout/HorizontalMultiLevelHierarchy"/>
    <dgm:cxn modelId="{4CCD792C-1ED5-4D03-AD8C-851C3CF2BD4F}" type="presOf" srcId="{38F0BA02-43DE-434F-91CB-FEA04BD349D8}" destId="{24127767-45B9-4EE8-9C96-6F932B318585}" srcOrd="1" destOrd="0" presId="urn:microsoft.com/office/officeart/2008/layout/HorizontalMultiLevelHierarchy"/>
    <dgm:cxn modelId="{CE48C22C-F62D-4BE7-92D6-D0A22D1FF002}" type="presOf" srcId="{B774F871-9C59-426D-BB8C-FB9A4AEEF7A3}" destId="{52FCF42C-865A-4E07-A8E6-9FA861E12940}" srcOrd="0" destOrd="0" presId="urn:microsoft.com/office/officeart/2008/layout/HorizontalMultiLevelHierarchy"/>
    <dgm:cxn modelId="{229B0B27-EF39-41E8-897D-54DB6EDF4363}" type="presOf" srcId="{C9ECBD1B-26A6-4E2D-81F4-AA329CC412D1}" destId="{B12B45CD-A15C-43A4-8293-64A90453C64E}" srcOrd="0" destOrd="0" presId="urn:microsoft.com/office/officeart/2008/layout/HorizontalMultiLevelHierarchy"/>
    <dgm:cxn modelId="{7353EF0E-09D2-4B3F-8A13-B58BEE95E6E6}" type="presOf" srcId="{EE084943-F421-44CD-ACB6-2CD9366E759D}" destId="{0D60C23C-F719-445C-836B-22BBBFEBF2CB}" srcOrd="0" destOrd="0" presId="urn:microsoft.com/office/officeart/2008/layout/HorizontalMultiLevelHierarchy"/>
    <dgm:cxn modelId="{878F7EE1-73D1-47AE-9F5D-05977FA7857B}" type="presOf" srcId="{38F0BA02-43DE-434F-91CB-FEA04BD349D8}" destId="{AE6349DC-4666-4DBD-AC6C-D6087B4C9D33}" srcOrd="0" destOrd="0" presId="urn:microsoft.com/office/officeart/2008/layout/HorizontalMultiLevelHierarchy"/>
    <dgm:cxn modelId="{5856B7C2-2CA7-4B3B-B01F-BE4328617480}" type="presOf" srcId="{2E8D24E1-B78D-4A0C-8AD6-A0F2192B97BD}" destId="{FE124371-5989-4CF5-8EE0-76D0B7D72B09}" srcOrd="0" destOrd="0" presId="urn:microsoft.com/office/officeart/2008/layout/HorizontalMultiLevelHierarchy"/>
    <dgm:cxn modelId="{71DB046F-7D2B-4894-A8CA-F3EB9F614B70}" srcId="{4E9B80E8-A296-46D6-91D0-93F32A3A8024}" destId="{12D887A5-E1A6-4E0F-853F-5AFA585B9FC8}" srcOrd="2" destOrd="0" parTransId="{B774F871-9C59-426D-BB8C-FB9A4AEEF7A3}" sibTransId="{AF9B8F5C-DFB8-4120-8117-13E051EEE322}"/>
    <dgm:cxn modelId="{A297A064-FECE-4BC9-AFB9-86EA07C71785}" srcId="{4E9B80E8-A296-46D6-91D0-93F32A3A8024}" destId="{C9ECBD1B-26A6-4E2D-81F4-AA329CC412D1}" srcOrd="1" destOrd="0" parTransId="{38F0BA02-43DE-434F-91CB-FEA04BD349D8}" sibTransId="{95C8E3F4-F946-44BD-8A0A-E64B8578E3DA}"/>
    <dgm:cxn modelId="{D53533FE-11C1-403E-820A-ACA8357368B5}" srcId="{4E9B80E8-A296-46D6-91D0-93F32A3A8024}" destId="{2E8D24E1-B78D-4A0C-8AD6-A0F2192B97BD}" srcOrd="0" destOrd="0" parTransId="{EE084943-F421-44CD-ACB6-2CD9366E759D}" sibTransId="{88ADAC01-3503-473A-B1E7-11D48E50EAFA}"/>
    <dgm:cxn modelId="{072DDE38-523C-4487-87C5-DB78BF8FBA27}" srcId="{58A26D62-86C6-477C-9FAC-E1C3EF9840F3}" destId="{4E9B80E8-A296-46D6-91D0-93F32A3A8024}" srcOrd="0" destOrd="0" parTransId="{FC65CE7B-0348-4C8F-93AA-377C8D103470}" sibTransId="{C402CE06-5CA1-4238-82D6-615027094FCA}"/>
    <dgm:cxn modelId="{F600FD41-E5F5-4249-A0E7-5E413B0D8FE0}" type="presOf" srcId="{EE084943-F421-44CD-ACB6-2CD9366E759D}" destId="{08809B55-D645-4635-A684-C4F4C7229D30}" srcOrd="1" destOrd="0" presId="urn:microsoft.com/office/officeart/2008/layout/HorizontalMultiLevelHierarchy"/>
    <dgm:cxn modelId="{64209FB5-3EE3-411D-B3BA-B6286242DAB7}" type="presParOf" srcId="{B9FC096F-E88F-4CC9-B277-DAF7DCFD65C5}" destId="{27AF1974-172F-4BAB-9B8F-41F4C20B2DEB}" srcOrd="0" destOrd="0" presId="urn:microsoft.com/office/officeart/2008/layout/HorizontalMultiLevelHierarchy"/>
    <dgm:cxn modelId="{631C3DAE-456B-4F6F-BA4F-C5FCDEA1A660}" type="presParOf" srcId="{27AF1974-172F-4BAB-9B8F-41F4C20B2DEB}" destId="{7255C32E-BE47-4CBC-84D8-D0996D81D5D3}" srcOrd="0" destOrd="0" presId="urn:microsoft.com/office/officeart/2008/layout/HorizontalMultiLevelHierarchy"/>
    <dgm:cxn modelId="{153557BB-49E0-4873-BF88-7CD800D064F8}" type="presParOf" srcId="{27AF1974-172F-4BAB-9B8F-41F4C20B2DEB}" destId="{50FF79EE-692E-4AFC-BDC7-016051C4CBFF}" srcOrd="1" destOrd="0" presId="urn:microsoft.com/office/officeart/2008/layout/HorizontalMultiLevelHierarchy"/>
    <dgm:cxn modelId="{C7FEA577-6EDB-40E9-880B-DA7111A99D82}" type="presParOf" srcId="{50FF79EE-692E-4AFC-BDC7-016051C4CBFF}" destId="{0D60C23C-F719-445C-836B-22BBBFEBF2CB}" srcOrd="0" destOrd="0" presId="urn:microsoft.com/office/officeart/2008/layout/HorizontalMultiLevelHierarchy"/>
    <dgm:cxn modelId="{68C8A004-65EF-4AC2-99EF-DCA87F8137CB}" type="presParOf" srcId="{0D60C23C-F719-445C-836B-22BBBFEBF2CB}" destId="{08809B55-D645-4635-A684-C4F4C7229D30}" srcOrd="0" destOrd="0" presId="urn:microsoft.com/office/officeart/2008/layout/HorizontalMultiLevelHierarchy"/>
    <dgm:cxn modelId="{4FE7FCBC-3835-43D5-B243-18013A13298B}" type="presParOf" srcId="{50FF79EE-692E-4AFC-BDC7-016051C4CBFF}" destId="{99915978-9905-43FD-8C13-CF968082F0C9}" srcOrd="1" destOrd="0" presId="urn:microsoft.com/office/officeart/2008/layout/HorizontalMultiLevelHierarchy"/>
    <dgm:cxn modelId="{51235CC6-D737-4362-8170-D165E1B98CDE}" type="presParOf" srcId="{99915978-9905-43FD-8C13-CF968082F0C9}" destId="{FE124371-5989-4CF5-8EE0-76D0B7D72B09}" srcOrd="0" destOrd="0" presId="urn:microsoft.com/office/officeart/2008/layout/HorizontalMultiLevelHierarchy"/>
    <dgm:cxn modelId="{7CC86558-F7AC-4977-A61E-A2107BA097D2}" type="presParOf" srcId="{99915978-9905-43FD-8C13-CF968082F0C9}" destId="{0D2CA81C-6B28-4516-B017-564B0BA7CEC6}" srcOrd="1" destOrd="0" presId="urn:microsoft.com/office/officeart/2008/layout/HorizontalMultiLevelHierarchy"/>
    <dgm:cxn modelId="{DE6621D9-2278-482C-8082-79B980D73003}" type="presParOf" srcId="{50FF79EE-692E-4AFC-BDC7-016051C4CBFF}" destId="{AE6349DC-4666-4DBD-AC6C-D6087B4C9D33}" srcOrd="2" destOrd="0" presId="urn:microsoft.com/office/officeart/2008/layout/HorizontalMultiLevelHierarchy"/>
    <dgm:cxn modelId="{DC65A897-2347-4E89-9119-B980331E53D0}" type="presParOf" srcId="{AE6349DC-4666-4DBD-AC6C-D6087B4C9D33}" destId="{24127767-45B9-4EE8-9C96-6F932B318585}" srcOrd="0" destOrd="0" presId="urn:microsoft.com/office/officeart/2008/layout/HorizontalMultiLevelHierarchy"/>
    <dgm:cxn modelId="{AE0CD334-9F14-49CF-9503-2B953B8DFA98}" type="presParOf" srcId="{50FF79EE-692E-4AFC-BDC7-016051C4CBFF}" destId="{5CE2679B-2F37-4890-9813-06F32A5EDBF9}" srcOrd="3" destOrd="0" presId="urn:microsoft.com/office/officeart/2008/layout/HorizontalMultiLevelHierarchy"/>
    <dgm:cxn modelId="{2304FAF6-A5F5-491A-9C25-96F28EF02F33}" type="presParOf" srcId="{5CE2679B-2F37-4890-9813-06F32A5EDBF9}" destId="{B12B45CD-A15C-43A4-8293-64A90453C64E}" srcOrd="0" destOrd="0" presId="urn:microsoft.com/office/officeart/2008/layout/HorizontalMultiLevelHierarchy"/>
    <dgm:cxn modelId="{D54C2FA6-31AC-435C-98CD-0BB3092F2E51}" type="presParOf" srcId="{5CE2679B-2F37-4890-9813-06F32A5EDBF9}" destId="{B5953E75-E63B-4B23-9947-7812D9AE0A13}" srcOrd="1" destOrd="0" presId="urn:microsoft.com/office/officeart/2008/layout/HorizontalMultiLevelHierarchy"/>
    <dgm:cxn modelId="{B553AFA9-3F4D-49F5-92E4-80637E60E1AD}" type="presParOf" srcId="{50FF79EE-692E-4AFC-BDC7-016051C4CBFF}" destId="{52FCF42C-865A-4E07-A8E6-9FA861E12940}" srcOrd="4" destOrd="0" presId="urn:microsoft.com/office/officeart/2008/layout/HorizontalMultiLevelHierarchy"/>
    <dgm:cxn modelId="{F0C09A53-9869-4437-8B87-86CCAD30F4DD}" type="presParOf" srcId="{52FCF42C-865A-4E07-A8E6-9FA861E12940}" destId="{9C312AAF-5EDD-4D0A-ACBF-5F9BA8BAD7A6}" srcOrd="0" destOrd="0" presId="urn:microsoft.com/office/officeart/2008/layout/HorizontalMultiLevelHierarchy"/>
    <dgm:cxn modelId="{B7178F77-BE9E-40B2-A734-9A3B40B74ABD}" type="presParOf" srcId="{50FF79EE-692E-4AFC-BDC7-016051C4CBFF}" destId="{CCCD1B2E-8908-4EC8-B5E8-17D81A1AF36A}" srcOrd="5" destOrd="0" presId="urn:microsoft.com/office/officeart/2008/layout/HorizontalMultiLevelHierarchy"/>
    <dgm:cxn modelId="{86D0D046-C8C7-4748-86A3-6237DCCFED47}" type="presParOf" srcId="{CCCD1B2E-8908-4EC8-B5E8-17D81A1AF36A}" destId="{58CF1A92-43C5-4AEF-887B-A2A114C5506E}" srcOrd="0" destOrd="0" presId="urn:microsoft.com/office/officeart/2008/layout/HorizontalMultiLevelHierarchy"/>
    <dgm:cxn modelId="{0C6A3331-5398-478A-B28A-FE985F92E053}" type="presParOf" srcId="{CCCD1B2E-8908-4EC8-B5E8-17D81A1AF36A}" destId="{8CCC272F-DBFB-425B-A252-135BB36D39A3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4CA14A-B23E-4AC3-8727-570A8E420A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36A6E-691F-4D3E-8200-8F49793B28A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Развитие местного самоуправления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C097C00-7AC4-4E4C-92A0-C199A8D7DD2D}" type="parTrans" cxnId="{0E0940FD-A1C8-4DE3-A65B-FB7B612E59DD}">
      <dgm:prSet/>
      <dgm:spPr/>
      <dgm:t>
        <a:bodyPr/>
        <a:lstStyle/>
        <a:p>
          <a:endParaRPr lang="ru-RU"/>
        </a:p>
      </dgm:t>
    </dgm:pt>
    <dgm:pt modelId="{B9511497-4361-4787-880B-83DC7013E4A0}" type="sibTrans" cxnId="{0E0940FD-A1C8-4DE3-A65B-FB7B612E59DD}">
      <dgm:prSet/>
      <dgm:spPr/>
      <dgm:t>
        <a:bodyPr/>
        <a:lstStyle/>
        <a:p>
          <a:endParaRPr lang="ru-RU"/>
        </a:p>
      </dgm:t>
    </dgm:pt>
    <dgm:pt modelId="{70AE9488-83B5-4759-AAB7-E0E74F56130B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населения района услугами торговли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65 417,4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C9E9B31-DAC5-4F24-98BA-1A308CE30DD9}" type="parTrans" cxnId="{F39C1EFB-4090-4434-B8A9-3A59046A66D1}">
      <dgm:prSet/>
      <dgm:spPr/>
      <dgm:t>
        <a:bodyPr/>
        <a:lstStyle/>
        <a:p>
          <a:endParaRPr lang="ru-RU"/>
        </a:p>
      </dgm:t>
    </dgm:pt>
    <dgm:pt modelId="{C2B2E52C-B0DA-47D3-A00C-D61B450AA9B3}" type="sibTrans" cxnId="{F39C1EFB-4090-4434-B8A9-3A59046A66D1}">
      <dgm:prSet/>
      <dgm:spPr/>
      <dgm:t>
        <a:bodyPr/>
        <a:lstStyle/>
        <a:p>
          <a:endParaRPr lang="ru-RU"/>
        </a:p>
      </dgm:t>
    </dgm:pt>
    <dgm:pt modelId="{5EF6F7F2-B15C-4B91-A589-87FE76877019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Поддержка местных инициатив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6 523,3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1894DD0-B8C8-4446-9F85-3D8BB6D18CF6}" type="parTrans" cxnId="{9ED2F35D-F42F-4001-A8D5-55CF5FFD74C9}">
      <dgm:prSet/>
      <dgm:spPr/>
      <dgm:t>
        <a:bodyPr/>
        <a:lstStyle/>
        <a:p>
          <a:endParaRPr lang="ru-RU"/>
        </a:p>
      </dgm:t>
    </dgm:pt>
    <dgm:pt modelId="{1129E7C4-870B-4D78-B175-4A9DB6FC8BFC}" type="sibTrans" cxnId="{9ED2F35D-F42F-4001-A8D5-55CF5FFD74C9}">
      <dgm:prSet/>
      <dgm:spPr/>
      <dgm:t>
        <a:bodyPr/>
        <a:lstStyle/>
        <a:p>
          <a:endParaRPr lang="ru-RU"/>
        </a:p>
      </dgm:t>
    </dgm:pt>
    <dgm:pt modelId="{2B02C428-D8D5-44E2-B71E-465064E244EB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Развитие сельского хозяйства на территории Северо-Енисейского района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227,8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890F153-7812-4864-AC8D-7EC1672EC3F6}" type="parTrans" cxnId="{C358DBCA-9DAC-411C-B462-0DE65B81E935}">
      <dgm:prSet/>
      <dgm:spPr/>
      <dgm:t>
        <a:bodyPr/>
        <a:lstStyle/>
        <a:p>
          <a:endParaRPr lang="ru-RU"/>
        </a:p>
      </dgm:t>
    </dgm:pt>
    <dgm:pt modelId="{62B33697-73BC-4FE6-8D7F-AEA2E127633E}" type="sibTrans" cxnId="{C358DBCA-9DAC-411C-B462-0DE65B81E935}">
      <dgm:prSet/>
      <dgm:spPr/>
      <dgm:t>
        <a:bodyPr/>
        <a:lstStyle/>
        <a:p>
          <a:endParaRPr lang="ru-RU"/>
        </a:p>
      </dgm:t>
    </dgm:pt>
    <dgm:pt modelId="{6BD08C92-8C07-4F60-B653-1944E8D24A44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реализации общественных и гражданских инициатив, поддержка социально-ориентированных некоммерческих организаций</a:t>
          </a:r>
        </a:p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40,8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1F993776-A41C-4896-9FC7-F0DAACB908DC}" type="parTrans" cxnId="{5DC68E2F-485E-472C-BCDA-6B79AFBBA28D}">
      <dgm:prSet/>
      <dgm:spPr/>
      <dgm:t>
        <a:bodyPr/>
        <a:lstStyle/>
        <a:p>
          <a:endParaRPr lang="ru-RU"/>
        </a:p>
      </dgm:t>
    </dgm:pt>
    <dgm:pt modelId="{8E8BF67A-3EE9-4F1B-B19E-C88A905D79C0}" type="sibTrans" cxnId="{5DC68E2F-485E-472C-BCDA-6B79AFBBA28D}">
      <dgm:prSet/>
      <dgm:spPr/>
      <dgm:t>
        <a:bodyPr/>
        <a:lstStyle/>
        <a:p>
          <a:endParaRPr lang="ru-RU"/>
        </a:p>
      </dgm:t>
    </dgm:pt>
    <dgm:pt modelId="{B7AC9C85-05DC-4B9B-89F5-A0C57725EE07}" type="pres">
      <dgm:prSet presAssocID="{044CA14A-B23E-4AC3-8727-570A8E420A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88840D-B1B4-43CE-8685-4D3BEFD904EB}" type="pres">
      <dgm:prSet presAssocID="{9A636A6E-691F-4D3E-8200-8F49793B28A0}" presName="root1" presStyleCnt="0"/>
      <dgm:spPr/>
    </dgm:pt>
    <dgm:pt modelId="{41F94149-52BF-4C65-9DAB-15383E7BF078}" type="pres">
      <dgm:prSet presAssocID="{9A636A6E-691F-4D3E-8200-8F49793B28A0}" presName="LevelOneTextNode" presStyleLbl="node0" presStyleIdx="0" presStyleCnt="1" custScaleY="83642" custLinFactX="-200000" custLinFactNeighborX="-204065" custLinFactNeighborY="-3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262CE-8453-42E5-8054-217A1EF5A61E}" type="pres">
      <dgm:prSet presAssocID="{9A636A6E-691F-4D3E-8200-8F49793B28A0}" presName="level2hierChild" presStyleCnt="0"/>
      <dgm:spPr/>
    </dgm:pt>
    <dgm:pt modelId="{16C7F677-5BD0-4B42-9455-B2CDCB278DCD}" type="pres">
      <dgm:prSet presAssocID="{9C9E9B31-DAC5-4F24-98BA-1A308CE30DD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33982619-0A65-4EC8-A700-2131D75453FF}" type="pres">
      <dgm:prSet presAssocID="{9C9E9B31-DAC5-4F24-98BA-1A308CE30DD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1F1B7E3-1D49-4F62-86D4-CC1BA5D4233A}" type="pres">
      <dgm:prSet presAssocID="{70AE9488-83B5-4759-AAB7-E0E74F56130B}" presName="root2" presStyleCnt="0"/>
      <dgm:spPr/>
    </dgm:pt>
    <dgm:pt modelId="{F5A30079-CC7C-4853-BA1F-BE5A40AC20C1}" type="pres">
      <dgm:prSet presAssocID="{70AE9488-83B5-4759-AAB7-E0E74F56130B}" presName="LevelTwoTextNode" presStyleLbl="node2" presStyleIdx="0" presStyleCnt="4" custScaleX="191119" custScaleY="117782" custLinFactNeighborX="-83761" custLinFactNeighborY="-59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3A736-ECD2-4E12-9106-8D0752A602DA}" type="pres">
      <dgm:prSet presAssocID="{70AE9488-83B5-4759-AAB7-E0E74F56130B}" presName="level3hierChild" presStyleCnt="0"/>
      <dgm:spPr/>
    </dgm:pt>
    <dgm:pt modelId="{D7FD32A0-1361-4F6F-B734-B6226AEE01F6}" type="pres">
      <dgm:prSet presAssocID="{0890F153-7812-4864-AC8D-7EC1672EC3F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34466C6-04DD-4E4A-9AAC-8D05A005711E}" type="pres">
      <dgm:prSet presAssocID="{0890F153-7812-4864-AC8D-7EC1672EC3F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1133D51-EC59-411F-B8A5-6C463FF0638F}" type="pres">
      <dgm:prSet presAssocID="{2B02C428-D8D5-44E2-B71E-465064E244EB}" presName="root2" presStyleCnt="0"/>
      <dgm:spPr/>
    </dgm:pt>
    <dgm:pt modelId="{3AAA717B-D7FD-4194-8C21-37919332731E}" type="pres">
      <dgm:prSet presAssocID="{2B02C428-D8D5-44E2-B71E-465064E244EB}" presName="LevelTwoTextNode" presStyleLbl="node2" presStyleIdx="1" presStyleCnt="4" custScaleX="188428" custScaleY="109717" custLinFactNeighborX="-83761" custLinFactNeighborY="-31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393A0-2405-4D31-9505-7A47FE1AC7BB}" type="pres">
      <dgm:prSet presAssocID="{2B02C428-D8D5-44E2-B71E-465064E244EB}" presName="level3hierChild" presStyleCnt="0"/>
      <dgm:spPr/>
    </dgm:pt>
    <dgm:pt modelId="{15194A33-D17F-49FB-B7C2-3B4B02F14E5F}" type="pres">
      <dgm:prSet presAssocID="{61894DD0-B8C8-4446-9F85-3D8BB6D18CF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B451FA1-5A17-43A6-80E1-4408A8BBA2D6}" type="pres">
      <dgm:prSet presAssocID="{61894DD0-B8C8-4446-9F85-3D8BB6D18CF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64D2A9C-02E2-40CE-B9D7-3303A5B6E6A9}" type="pres">
      <dgm:prSet presAssocID="{5EF6F7F2-B15C-4B91-A589-87FE76877019}" presName="root2" presStyleCnt="0"/>
      <dgm:spPr/>
    </dgm:pt>
    <dgm:pt modelId="{00C72338-63C3-43C2-924A-84299C504212}" type="pres">
      <dgm:prSet presAssocID="{5EF6F7F2-B15C-4B91-A589-87FE76877019}" presName="LevelTwoTextNode" presStyleLbl="node2" presStyleIdx="2" presStyleCnt="4" custScaleX="190723" custScaleY="64515" custLinFactNeighborX="-83761" custLinFactNeighborY="64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EBBA00-8A2F-4656-8997-377D89A6DACF}" type="pres">
      <dgm:prSet presAssocID="{5EF6F7F2-B15C-4B91-A589-87FE76877019}" presName="level3hierChild" presStyleCnt="0"/>
      <dgm:spPr/>
    </dgm:pt>
    <dgm:pt modelId="{F2A84346-C376-4E37-A6C3-743020D76F14}" type="pres">
      <dgm:prSet presAssocID="{1F993776-A41C-4896-9FC7-F0DAACB908D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EEE121B-EE42-4C11-8188-5E0D40D11943}" type="pres">
      <dgm:prSet presAssocID="{1F993776-A41C-4896-9FC7-F0DAACB908D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A1B6764-61CD-4AB1-AA53-A4C806B44737}" type="pres">
      <dgm:prSet presAssocID="{6BD08C92-8C07-4F60-B653-1944E8D24A44}" presName="root2" presStyleCnt="0"/>
      <dgm:spPr/>
    </dgm:pt>
    <dgm:pt modelId="{1BEB1DF2-471B-47F9-B473-85DA5012AFE4}" type="pres">
      <dgm:prSet presAssocID="{6BD08C92-8C07-4F60-B653-1944E8D24A44}" presName="LevelTwoTextNode" presStyleLbl="node2" presStyleIdx="3" presStyleCnt="4" custScaleX="190437" custLinFactY="-29639" custLinFactNeighborX="-837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F06E6-0FFB-4BF8-A479-5878F93F2EF0}" type="pres">
      <dgm:prSet presAssocID="{6BD08C92-8C07-4F60-B653-1944E8D24A44}" presName="level3hierChild" presStyleCnt="0"/>
      <dgm:spPr/>
    </dgm:pt>
  </dgm:ptLst>
  <dgm:cxnLst>
    <dgm:cxn modelId="{AD7B036F-5047-4746-ADE7-C1408344E687}" type="presOf" srcId="{1F993776-A41C-4896-9FC7-F0DAACB908DC}" destId="{F2A84346-C376-4E37-A6C3-743020D76F14}" srcOrd="0" destOrd="0" presId="urn:microsoft.com/office/officeart/2008/layout/HorizontalMultiLevelHierarchy"/>
    <dgm:cxn modelId="{0EF2F7F9-0698-4EB1-8E75-5088C09A6EB7}" type="presOf" srcId="{61894DD0-B8C8-4446-9F85-3D8BB6D18CF6}" destId="{FB451FA1-5A17-43A6-80E1-4408A8BBA2D6}" srcOrd="1" destOrd="0" presId="urn:microsoft.com/office/officeart/2008/layout/HorizontalMultiLevelHierarchy"/>
    <dgm:cxn modelId="{0E0940FD-A1C8-4DE3-A65B-FB7B612E59DD}" srcId="{044CA14A-B23E-4AC3-8727-570A8E420A26}" destId="{9A636A6E-691F-4D3E-8200-8F49793B28A0}" srcOrd="0" destOrd="0" parTransId="{8C097C00-7AC4-4E4C-92A0-C199A8D7DD2D}" sibTransId="{B9511497-4361-4787-880B-83DC7013E4A0}"/>
    <dgm:cxn modelId="{3313411F-B2E0-4F7A-84F3-16E44DB49D78}" type="presOf" srcId="{61894DD0-B8C8-4446-9F85-3D8BB6D18CF6}" destId="{15194A33-D17F-49FB-B7C2-3B4B02F14E5F}" srcOrd="0" destOrd="0" presId="urn:microsoft.com/office/officeart/2008/layout/HorizontalMultiLevelHierarchy"/>
    <dgm:cxn modelId="{91454984-73EB-4356-BC85-C98263A01D6A}" type="presOf" srcId="{6BD08C92-8C07-4F60-B653-1944E8D24A44}" destId="{1BEB1DF2-471B-47F9-B473-85DA5012AFE4}" srcOrd="0" destOrd="0" presId="urn:microsoft.com/office/officeart/2008/layout/HorizontalMultiLevelHierarchy"/>
    <dgm:cxn modelId="{C5F1C743-698B-4621-B8A9-9EF99FFAF61F}" type="presOf" srcId="{044CA14A-B23E-4AC3-8727-570A8E420A26}" destId="{B7AC9C85-05DC-4B9B-89F5-A0C57725EE07}" srcOrd="0" destOrd="0" presId="urn:microsoft.com/office/officeart/2008/layout/HorizontalMultiLevelHierarchy"/>
    <dgm:cxn modelId="{6E89D5D1-6AF3-480B-8E6E-424DE5290940}" type="presOf" srcId="{0890F153-7812-4864-AC8D-7EC1672EC3F6}" destId="{D7FD32A0-1361-4F6F-B734-B6226AEE01F6}" srcOrd="0" destOrd="0" presId="urn:microsoft.com/office/officeart/2008/layout/HorizontalMultiLevelHierarchy"/>
    <dgm:cxn modelId="{9ED2F35D-F42F-4001-A8D5-55CF5FFD74C9}" srcId="{9A636A6E-691F-4D3E-8200-8F49793B28A0}" destId="{5EF6F7F2-B15C-4B91-A589-87FE76877019}" srcOrd="2" destOrd="0" parTransId="{61894DD0-B8C8-4446-9F85-3D8BB6D18CF6}" sibTransId="{1129E7C4-870B-4D78-B175-4A9DB6FC8BFC}"/>
    <dgm:cxn modelId="{5DC68E2F-485E-472C-BCDA-6B79AFBBA28D}" srcId="{9A636A6E-691F-4D3E-8200-8F49793B28A0}" destId="{6BD08C92-8C07-4F60-B653-1944E8D24A44}" srcOrd="3" destOrd="0" parTransId="{1F993776-A41C-4896-9FC7-F0DAACB908DC}" sibTransId="{8E8BF67A-3EE9-4F1B-B19E-C88A905D79C0}"/>
    <dgm:cxn modelId="{2F4DBF52-44E9-4EC4-B572-D6C644ACCEE4}" type="presOf" srcId="{9A636A6E-691F-4D3E-8200-8F49793B28A0}" destId="{41F94149-52BF-4C65-9DAB-15383E7BF078}" srcOrd="0" destOrd="0" presId="urn:microsoft.com/office/officeart/2008/layout/HorizontalMultiLevelHierarchy"/>
    <dgm:cxn modelId="{CA68B2A5-0211-4CCA-B59B-C8E8ED0494A0}" type="presOf" srcId="{9C9E9B31-DAC5-4F24-98BA-1A308CE30DD9}" destId="{33982619-0A65-4EC8-A700-2131D75453FF}" srcOrd="1" destOrd="0" presId="urn:microsoft.com/office/officeart/2008/layout/HorizontalMultiLevelHierarchy"/>
    <dgm:cxn modelId="{AC3B30B1-24E9-457D-B562-3D5AD6C4D075}" type="presOf" srcId="{9C9E9B31-DAC5-4F24-98BA-1A308CE30DD9}" destId="{16C7F677-5BD0-4B42-9455-B2CDCB278DCD}" srcOrd="0" destOrd="0" presId="urn:microsoft.com/office/officeart/2008/layout/HorizontalMultiLevelHierarchy"/>
    <dgm:cxn modelId="{F39C1EFB-4090-4434-B8A9-3A59046A66D1}" srcId="{9A636A6E-691F-4D3E-8200-8F49793B28A0}" destId="{70AE9488-83B5-4759-AAB7-E0E74F56130B}" srcOrd="0" destOrd="0" parTransId="{9C9E9B31-DAC5-4F24-98BA-1A308CE30DD9}" sibTransId="{C2B2E52C-B0DA-47D3-A00C-D61B450AA9B3}"/>
    <dgm:cxn modelId="{DE9EE0D0-7363-4CFA-8F06-D9C0C34BDD96}" type="presOf" srcId="{70AE9488-83B5-4759-AAB7-E0E74F56130B}" destId="{F5A30079-CC7C-4853-BA1F-BE5A40AC20C1}" srcOrd="0" destOrd="0" presId="urn:microsoft.com/office/officeart/2008/layout/HorizontalMultiLevelHierarchy"/>
    <dgm:cxn modelId="{447E1575-6943-45B9-A084-214492EC5263}" type="presOf" srcId="{1F993776-A41C-4896-9FC7-F0DAACB908DC}" destId="{CEEE121B-EE42-4C11-8188-5E0D40D11943}" srcOrd="1" destOrd="0" presId="urn:microsoft.com/office/officeart/2008/layout/HorizontalMultiLevelHierarchy"/>
    <dgm:cxn modelId="{1BC9B70A-6734-4334-A4B0-C958DB26263B}" type="presOf" srcId="{0890F153-7812-4864-AC8D-7EC1672EC3F6}" destId="{A34466C6-04DD-4E4A-9AAC-8D05A005711E}" srcOrd="1" destOrd="0" presId="urn:microsoft.com/office/officeart/2008/layout/HorizontalMultiLevelHierarchy"/>
    <dgm:cxn modelId="{C358DBCA-9DAC-411C-B462-0DE65B81E935}" srcId="{9A636A6E-691F-4D3E-8200-8F49793B28A0}" destId="{2B02C428-D8D5-44E2-B71E-465064E244EB}" srcOrd="1" destOrd="0" parTransId="{0890F153-7812-4864-AC8D-7EC1672EC3F6}" sibTransId="{62B33697-73BC-4FE6-8D7F-AEA2E127633E}"/>
    <dgm:cxn modelId="{8A60FB36-0123-43E5-A683-601EC6BBDD05}" type="presOf" srcId="{2B02C428-D8D5-44E2-B71E-465064E244EB}" destId="{3AAA717B-D7FD-4194-8C21-37919332731E}" srcOrd="0" destOrd="0" presId="urn:microsoft.com/office/officeart/2008/layout/HorizontalMultiLevelHierarchy"/>
    <dgm:cxn modelId="{EEE59176-6250-4AF8-BCB8-3DB515206811}" type="presOf" srcId="{5EF6F7F2-B15C-4B91-A589-87FE76877019}" destId="{00C72338-63C3-43C2-924A-84299C504212}" srcOrd="0" destOrd="0" presId="urn:microsoft.com/office/officeart/2008/layout/HorizontalMultiLevelHierarchy"/>
    <dgm:cxn modelId="{365016D9-D8D3-4F47-8852-83285042FCFB}" type="presParOf" srcId="{B7AC9C85-05DC-4B9B-89F5-A0C57725EE07}" destId="{6D88840D-B1B4-43CE-8685-4D3BEFD904EB}" srcOrd="0" destOrd="0" presId="urn:microsoft.com/office/officeart/2008/layout/HorizontalMultiLevelHierarchy"/>
    <dgm:cxn modelId="{2E16DF2C-F8A9-426C-B196-4F026A5D0726}" type="presParOf" srcId="{6D88840D-B1B4-43CE-8685-4D3BEFD904EB}" destId="{41F94149-52BF-4C65-9DAB-15383E7BF078}" srcOrd="0" destOrd="0" presId="urn:microsoft.com/office/officeart/2008/layout/HorizontalMultiLevelHierarchy"/>
    <dgm:cxn modelId="{EDD58097-4B8A-41AB-8A30-7A474E8A6020}" type="presParOf" srcId="{6D88840D-B1B4-43CE-8685-4D3BEFD904EB}" destId="{FE9262CE-8453-42E5-8054-217A1EF5A61E}" srcOrd="1" destOrd="0" presId="urn:microsoft.com/office/officeart/2008/layout/HorizontalMultiLevelHierarchy"/>
    <dgm:cxn modelId="{7A26FADC-6CFA-4E8E-A79E-5F6A9176ACF8}" type="presParOf" srcId="{FE9262CE-8453-42E5-8054-217A1EF5A61E}" destId="{16C7F677-5BD0-4B42-9455-B2CDCB278DCD}" srcOrd="0" destOrd="0" presId="urn:microsoft.com/office/officeart/2008/layout/HorizontalMultiLevelHierarchy"/>
    <dgm:cxn modelId="{89DA7955-8768-42D9-9565-62FD1C10E36A}" type="presParOf" srcId="{16C7F677-5BD0-4B42-9455-B2CDCB278DCD}" destId="{33982619-0A65-4EC8-A700-2131D75453FF}" srcOrd="0" destOrd="0" presId="urn:microsoft.com/office/officeart/2008/layout/HorizontalMultiLevelHierarchy"/>
    <dgm:cxn modelId="{2C7CE9B1-8BB8-444B-83C3-0011E0B8A728}" type="presParOf" srcId="{FE9262CE-8453-42E5-8054-217A1EF5A61E}" destId="{C1F1B7E3-1D49-4F62-86D4-CC1BA5D4233A}" srcOrd="1" destOrd="0" presId="urn:microsoft.com/office/officeart/2008/layout/HorizontalMultiLevelHierarchy"/>
    <dgm:cxn modelId="{5454B7EB-A45D-41FA-A616-C4D81CFCDDE3}" type="presParOf" srcId="{C1F1B7E3-1D49-4F62-86D4-CC1BA5D4233A}" destId="{F5A30079-CC7C-4853-BA1F-BE5A40AC20C1}" srcOrd="0" destOrd="0" presId="urn:microsoft.com/office/officeart/2008/layout/HorizontalMultiLevelHierarchy"/>
    <dgm:cxn modelId="{78E4095A-84DE-4241-BDD8-B06818A8D0A4}" type="presParOf" srcId="{C1F1B7E3-1D49-4F62-86D4-CC1BA5D4233A}" destId="{4CA3A736-ECD2-4E12-9106-8D0752A602DA}" srcOrd="1" destOrd="0" presId="urn:microsoft.com/office/officeart/2008/layout/HorizontalMultiLevelHierarchy"/>
    <dgm:cxn modelId="{D39513D2-2707-471B-98AD-13C457B1BCCC}" type="presParOf" srcId="{FE9262CE-8453-42E5-8054-217A1EF5A61E}" destId="{D7FD32A0-1361-4F6F-B734-B6226AEE01F6}" srcOrd="2" destOrd="0" presId="urn:microsoft.com/office/officeart/2008/layout/HorizontalMultiLevelHierarchy"/>
    <dgm:cxn modelId="{3E74B288-A175-41B2-BF1F-6974C55826DF}" type="presParOf" srcId="{D7FD32A0-1361-4F6F-B734-B6226AEE01F6}" destId="{A34466C6-04DD-4E4A-9AAC-8D05A005711E}" srcOrd="0" destOrd="0" presId="urn:microsoft.com/office/officeart/2008/layout/HorizontalMultiLevelHierarchy"/>
    <dgm:cxn modelId="{7EB4C07A-433B-49B3-B89A-D085D4DFCB8B}" type="presParOf" srcId="{FE9262CE-8453-42E5-8054-217A1EF5A61E}" destId="{E1133D51-EC59-411F-B8A5-6C463FF0638F}" srcOrd="3" destOrd="0" presId="urn:microsoft.com/office/officeart/2008/layout/HorizontalMultiLevelHierarchy"/>
    <dgm:cxn modelId="{300BDD73-2F2A-429E-841A-A1B3C9247989}" type="presParOf" srcId="{E1133D51-EC59-411F-B8A5-6C463FF0638F}" destId="{3AAA717B-D7FD-4194-8C21-37919332731E}" srcOrd="0" destOrd="0" presId="urn:microsoft.com/office/officeart/2008/layout/HorizontalMultiLevelHierarchy"/>
    <dgm:cxn modelId="{9F5EF42F-75CC-4EC8-A719-6D64AFCB391D}" type="presParOf" srcId="{E1133D51-EC59-411F-B8A5-6C463FF0638F}" destId="{A58393A0-2405-4D31-9505-7A47FE1AC7BB}" srcOrd="1" destOrd="0" presId="urn:microsoft.com/office/officeart/2008/layout/HorizontalMultiLevelHierarchy"/>
    <dgm:cxn modelId="{2A8907D4-3F71-4DC1-9292-ADA96215F029}" type="presParOf" srcId="{FE9262CE-8453-42E5-8054-217A1EF5A61E}" destId="{15194A33-D17F-49FB-B7C2-3B4B02F14E5F}" srcOrd="4" destOrd="0" presId="urn:microsoft.com/office/officeart/2008/layout/HorizontalMultiLevelHierarchy"/>
    <dgm:cxn modelId="{1085ABFC-B9EB-4EEE-A043-D7CBE11DA901}" type="presParOf" srcId="{15194A33-D17F-49FB-B7C2-3B4B02F14E5F}" destId="{FB451FA1-5A17-43A6-80E1-4408A8BBA2D6}" srcOrd="0" destOrd="0" presId="urn:microsoft.com/office/officeart/2008/layout/HorizontalMultiLevelHierarchy"/>
    <dgm:cxn modelId="{4213DB48-6825-4C87-8E48-5B68FCBD8D47}" type="presParOf" srcId="{FE9262CE-8453-42E5-8054-217A1EF5A61E}" destId="{764D2A9C-02E2-40CE-B9D7-3303A5B6E6A9}" srcOrd="5" destOrd="0" presId="urn:microsoft.com/office/officeart/2008/layout/HorizontalMultiLevelHierarchy"/>
    <dgm:cxn modelId="{B6787B06-A7F4-4EEA-99EC-1D90797BEF1F}" type="presParOf" srcId="{764D2A9C-02E2-40CE-B9D7-3303A5B6E6A9}" destId="{00C72338-63C3-43C2-924A-84299C504212}" srcOrd="0" destOrd="0" presId="urn:microsoft.com/office/officeart/2008/layout/HorizontalMultiLevelHierarchy"/>
    <dgm:cxn modelId="{077128F9-43B5-4579-95F8-4382E19457F3}" type="presParOf" srcId="{764D2A9C-02E2-40CE-B9D7-3303A5B6E6A9}" destId="{7CEBBA00-8A2F-4656-8997-377D89A6DACF}" srcOrd="1" destOrd="0" presId="urn:microsoft.com/office/officeart/2008/layout/HorizontalMultiLevelHierarchy"/>
    <dgm:cxn modelId="{E51E76DE-9A0A-4EAB-A851-D7E9D43E689F}" type="presParOf" srcId="{FE9262CE-8453-42E5-8054-217A1EF5A61E}" destId="{F2A84346-C376-4E37-A6C3-743020D76F14}" srcOrd="6" destOrd="0" presId="urn:microsoft.com/office/officeart/2008/layout/HorizontalMultiLevelHierarchy"/>
    <dgm:cxn modelId="{6D7141DA-9D6C-43BC-833B-9CD518EB8400}" type="presParOf" srcId="{F2A84346-C376-4E37-A6C3-743020D76F14}" destId="{CEEE121B-EE42-4C11-8188-5E0D40D11943}" srcOrd="0" destOrd="0" presId="urn:microsoft.com/office/officeart/2008/layout/HorizontalMultiLevelHierarchy"/>
    <dgm:cxn modelId="{D05070C6-7F54-4D55-90C7-C50EACEC415E}" type="presParOf" srcId="{FE9262CE-8453-42E5-8054-217A1EF5A61E}" destId="{5A1B6764-61CD-4AB1-AA53-A4C806B44737}" srcOrd="7" destOrd="0" presId="urn:microsoft.com/office/officeart/2008/layout/HorizontalMultiLevelHierarchy"/>
    <dgm:cxn modelId="{A55BA224-3C40-4A8C-B0D1-B9A0FB2E78C1}" type="presParOf" srcId="{5A1B6764-61CD-4AB1-AA53-A4C806B44737}" destId="{1BEB1DF2-471B-47F9-B473-85DA5012AFE4}" srcOrd="0" destOrd="0" presId="urn:microsoft.com/office/officeart/2008/layout/HorizontalMultiLevelHierarchy"/>
    <dgm:cxn modelId="{AD2E23AB-0876-4B23-BFE3-FA4E140498FC}" type="presParOf" srcId="{5A1B6764-61CD-4AB1-AA53-A4C806B44737}" destId="{82DF06E6-0FFB-4BF8-A479-5878F93F2EF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553E28-EA2C-43B8-AB59-43B4B79E1F3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F11E3-380E-48F2-89E9-879FB97AB162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доступным и комфортным жильем граждан Северо-Енисейского района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5388ACF-4101-4037-864E-A344EABBF0C3}" type="parTrans" cxnId="{9DD0EAAB-C52C-440E-B971-02CCC277E54F}">
      <dgm:prSet/>
      <dgm:spPr/>
      <dgm:t>
        <a:bodyPr/>
        <a:lstStyle/>
        <a:p>
          <a:endParaRPr lang="ru-RU"/>
        </a:p>
      </dgm:t>
    </dgm:pt>
    <dgm:pt modelId="{C2755AAF-E47A-439B-8F96-60F54D122A3B}" type="sibTrans" cxnId="{9DD0EAAB-C52C-440E-B971-02CCC277E54F}">
      <dgm:prSet/>
      <dgm:spPr/>
      <dgm:t>
        <a:bodyPr/>
        <a:lstStyle/>
        <a:p>
          <a:endParaRPr lang="ru-RU"/>
        </a:p>
      </dgm:t>
    </dgm:pt>
    <dgm:pt modelId="{CA7C17D0-4058-46FF-AE83-236C1802E17C}">
      <dgm:prSet phldrT="[Текст]"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Улучшение жилищных условий отдельных категорий граждан, проживающих на территории Северо-Енисейского района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4 869,9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A0D34FF-4450-4439-8442-963A1B34B589}" type="parTrans" cxnId="{6DA37D6D-B4C0-47A5-B5F7-2CD0683F4944}">
      <dgm:prSet/>
      <dgm:spPr/>
      <dgm:t>
        <a:bodyPr/>
        <a:lstStyle/>
        <a:p>
          <a:endParaRPr lang="ru-RU" dirty="0"/>
        </a:p>
      </dgm:t>
    </dgm:pt>
    <dgm:pt modelId="{82862A97-781B-4E0F-BF13-734B0FACBB5F}" type="sibTrans" cxnId="{6DA37D6D-B4C0-47A5-B5F7-2CD0683F4944}">
      <dgm:prSet/>
      <dgm:spPr/>
      <dgm:t>
        <a:bodyPr/>
        <a:lstStyle/>
        <a:p>
          <a:endParaRPr lang="ru-RU"/>
        </a:p>
      </dgm:t>
    </dgm:pt>
    <dgm:pt modelId="{363FED4A-B0C1-4BB8-A643-7E81140739A4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Развитие среднеэтажного и малоэтажного жилищного строительства в Северо-Енисейском районе</a:t>
          </a:r>
        </a:p>
        <a:p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121 470,7 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8C8023F-2C9D-48A0-8EED-673CFAACDED8}" type="parTrans" cxnId="{1749DA2E-253B-4862-87A7-B20C5720D536}">
      <dgm:prSet/>
      <dgm:spPr/>
      <dgm:t>
        <a:bodyPr/>
        <a:lstStyle/>
        <a:p>
          <a:endParaRPr lang="ru-RU" dirty="0"/>
        </a:p>
      </dgm:t>
    </dgm:pt>
    <dgm:pt modelId="{751D1259-010D-478B-B306-C05BDE10774C}" type="sibTrans" cxnId="{1749DA2E-253B-4862-87A7-B20C5720D536}">
      <dgm:prSet/>
      <dgm:spPr/>
      <dgm:t>
        <a:bodyPr/>
        <a:lstStyle/>
        <a:p>
          <a:endParaRPr lang="ru-RU"/>
        </a:p>
      </dgm:t>
    </dgm:pt>
    <dgm:pt modelId="{CF2876CA-A731-4B2A-9BB1-41AD9346C48E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Текущий и капитальный ремонт муниципальных жилых помещений и общего имущества в многоквартирных домах, расположенных на территории Северо-Енисейского района</a:t>
          </a:r>
        </a:p>
        <a:p>
          <a:pPr>
            <a:lnSpc>
              <a:spcPct val="90000"/>
            </a:lnSpc>
          </a:pP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50 022,8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01784CB1-5FF2-4923-9268-E48D5050269B}" type="parTrans" cxnId="{9E6B1A69-78C5-4F56-B627-2F3ABB89B17A}">
      <dgm:prSet/>
      <dgm:spPr/>
      <dgm:t>
        <a:bodyPr/>
        <a:lstStyle/>
        <a:p>
          <a:endParaRPr lang="ru-RU" dirty="0"/>
        </a:p>
      </dgm:t>
    </dgm:pt>
    <dgm:pt modelId="{2178E18F-E57E-49FC-9F55-315294E2E28C}" type="sibTrans" cxnId="{9E6B1A69-78C5-4F56-B627-2F3ABB89B17A}">
      <dgm:prSet/>
      <dgm:spPr/>
      <dgm:t>
        <a:bodyPr/>
        <a:lstStyle/>
        <a:p>
          <a:endParaRPr lang="ru-RU"/>
        </a:p>
      </dgm:t>
    </dgm:pt>
    <dgm:pt modelId="{93E0CA82-CB8A-44FD-BE33-0EA9CED51EAA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Реализация мероприятий в области градостроительной деятельности на территории Северо-Енисейского района</a:t>
          </a:r>
        </a:p>
        <a:p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2 298,0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747AD550-DEDD-4B9F-8688-92C53A334F1F}" type="parTrans" cxnId="{53E88EE7-D880-4620-95C4-320FDD5AD30B}">
      <dgm:prSet/>
      <dgm:spPr/>
      <dgm:t>
        <a:bodyPr/>
        <a:lstStyle/>
        <a:p>
          <a:endParaRPr lang="ru-RU" dirty="0"/>
        </a:p>
      </dgm:t>
    </dgm:pt>
    <dgm:pt modelId="{B28E86EF-6804-4B2B-9147-EEE7BD668CEC}" type="sibTrans" cxnId="{53E88EE7-D880-4620-95C4-320FDD5AD30B}">
      <dgm:prSet/>
      <dgm:spPr/>
      <dgm:t>
        <a:bodyPr/>
        <a:lstStyle/>
        <a:p>
          <a:endParaRPr lang="ru-RU"/>
        </a:p>
      </dgm:t>
    </dgm:pt>
    <dgm:pt modelId="{19B6A941-1A9A-4B41-ABCA-0B63290FCAFC}">
      <dgm:prSet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Обеспечение условий реализации муниципальной программы</a:t>
          </a:r>
        </a:p>
        <a:p>
          <a:r>
            <a:rPr lang="en-US" sz="1000" dirty="0" smtClean="0">
              <a:latin typeface="Times New Roman" pitchFamily="18" charset="0"/>
              <a:cs typeface="Times New Roman" pitchFamily="18" charset="0"/>
            </a:rPr>
            <a:t>40 554,7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0E2E2A3-59D5-467E-AC0B-93DCD38D0D69}" type="parTrans" cxnId="{D8A515A3-A74E-4394-8575-CB9BB34D7974}">
      <dgm:prSet/>
      <dgm:spPr/>
      <dgm:t>
        <a:bodyPr/>
        <a:lstStyle/>
        <a:p>
          <a:endParaRPr lang="ru-RU" dirty="0"/>
        </a:p>
      </dgm:t>
    </dgm:pt>
    <dgm:pt modelId="{315D4B09-0C2E-48B0-AEF5-84091A317596}" type="sibTrans" cxnId="{D8A515A3-A74E-4394-8575-CB9BB34D7974}">
      <dgm:prSet/>
      <dgm:spPr/>
      <dgm:t>
        <a:bodyPr/>
        <a:lstStyle/>
        <a:p>
          <a:endParaRPr lang="ru-RU"/>
        </a:p>
      </dgm:t>
    </dgm:pt>
    <dgm:pt modelId="{367B31B0-FC26-4223-A646-080B023CC7DB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Стимулирование жилищного строительства на территории Северо-Енисейского района</a:t>
          </a:r>
        </a:p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24 535,9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3E77982B-CC40-4D07-BA5C-1270C0EA6B9F}" type="parTrans" cxnId="{B08445EF-2193-424C-9B0C-82EBD3CC609A}">
      <dgm:prSet/>
      <dgm:spPr/>
      <dgm:t>
        <a:bodyPr/>
        <a:lstStyle/>
        <a:p>
          <a:endParaRPr lang="ru-RU"/>
        </a:p>
      </dgm:t>
    </dgm:pt>
    <dgm:pt modelId="{6F0E3D3C-1E5C-4DE4-BBA9-65DD01050411}" type="sibTrans" cxnId="{B08445EF-2193-424C-9B0C-82EBD3CC609A}">
      <dgm:prSet/>
      <dgm:spPr/>
      <dgm:t>
        <a:bodyPr/>
        <a:lstStyle/>
        <a:p>
          <a:endParaRPr lang="ru-RU"/>
        </a:p>
      </dgm:t>
    </dgm:pt>
    <dgm:pt modelId="{3F1357B4-9E5E-44E0-B461-7288E6C0409A}" type="pres">
      <dgm:prSet presAssocID="{81553E28-EA2C-43B8-AB59-43B4B79E1F3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05446-2FF5-4582-9DE1-73DB2B34EE99}" type="pres">
      <dgm:prSet presAssocID="{19CF11E3-380E-48F2-89E9-879FB97AB162}" presName="root1" presStyleCnt="0"/>
      <dgm:spPr/>
    </dgm:pt>
    <dgm:pt modelId="{62440AD2-5F42-43BB-9E39-2FCC33600A4F}" type="pres">
      <dgm:prSet presAssocID="{19CF11E3-380E-48F2-89E9-879FB97AB162}" presName="LevelOneTextNode" presStyleLbl="node0" presStyleIdx="0" presStyleCnt="1" custScaleX="139144" custScaleY="154952" custLinFactX="-200000" custLinFactNeighborX="-284456" custLinFactNeighborY="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0B2005-BBEF-4D12-9C4E-28A25471DE17}" type="pres">
      <dgm:prSet presAssocID="{19CF11E3-380E-48F2-89E9-879FB97AB162}" presName="level2hierChild" presStyleCnt="0"/>
      <dgm:spPr/>
    </dgm:pt>
    <dgm:pt modelId="{97C8BE27-4CEE-4211-8276-FB2AEBE3FED4}" type="pres">
      <dgm:prSet presAssocID="{3E77982B-CC40-4D07-BA5C-1270C0EA6B9F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F9C2FC78-20EC-4A9F-97F6-2CF1571040DA}" type="pres">
      <dgm:prSet presAssocID="{3E77982B-CC40-4D07-BA5C-1270C0EA6B9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F454F878-A670-421E-B0B9-61FFC4359159}" type="pres">
      <dgm:prSet presAssocID="{367B31B0-FC26-4223-A646-080B023CC7DB}" presName="root2" presStyleCnt="0"/>
      <dgm:spPr/>
    </dgm:pt>
    <dgm:pt modelId="{B089E37D-EA83-4F50-AAD0-05EA3F3F634C}" type="pres">
      <dgm:prSet presAssocID="{367B31B0-FC26-4223-A646-080B023CC7DB}" presName="LevelTwoTextNode" presStyleLbl="node2" presStyleIdx="0" presStyleCnt="6" custScaleX="224093" custScaleY="160338" custLinFactX="-19896" custLinFactNeighborX="-100000" custLinFactNeighborY="22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5DCC5-A980-4DC5-8215-9DDFDD6C2A3F}" type="pres">
      <dgm:prSet presAssocID="{367B31B0-FC26-4223-A646-080B023CC7DB}" presName="level3hierChild" presStyleCnt="0"/>
      <dgm:spPr/>
    </dgm:pt>
    <dgm:pt modelId="{4EB5C69D-0640-4DB7-8474-31D16E77BBB0}" type="pres">
      <dgm:prSet presAssocID="{7A0D34FF-4450-4439-8442-963A1B34B589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7F9487AE-DCD1-4BDD-B684-2DFCF8BCD381}" type="pres">
      <dgm:prSet presAssocID="{7A0D34FF-4450-4439-8442-963A1B34B58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7BD7B29-F596-43D2-AAC1-532DE5CCBAAF}" type="pres">
      <dgm:prSet presAssocID="{CA7C17D0-4058-46FF-AE83-236C1802E17C}" presName="root2" presStyleCnt="0"/>
      <dgm:spPr/>
    </dgm:pt>
    <dgm:pt modelId="{9F8B010D-B14E-483B-822F-5B87F314267E}" type="pres">
      <dgm:prSet presAssocID="{CA7C17D0-4058-46FF-AE83-236C1802E17C}" presName="LevelTwoTextNode" presStyleLbl="node2" presStyleIdx="1" presStyleCnt="6" custScaleX="224575" custScaleY="160917" custLinFactX="-19896" custLinFactNeighborX="-100000" custLinFactNeighborY="112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C4452-8C82-4829-B83D-2011F4A9FC23}" type="pres">
      <dgm:prSet presAssocID="{CA7C17D0-4058-46FF-AE83-236C1802E17C}" presName="level3hierChild" presStyleCnt="0"/>
      <dgm:spPr/>
    </dgm:pt>
    <dgm:pt modelId="{E597C3C4-336B-48E1-999E-915DB7034795}" type="pres">
      <dgm:prSet presAssocID="{98C8023F-2C9D-48A0-8EED-673CFAACDED8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A8546962-4D26-4307-B34F-B4D25B5155DD}" type="pres">
      <dgm:prSet presAssocID="{98C8023F-2C9D-48A0-8EED-673CFAACDED8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5BE559C-84FD-474A-9D2E-538CC805D436}" type="pres">
      <dgm:prSet presAssocID="{363FED4A-B0C1-4BB8-A643-7E81140739A4}" presName="root2" presStyleCnt="0"/>
      <dgm:spPr/>
    </dgm:pt>
    <dgm:pt modelId="{99D953BE-08E9-4B21-862E-94B751C2218C}" type="pres">
      <dgm:prSet presAssocID="{363FED4A-B0C1-4BB8-A643-7E81140739A4}" presName="LevelTwoTextNode" presStyleLbl="node2" presStyleIdx="2" presStyleCnt="6" custScaleX="224924" custScaleY="146463" custLinFactX="-19896" custLinFactNeighborX="-100000" custLinFactNeighborY="137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C8FCD7-CC20-43B8-BDAC-F19589950005}" type="pres">
      <dgm:prSet presAssocID="{363FED4A-B0C1-4BB8-A643-7E81140739A4}" presName="level3hierChild" presStyleCnt="0"/>
      <dgm:spPr/>
    </dgm:pt>
    <dgm:pt modelId="{A324A088-0BF5-47BB-84DA-4C982D9D2AF2}" type="pres">
      <dgm:prSet presAssocID="{01784CB1-5FF2-4923-9268-E48D5050269B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126FF164-930E-4C50-9F90-430A3F8FD936}" type="pres">
      <dgm:prSet presAssocID="{01784CB1-5FF2-4923-9268-E48D5050269B}" presName="connTx" presStyleLbl="parChTrans1D2" presStyleIdx="3" presStyleCnt="6"/>
      <dgm:spPr/>
      <dgm:t>
        <a:bodyPr/>
        <a:lstStyle/>
        <a:p>
          <a:endParaRPr lang="ru-RU"/>
        </a:p>
      </dgm:t>
    </dgm:pt>
    <dgm:pt modelId="{028392FE-8A9B-44B0-AB21-05C3C9D774E6}" type="pres">
      <dgm:prSet presAssocID="{CF2876CA-A731-4B2A-9BB1-41AD9346C48E}" presName="root2" presStyleCnt="0"/>
      <dgm:spPr/>
    </dgm:pt>
    <dgm:pt modelId="{FDD0ED59-C76F-4E93-913A-C668FA049A0F}" type="pres">
      <dgm:prSet presAssocID="{CF2876CA-A731-4B2A-9BB1-41AD9346C48E}" presName="LevelTwoTextNode" presStyleLbl="node2" presStyleIdx="3" presStyleCnt="6" custScaleX="223944" custScaleY="189740" custLinFactX="-19896" custLinFactNeighborX="-100000" custLinFactNeighborY="136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318DF5-3778-46A4-ADA4-3C64131F0E12}" type="pres">
      <dgm:prSet presAssocID="{CF2876CA-A731-4B2A-9BB1-41AD9346C48E}" presName="level3hierChild" presStyleCnt="0"/>
      <dgm:spPr/>
    </dgm:pt>
    <dgm:pt modelId="{46D907CD-9A2D-4ADF-9B5B-F0F306D0C713}" type="pres">
      <dgm:prSet presAssocID="{747AD550-DEDD-4B9F-8688-92C53A334F1F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460E7658-6808-4066-9E18-C43B392CA6C4}" type="pres">
      <dgm:prSet presAssocID="{747AD550-DEDD-4B9F-8688-92C53A334F1F}" presName="connTx" presStyleLbl="parChTrans1D2" presStyleIdx="4" presStyleCnt="6"/>
      <dgm:spPr/>
      <dgm:t>
        <a:bodyPr/>
        <a:lstStyle/>
        <a:p>
          <a:endParaRPr lang="ru-RU"/>
        </a:p>
      </dgm:t>
    </dgm:pt>
    <dgm:pt modelId="{84339896-D46F-4F4F-A132-914636391A01}" type="pres">
      <dgm:prSet presAssocID="{93E0CA82-CB8A-44FD-BE33-0EA9CED51EAA}" presName="root2" presStyleCnt="0"/>
      <dgm:spPr/>
    </dgm:pt>
    <dgm:pt modelId="{194599F4-3907-4E06-B663-3B6349F86F4E}" type="pres">
      <dgm:prSet presAssocID="{93E0CA82-CB8A-44FD-BE33-0EA9CED51EAA}" presName="LevelTwoTextNode" presStyleLbl="node2" presStyleIdx="4" presStyleCnt="6" custScaleX="223744" custScaleY="128817" custLinFactX="-19896" custLinFactNeighborX="-100000" custLinFactNeighborY="-7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7E63A-734C-46A1-A94C-BC6A8FB2979B}" type="pres">
      <dgm:prSet presAssocID="{93E0CA82-CB8A-44FD-BE33-0EA9CED51EAA}" presName="level3hierChild" presStyleCnt="0"/>
      <dgm:spPr/>
    </dgm:pt>
    <dgm:pt modelId="{6C2BBFF1-29A1-4506-948E-F73256431591}" type="pres">
      <dgm:prSet presAssocID="{80E2E2A3-59D5-467E-AC0B-93DCD38D0D69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D2C987F-74D7-4C00-BCF8-65AEE8216A21}" type="pres">
      <dgm:prSet presAssocID="{80E2E2A3-59D5-467E-AC0B-93DCD38D0D69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C1F754A-511A-4FD7-BBCB-C68D7F82345B}" type="pres">
      <dgm:prSet presAssocID="{19B6A941-1A9A-4B41-ABCA-0B63290FCAFC}" presName="root2" presStyleCnt="0"/>
      <dgm:spPr/>
    </dgm:pt>
    <dgm:pt modelId="{4B51C063-9882-4318-AB79-1B7E34F23459}" type="pres">
      <dgm:prSet presAssocID="{19B6A941-1A9A-4B41-ABCA-0B63290FCAFC}" presName="LevelTwoTextNode" presStyleLbl="node2" presStyleIdx="5" presStyleCnt="6" custScaleX="223744" custLinFactX="-19896" custLinFactNeighborX="-100000" custLinFactNeighborY="-22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E0CBBB-DFCF-49CF-B143-515879203032}" type="pres">
      <dgm:prSet presAssocID="{19B6A941-1A9A-4B41-ABCA-0B63290FCAFC}" presName="level3hierChild" presStyleCnt="0"/>
      <dgm:spPr/>
    </dgm:pt>
  </dgm:ptLst>
  <dgm:cxnLst>
    <dgm:cxn modelId="{F29FB470-5275-4922-AA73-302A63B75338}" type="presOf" srcId="{01784CB1-5FF2-4923-9268-E48D5050269B}" destId="{A324A088-0BF5-47BB-84DA-4C982D9D2AF2}" srcOrd="0" destOrd="0" presId="urn:microsoft.com/office/officeart/2008/layout/HorizontalMultiLevelHierarchy"/>
    <dgm:cxn modelId="{B1DFEBBE-5067-4968-AFA5-89591C440DFD}" type="presOf" srcId="{81553E28-EA2C-43B8-AB59-43B4B79E1F35}" destId="{3F1357B4-9E5E-44E0-B461-7288E6C0409A}" srcOrd="0" destOrd="0" presId="urn:microsoft.com/office/officeart/2008/layout/HorizontalMultiLevelHierarchy"/>
    <dgm:cxn modelId="{BE7F58A2-F0B1-436E-814A-E02CD1FCA5D0}" type="presOf" srcId="{CF2876CA-A731-4B2A-9BB1-41AD9346C48E}" destId="{FDD0ED59-C76F-4E93-913A-C668FA049A0F}" srcOrd="0" destOrd="0" presId="urn:microsoft.com/office/officeart/2008/layout/HorizontalMultiLevelHierarchy"/>
    <dgm:cxn modelId="{9DD0EAAB-C52C-440E-B971-02CCC277E54F}" srcId="{81553E28-EA2C-43B8-AB59-43B4B79E1F35}" destId="{19CF11E3-380E-48F2-89E9-879FB97AB162}" srcOrd="0" destOrd="0" parTransId="{65388ACF-4101-4037-864E-A344EABBF0C3}" sibTransId="{C2755AAF-E47A-439B-8F96-60F54D122A3B}"/>
    <dgm:cxn modelId="{6DA37D6D-B4C0-47A5-B5F7-2CD0683F4944}" srcId="{19CF11E3-380E-48F2-89E9-879FB97AB162}" destId="{CA7C17D0-4058-46FF-AE83-236C1802E17C}" srcOrd="1" destOrd="0" parTransId="{7A0D34FF-4450-4439-8442-963A1B34B589}" sibTransId="{82862A97-781B-4E0F-BF13-734B0FACBB5F}"/>
    <dgm:cxn modelId="{FECC6CC0-E824-462C-9556-5A4A45DF4859}" type="presOf" srcId="{93E0CA82-CB8A-44FD-BE33-0EA9CED51EAA}" destId="{194599F4-3907-4E06-B663-3B6349F86F4E}" srcOrd="0" destOrd="0" presId="urn:microsoft.com/office/officeart/2008/layout/HorizontalMultiLevelHierarchy"/>
    <dgm:cxn modelId="{1369E33B-068E-4C0D-8824-B57F1FF36CCA}" type="presOf" srcId="{CA7C17D0-4058-46FF-AE83-236C1802E17C}" destId="{9F8B010D-B14E-483B-822F-5B87F314267E}" srcOrd="0" destOrd="0" presId="urn:microsoft.com/office/officeart/2008/layout/HorizontalMultiLevelHierarchy"/>
    <dgm:cxn modelId="{BECFD561-BA09-4F82-8A2A-3B71A6153DB0}" type="presOf" srcId="{363FED4A-B0C1-4BB8-A643-7E81140739A4}" destId="{99D953BE-08E9-4B21-862E-94B751C2218C}" srcOrd="0" destOrd="0" presId="urn:microsoft.com/office/officeart/2008/layout/HorizontalMultiLevelHierarchy"/>
    <dgm:cxn modelId="{0722871D-B04A-4992-A322-0A28863B0E62}" type="presOf" srcId="{3E77982B-CC40-4D07-BA5C-1270C0EA6B9F}" destId="{97C8BE27-4CEE-4211-8276-FB2AEBE3FED4}" srcOrd="0" destOrd="0" presId="urn:microsoft.com/office/officeart/2008/layout/HorizontalMultiLevelHierarchy"/>
    <dgm:cxn modelId="{8906DF97-7970-4F2E-B678-94D38D9CFF48}" type="presOf" srcId="{98C8023F-2C9D-48A0-8EED-673CFAACDED8}" destId="{E597C3C4-336B-48E1-999E-915DB7034795}" srcOrd="0" destOrd="0" presId="urn:microsoft.com/office/officeart/2008/layout/HorizontalMultiLevelHierarchy"/>
    <dgm:cxn modelId="{D8A515A3-A74E-4394-8575-CB9BB34D7974}" srcId="{19CF11E3-380E-48F2-89E9-879FB97AB162}" destId="{19B6A941-1A9A-4B41-ABCA-0B63290FCAFC}" srcOrd="5" destOrd="0" parTransId="{80E2E2A3-59D5-467E-AC0B-93DCD38D0D69}" sibTransId="{315D4B09-0C2E-48B0-AEF5-84091A317596}"/>
    <dgm:cxn modelId="{C9105128-A139-4C53-B6CB-6C6D065C4F5B}" type="presOf" srcId="{7A0D34FF-4450-4439-8442-963A1B34B589}" destId="{4EB5C69D-0640-4DB7-8474-31D16E77BBB0}" srcOrd="0" destOrd="0" presId="urn:microsoft.com/office/officeart/2008/layout/HorizontalMultiLevelHierarchy"/>
    <dgm:cxn modelId="{F48A6C89-CC4C-4E63-A667-A4F9E2ADA08E}" type="presOf" srcId="{80E2E2A3-59D5-467E-AC0B-93DCD38D0D69}" destId="{6C2BBFF1-29A1-4506-948E-F73256431591}" srcOrd="0" destOrd="0" presId="urn:microsoft.com/office/officeart/2008/layout/HorizontalMultiLevelHierarchy"/>
    <dgm:cxn modelId="{B08445EF-2193-424C-9B0C-82EBD3CC609A}" srcId="{19CF11E3-380E-48F2-89E9-879FB97AB162}" destId="{367B31B0-FC26-4223-A646-080B023CC7DB}" srcOrd="0" destOrd="0" parTransId="{3E77982B-CC40-4D07-BA5C-1270C0EA6B9F}" sibTransId="{6F0E3D3C-1E5C-4DE4-BBA9-65DD01050411}"/>
    <dgm:cxn modelId="{2FD03291-1102-4A9D-9B62-CC72DAFED066}" type="presOf" srcId="{01784CB1-5FF2-4923-9268-E48D5050269B}" destId="{126FF164-930E-4C50-9F90-430A3F8FD936}" srcOrd="1" destOrd="0" presId="urn:microsoft.com/office/officeart/2008/layout/HorizontalMultiLevelHierarchy"/>
    <dgm:cxn modelId="{1749DA2E-253B-4862-87A7-B20C5720D536}" srcId="{19CF11E3-380E-48F2-89E9-879FB97AB162}" destId="{363FED4A-B0C1-4BB8-A643-7E81140739A4}" srcOrd="2" destOrd="0" parTransId="{98C8023F-2C9D-48A0-8EED-673CFAACDED8}" sibTransId="{751D1259-010D-478B-B306-C05BDE10774C}"/>
    <dgm:cxn modelId="{77031C14-5629-40BA-B0AF-0D7381FA8468}" type="presOf" srcId="{80E2E2A3-59D5-467E-AC0B-93DCD38D0D69}" destId="{4D2C987F-74D7-4C00-BCF8-65AEE8216A21}" srcOrd="1" destOrd="0" presId="urn:microsoft.com/office/officeart/2008/layout/HorizontalMultiLevelHierarchy"/>
    <dgm:cxn modelId="{87E3E4BA-A64F-4115-BEAC-67FCD3152A49}" type="presOf" srcId="{747AD550-DEDD-4B9F-8688-92C53A334F1F}" destId="{460E7658-6808-4066-9E18-C43B392CA6C4}" srcOrd="1" destOrd="0" presId="urn:microsoft.com/office/officeart/2008/layout/HorizontalMultiLevelHierarchy"/>
    <dgm:cxn modelId="{AE4BDCDA-01C0-48E2-8B0F-4FC5B82EF2F6}" type="presOf" srcId="{7A0D34FF-4450-4439-8442-963A1B34B589}" destId="{7F9487AE-DCD1-4BDD-B684-2DFCF8BCD381}" srcOrd="1" destOrd="0" presId="urn:microsoft.com/office/officeart/2008/layout/HorizontalMultiLevelHierarchy"/>
    <dgm:cxn modelId="{D809A807-746A-4F92-80BF-963EC7760F89}" type="presOf" srcId="{367B31B0-FC26-4223-A646-080B023CC7DB}" destId="{B089E37D-EA83-4F50-AAD0-05EA3F3F634C}" srcOrd="0" destOrd="0" presId="urn:microsoft.com/office/officeart/2008/layout/HorizontalMultiLevelHierarchy"/>
    <dgm:cxn modelId="{63D86528-52D9-4ABE-B172-F639E20B7798}" type="presOf" srcId="{3E77982B-CC40-4D07-BA5C-1270C0EA6B9F}" destId="{F9C2FC78-20EC-4A9F-97F6-2CF1571040DA}" srcOrd="1" destOrd="0" presId="urn:microsoft.com/office/officeart/2008/layout/HorizontalMultiLevelHierarchy"/>
    <dgm:cxn modelId="{9E6B1A69-78C5-4F56-B627-2F3ABB89B17A}" srcId="{19CF11E3-380E-48F2-89E9-879FB97AB162}" destId="{CF2876CA-A731-4B2A-9BB1-41AD9346C48E}" srcOrd="3" destOrd="0" parTransId="{01784CB1-5FF2-4923-9268-E48D5050269B}" sibTransId="{2178E18F-E57E-49FC-9F55-315294E2E28C}"/>
    <dgm:cxn modelId="{C87A63EE-4664-4F13-929B-9BAB13BA2F7A}" type="presOf" srcId="{19B6A941-1A9A-4B41-ABCA-0B63290FCAFC}" destId="{4B51C063-9882-4318-AB79-1B7E34F23459}" srcOrd="0" destOrd="0" presId="urn:microsoft.com/office/officeart/2008/layout/HorizontalMultiLevelHierarchy"/>
    <dgm:cxn modelId="{53E88EE7-D880-4620-95C4-320FDD5AD30B}" srcId="{19CF11E3-380E-48F2-89E9-879FB97AB162}" destId="{93E0CA82-CB8A-44FD-BE33-0EA9CED51EAA}" srcOrd="4" destOrd="0" parTransId="{747AD550-DEDD-4B9F-8688-92C53A334F1F}" sibTransId="{B28E86EF-6804-4B2B-9147-EEE7BD668CEC}"/>
    <dgm:cxn modelId="{98410FCB-B102-4E79-8EB2-28609DD74AE0}" type="presOf" srcId="{19CF11E3-380E-48F2-89E9-879FB97AB162}" destId="{62440AD2-5F42-43BB-9E39-2FCC33600A4F}" srcOrd="0" destOrd="0" presId="urn:microsoft.com/office/officeart/2008/layout/HorizontalMultiLevelHierarchy"/>
    <dgm:cxn modelId="{9EC51E1C-F946-4CC5-8799-68E3FE3CF7FC}" type="presOf" srcId="{747AD550-DEDD-4B9F-8688-92C53A334F1F}" destId="{46D907CD-9A2D-4ADF-9B5B-F0F306D0C713}" srcOrd="0" destOrd="0" presId="urn:microsoft.com/office/officeart/2008/layout/HorizontalMultiLevelHierarchy"/>
    <dgm:cxn modelId="{03E66C1D-97C8-4B8B-A89F-03ABCB7398BB}" type="presOf" srcId="{98C8023F-2C9D-48A0-8EED-673CFAACDED8}" destId="{A8546962-4D26-4307-B34F-B4D25B5155DD}" srcOrd="1" destOrd="0" presId="urn:microsoft.com/office/officeart/2008/layout/HorizontalMultiLevelHierarchy"/>
    <dgm:cxn modelId="{48C196BF-431C-4BB2-9735-9CD37F37CD95}" type="presParOf" srcId="{3F1357B4-9E5E-44E0-B461-7288E6C0409A}" destId="{FF605446-2FF5-4582-9DE1-73DB2B34EE99}" srcOrd="0" destOrd="0" presId="urn:microsoft.com/office/officeart/2008/layout/HorizontalMultiLevelHierarchy"/>
    <dgm:cxn modelId="{25372954-EACC-41E3-948A-2EEEB982B4DC}" type="presParOf" srcId="{FF605446-2FF5-4582-9DE1-73DB2B34EE99}" destId="{62440AD2-5F42-43BB-9E39-2FCC33600A4F}" srcOrd="0" destOrd="0" presId="urn:microsoft.com/office/officeart/2008/layout/HorizontalMultiLevelHierarchy"/>
    <dgm:cxn modelId="{270646CF-71B0-4E02-A585-34A2771166A7}" type="presParOf" srcId="{FF605446-2FF5-4582-9DE1-73DB2B34EE99}" destId="{FB0B2005-BBEF-4D12-9C4E-28A25471DE17}" srcOrd="1" destOrd="0" presId="urn:microsoft.com/office/officeart/2008/layout/HorizontalMultiLevelHierarchy"/>
    <dgm:cxn modelId="{5EAD898A-44EB-491D-84D2-504E6DB8CA61}" type="presParOf" srcId="{FB0B2005-BBEF-4D12-9C4E-28A25471DE17}" destId="{97C8BE27-4CEE-4211-8276-FB2AEBE3FED4}" srcOrd="0" destOrd="0" presId="urn:microsoft.com/office/officeart/2008/layout/HorizontalMultiLevelHierarchy"/>
    <dgm:cxn modelId="{26B6443B-E300-4FD7-8DB4-D099ECF26752}" type="presParOf" srcId="{97C8BE27-4CEE-4211-8276-FB2AEBE3FED4}" destId="{F9C2FC78-20EC-4A9F-97F6-2CF1571040DA}" srcOrd="0" destOrd="0" presId="urn:microsoft.com/office/officeart/2008/layout/HorizontalMultiLevelHierarchy"/>
    <dgm:cxn modelId="{AA60B436-E3C3-4855-A9D7-345D65B07A36}" type="presParOf" srcId="{FB0B2005-BBEF-4D12-9C4E-28A25471DE17}" destId="{F454F878-A670-421E-B0B9-61FFC4359159}" srcOrd="1" destOrd="0" presId="urn:microsoft.com/office/officeart/2008/layout/HorizontalMultiLevelHierarchy"/>
    <dgm:cxn modelId="{8CBD09C4-3032-42F1-B66B-7C793714C988}" type="presParOf" srcId="{F454F878-A670-421E-B0B9-61FFC4359159}" destId="{B089E37D-EA83-4F50-AAD0-05EA3F3F634C}" srcOrd="0" destOrd="0" presId="urn:microsoft.com/office/officeart/2008/layout/HorizontalMultiLevelHierarchy"/>
    <dgm:cxn modelId="{2468B9D1-E486-418A-A5E8-5D324078657D}" type="presParOf" srcId="{F454F878-A670-421E-B0B9-61FFC4359159}" destId="{F795DCC5-A980-4DC5-8215-9DDFDD6C2A3F}" srcOrd="1" destOrd="0" presId="urn:microsoft.com/office/officeart/2008/layout/HorizontalMultiLevelHierarchy"/>
    <dgm:cxn modelId="{FE52E1B6-7B78-407F-86F6-DF5F35018FA7}" type="presParOf" srcId="{FB0B2005-BBEF-4D12-9C4E-28A25471DE17}" destId="{4EB5C69D-0640-4DB7-8474-31D16E77BBB0}" srcOrd="2" destOrd="0" presId="urn:microsoft.com/office/officeart/2008/layout/HorizontalMultiLevelHierarchy"/>
    <dgm:cxn modelId="{6AEC3B6F-4D2E-4E1E-ACD0-63E2C624C4CB}" type="presParOf" srcId="{4EB5C69D-0640-4DB7-8474-31D16E77BBB0}" destId="{7F9487AE-DCD1-4BDD-B684-2DFCF8BCD381}" srcOrd="0" destOrd="0" presId="urn:microsoft.com/office/officeart/2008/layout/HorizontalMultiLevelHierarchy"/>
    <dgm:cxn modelId="{5530DD7D-0F62-4213-81C4-0BF511187A33}" type="presParOf" srcId="{FB0B2005-BBEF-4D12-9C4E-28A25471DE17}" destId="{37BD7B29-F596-43D2-AAC1-532DE5CCBAAF}" srcOrd="3" destOrd="0" presId="urn:microsoft.com/office/officeart/2008/layout/HorizontalMultiLevelHierarchy"/>
    <dgm:cxn modelId="{6FCF6475-CDCF-4236-882F-014AEE73509F}" type="presParOf" srcId="{37BD7B29-F596-43D2-AAC1-532DE5CCBAAF}" destId="{9F8B010D-B14E-483B-822F-5B87F314267E}" srcOrd="0" destOrd="0" presId="urn:microsoft.com/office/officeart/2008/layout/HorizontalMultiLevelHierarchy"/>
    <dgm:cxn modelId="{C45CD8DD-D640-4EBF-8590-1F732A1B6A5C}" type="presParOf" srcId="{37BD7B29-F596-43D2-AAC1-532DE5CCBAAF}" destId="{BF2C4452-8C82-4829-B83D-2011F4A9FC23}" srcOrd="1" destOrd="0" presId="urn:microsoft.com/office/officeart/2008/layout/HorizontalMultiLevelHierarchy"/>
    <dgm:cxn modelId="{A932EF75-33BF-419B-A26C-F3CFEEB35E36}" type="presParOf" srcId="{FB0B2005-BBEF-4D12-9C4E-28A25471DE17}" destId="{E597C3C4-336B-48E1-999E-915DB7034795}" srcOrd="4" destOrd="0" presId="urn:microsoft.com/office/officeart/2008/layout/HorizontalMultiLevelHierarchy"/>
    <dgm:cxn modelId="{66D152CA-29E8-4052-9EEE-F783D7DC4415}" type="presParOf" srcId="{E597C3C4-336B-48E1-999E-915DB7034795}" destId="{A8546962-4D26-4307-B34F-B4D25B5155DD}" srcOrd="0" destOrd="0" presId="urn:microsoft.com/office/officeart/2008/layout/HorizontalMultiLevelHierarchy"/>
    <dgm:cxn modelId="{B1A75921-82CA-4973-A960-990AA1D260F1}" type="presParOf" srcId="{FB0B2005-BBEF-4D12-9C4E-28A25471DE17}" destId="{55BE559C-84FD-474A-9D2E-538CC805D436}" srcOrd="5" destOrd="0" presId="urn:microsoft.com/office/officeart/2008/layout/HorizontalMultiLevelHierarchy"/>
    <dgm:cxn modelId="{D3A1899F-43E6-4AAA-9D72-A2CA478BF57A}" type="presParOf" srcId="{55BE559C-84FD-474A-9D2E-538CC805D436}" destId="{99D953BE-08E9-4B21-862E-94B751C2218C}" srcOrd="0" destOrd="0" presId="urn:microsoft.com/office/officeart/2008/layout/HorizontalMultiLevelHierarchy"/>
    <dgm:cxn modelId="{5078B012-AE39-4B31-B020-7D81A4BEAA5D}" type="presParOf" srcId="{55BE559C-84FD-474A-9D2E-538CC805D436}" destId="{9AC8FCD7-CC20-43B8-BDAC-F19589950005}" srcOrd="1" destOrd="0" presId="urn:microsoft.com/office/officeart/2008/layout/HorizontalMultiLevelHierarchy"/>
    <dgm:cxn modelId="{BC97374C-DE8D-4500-AC2A-A26A19D6D0AB}" type="presParOf" srcId="{FB0B2005-BBEF-4D12-9C4E-28A25471DE17}" destId="{A324A088-0BF5-47BB-84DA-4C982D9D2AF2}" srcOrd="6" destOrd="0" presId="urn:microsoft.com/office/officeart/2008/layout/HorizontalMultiLevelHierarchy"/>
    <dgm:cxn modelId="{2D108EAA-7629-45A0-B874-57B2C8082BF7}" type="presParOf" srcId="{A324A088-0BF5-47BB-84DA-4C982D9D2AF2}" destId="{126FF164-930E-4C50-9F90-430A3F8FD936}" srcOrd="0" destOrd="0" presId="urn:microsoft.com/office/officeart/2008/layout/HorizontalMultiLevelHierarchy"/>
    <dgm:cxn modelId="{E657D68D-CFFF-42D1-9B0E-FB2E6D414A23}" type="presParOf" srcId="{FB0B2005-BBEF-4D12-9C4E-28A25471DE17}" destId="{028392FE-8A9B-44B0-AB21-05C3C9D774E6}" srcOrd="7" destOrd="0" presId="urn:microsoft.com/office/officeart/2008/layout/HorizontalMultiLevelHierarchy"/>
    <dgm:cxn modelId="{A40B2F15-5E4C-431F-A7D5-B7EF4B79F063}" type="presParOf" srcId="{028392FE-8A9B-44B0-AB21-05C3C9D774E6}" destId="{FDD0ED59-C76F-4E93-913A-C668FA049A0F}" srcOrd="0" destOrd="0" presId="urn:microsoft.com/office/officeart/2008/layout/HorizontalMultiLevelHierarchy"/>
    <dgm:cxn modelId="{5DD61841-D7A3-4E8D-926B-DA5C9E87320C}" type="presParOf" srcId="{028392FE-8A9B-44B0-AB21-05C3C9D774E6}" destId="{DA318DF5-3778-46A4-ADA4-3C64131F0E12}" srcOrd="1" destOrd="0" presId="urn:microsoft.com/office/officeart/2008/layout/HorizontalMultiLevelHierarchy"/>
    <dgm:cxn modelId="{A2162D11-D1B0-4118-845B-26CEA4637020}" type="presParOf" srcId="{FB0B2005-BBEF-4D12-9C4E-28A25471DE17}" destId="{46D907CD-9A2D-4ADF-9B5B-F0F306D0C713}" srcOrd="8" destOrd="0" presId="urn:microsoft.com/office/officeart/2008/layout/HorizontalMultiLevelHierarchy"/>
    <dgm:cxn modelId="{8F32A806-E02F-4D0D-81BA-3399C372E104}" type="presParOf" srcId="{46D907CD-9A2D-4ADF-9B5B-F0F306D0C713}" destId="{460E7658-6808-4066-9E18-C43B392CA6C4}" srcOrd="0" destOrd="0" presId="urn:microsoft.com/office/officeart/2008/layout/HorizontalMultiLevelHierarchy"/>
    <dgm:cxn modelId="{4D9982D4-6629-445E-B6F9-0176395DEBD4}" type="presParOf" srcId="{FB0B2005-BBEF-4D12-9C4E-28A25471DE17}" destId="{84339896-D46F-4F4F-A132-914636391A01}" srcOrd="9" destOrd="0" presId="urn:microsoft.com/office/officeart/2008/layout/HorizontalMultiLevelHierarchy"/>
    <dgm:cxn modelId="{D98A0018-DF62-4F6B-AF2D-776B12D5AF17}" type="presParOf" srcId="{84339896-D46F-4F4F-A132-914636391A01}" destId="{194599F4-3907-4E06-B663-3B6349F86F4E}" srcOrd="0" destOrd="0" presId="urn:microsoft.com/office/officeart/2008/layout/HorizontalMultiLevelHierarchy"/>
    <dgm:cxn modelId="{1C334EE2-6933-4311-99FD-84FA49A79EBC}" type="presParOf" srcId="{84339896-D46F-4F4F-A132-914636391A01}" destId="{EA97E63A-734C-46A1-A94C-BC6A8FB2979B}" srcOrd="1" destOrd="0" presId="urn:microsoft.com/office/officeart/2008/layout/HorizontalMultiLevelHierarchy"/>
    <dgm:cxn modelId="{C56ABB90-2E18-4F00-B60A-D2EB3071E9E2}" type="presParOf" srcId="{FB0B2005-BBEF-4D12-9C4E-28A25471DE17}" destId="{6C2BBFF1-29A1-4506-948E-F73256431591}" srcOrd="10" destOrd="0" presId="urn:microsoft.com/office/officeart/2008/layout/HorizontalMultiLevelHierarchy"/>
    <dgm:cxn modelId="{E61F7817-3E2F-482C-8FE7-60F1297A518E}" type="presParOf" srcId="{6C2BBFF1-29A1-4506-948E-F73256431591}" destId="{4D2C987F-74D7-4C00-BCF8-65AEE8216A21}" srcOrd="0" destOrd="0" presId="urn:microsoft.com/office/officeart/2008/layout/HorizontalMultiLevelHierarchy"/>
    <dgm:cxn modelId="{87D23065-F3FB-4ABB-95EB-9B2907D23CB6}" type="presParOf" srcId="{FB0B2005-BBEF-4D12-9C4E-28A25471DE17}" destId="{FC1F754A-511A-4FD7-BBCB-C68D7F82345B}" srcOrd="11" destOrd="0" presId="urn:microsoft.com/office/officeart/2008/layout/HorizontalMultiLevelHierarchy"/>
    <dgm:cxn modelId="{77381567-14CA-49B7-87D1-75EA137A7299}" type="presParOf" srcId="{FC1F754A-511A-4FD7-BBCB-C68D7F82345B}" destId="{4B51C063-9882-4318-AB79-1B7E34F23459}" srcOrd="0" destOrd="0" presId="urn:microsoft.com/office/officeart/2008/layout/HorizontalMultiLevelHierarchy"/>
    <dgm:cxn modelId="{08648FA9-F506-4EA7-A4BC-A6F96039244D}" type="presParOf" srcId="{FC1F754A-511A-4FD7-BBCB-C68D7F82345B}" destId="{95E0CBBB-DFCF-49CF-B143-515879203032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741C7C-2C4A-45D6-9712-513A1E021F3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A072E-B33A-4E15-A79E-354834A19474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Управление муниципальными финансами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37D4232-FEF1-40D4-B1C7-2373E65D611A}" type="parTrans" cxnId="{1C7BD0B9-9A47-44FF-9748-9E0D3189A896}">
      <dgm:prSet/>
      <dgm:spPr/>
      <dgm:t>
        <a:bodyPr/>
        <a:lstStyle/>
        <a:p>
          <a:endParaRPr lang="ru-RU"/>
        </a:p>
      </dgm:t>
    </dgm:pt>
    <dgm:pt modelId="{1F653622-7F79-42B8-BA4B-55AE7B6C38FC}" type="sibTrans" cxnId="{1C7BD0B9-9A47-44FF-9748-9E0D3189A896}">
      <dgm:prSet/>
      <dgm:spPr/>
      <dgm:t>
        <a:bodyPr/>
        <a:lstStyle/>
        <a:p>
          <a:endParaRPr lang="ru-RU"/>
        </a:p>
      </dgm:t>
    </dgm:pt>
    <dgm:pt modelId="{0338064E-7B3B-4E07-AF3D-B20D09D86A28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Организация бюджетного процесса Северо-Енисейского района 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39 080,4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EEBF6DD-853F-4E9B-A1A1-483A0E8D8C4A}" type="parTrans" cxnId="{1D3A5BB8-55A4-4FC8-8F13-58877FE8A1FF}">
      <dgm:prSet/>
      <dgm:spPr/>
      <dgm:t>
        <a:bodyPr/>
        <a:lstStyle/>
        <a:p>
          <a:endParaRPr lang="ru-RU"/>
        </a:p>
      </dgm:t>
    </dgm:pt>
    <dgm:pt modelId="{422F8D20-E34B-477C-9445-38F51EB93912}" type="sibTrans" cxnId="{1D3A5BB8-55A4-4FC8-8F13-58877FE8A1FF}">
      <dgm:prSet/>
      <dgm:spPr/>
      <dgm:t>
        <a:bodyPr/>
        <a:lstStyle/>
        <a:p>
          <a:endParaRPr lang="ru-RU"/>
        </a:p>
      </dgm:t>
    </dgm:pt>
    <dgm:pt modelId="{61D0F04B-48AF-4A47-BFFF-E6B3436951D3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Отдельное мероприятие «Межбюджетные трансферты из бюджета Северо-Енисейского района»</a:t>
          </a:r>
        </a:p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332 870,1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A6F1836-F45C-4646-B600-9803BFF56E3A}" type="parTrans" cxnId="{79CE4FA3-7BBF-4BD3-80BF-3AA60F9D6869}">
      <dgm:prSet/>
      <dgm:spPr/>
      <dgm:t>
        <a:bodyPr/>
        <a:lstStyle/>
        <a:p>
          <a:endParaRPr lang="ru-RU"/>
        </a:p>
      </dgm:t>
    </dgm:pt>
    <dgm:pt modelId="{2CF1A7D1-13B2-4F6E-BB5B-B7C2DB01767A}" type="sibTrans" cxnId="{79CE4FA3-7BBF-4BD3-80BF-3AA60F9D6869}">
      <dgm:prSet/>
      <dgm:spPr/>
      <dgm:t>
        <a:bodyPr/>
        <a:lstStyle/>
        <a:p>
          <a:endParaRPr lang="ru-RU"/>
        </a:p>
      </dgm:t>
    </dgm:pt>
    <dgm:pt modelId="{A38CA10C-2AD9-4DDD-B55F-F5072A49E596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Управление муниципальным долгом Северо-Енисейского района</a:t>
          </a:r>
        </a:p>
        <a:p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25 598,2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5EB81DE-E215-43B0-BDB5-71EC6A57118E}" type="parTrans" cxnId="{F5660D51-1E5E-4E0A-9108-CA0F5C9D79D2}">
      <dgm:prSet/>
      <dgm:spPr/>
      <dgm:t>
        <a:bodyPr/>
        <a:lstStyle/>
        <a:p>
          <a:endParaRPr lang="ru-RU"/>
        </a:p>
      </dgm:t>
    </dgm:pt>
    <dgm:pt modelId="{34392F5B-9B2D-4F3C-B9DD-A8084DC09566}" type="sibTrans" cxnId="{F5660D51-1E5E-4E0A-9108-CA0F5C9D79D2}">
      <dgm:prSet/>
      <dgm:spPr/>
      <dgm:t>
        <a:bodyPr/>
        <a:lstStyle/>
        <a:p>
          <a:endParaRPr lang="ru-RU"/>
        </a:p>
      </dgm:t>
    </dgm:pt>
    <dgm:pt modelId="{913D5511-AFE8-460A-8B46-043D325E5A59}" type="pres">
      <dgm:prSet presAssocID="{0E741C7C-2C4A-45D6-9712-513A1E021F3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7633E-CD70-4BC6-A4C7-AE2C3BA09CD0}" type="pres">
      <dgm:prSet presAssocID="{55FA072E-B33A-4E15-A79E-354834A19474}" presName="root1" presStyleCnt="0"/>
      <dgm:spPr/>
    </dgm:pt>
    <dgm:pt modelId="{C347BABD-8672-4B52-A603-1C93763AF7F7}" type="pres">
      <dgm:prSet presAssocID="{55FA072E-B33A-4E15-A79E-354834A19474}" presName="LevelOneTextNode" presStyleLbl="node0" presStyleIdx="0" presStyleCnt="1" custScaleX="84570" custLinFactX="-155309" custLinFactNeighborX="-200000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B97595-2599-4162-8501-A394CDD09334}" type="pres">
      <dgm:prSet presAssocID="{55FA072E-B33A-4E15-A79E-354834A19474}" presName="level2hierChild" presStyleCnt="0"/>
      <dgm:spPr/>
    </dgm:pt>
    <dgm:pt modelId="{D523C51B-7E39-4725-9461-A5B735CE195B}" type="pres">
      <dgm:prSet presAssocID="{4EEBF6DD-853F-4E9B-A1A1-483A0E8D8C4A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58DE8AD4-5F8A-49EA-B19E-0BADC723A684}" type="pres">
      <dgm:prSet presAssocID="{4EEBF6DD-853F-4E9B-A1A1-483A0E8D8C4A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FCB6BA1-F52E-4A2C-80F1-0023A1242FAC}" type="pres">
      <dgm:prSet presAssocID="{0338064E-7B3B-4E07-AF3D-B20D09D86A28}" presName="root2" presStyleCnt="0"/>
      <dgm:spPr/>
    </dgm:pt>
    <dgm:pt modelId="{8BD3A3D7-C5A5-46A7-B85D-521EEDB7E164}" type="pres">
      <dgm:prSet presAssocID="{0338064E-7B3B-4E07-AF3D-B20D09D86A28}" presName="LevelTwoTextNode" presStyleLbl="node2" presStyleIdx="0" presStyleCnt="3" custScaleX="156960" custScaleY="142657" custLinFactNeighborX="-87646" custLinFactNeighborY="-930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BC88BE-8C10-4C84-BE1B-C07F0ED07DA6}" type="pres">
      <dgm:prSet presAssocID="{0338064E-7B3B-4E07-AF3D-B20D09D86A28}" presName="level3hierChild" presStyleCnt="0"/>
      <dgm:spPr/>
    </dgm:pt>
    <dgm:pt modelId="{9C42FFA8-59DA-46DD-B2FF-1F4C2A52864B}" type="pres">
      <dgm:prSet presAssocID="{1A6F1836-F45C-4646-B600-9803BFF56E3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704C251-19D4-4F04-B851-9D4BEE3D691F}" type="pres">
      <dgm:prSet presAssocID="{1A6F1836-F45C-4646-B600-9803BFF56E3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56EC646C-30F7-4400-A965-BB8DE181DEBC}" type="pres">
      <dgm:prSet presAssocID="{61D0F04B-48AF-4A47-BFFF-E6B3436951D3}" presName="root2" presStyleCnt="0"/>
      <dgm:spPr/>
    </dgm:pt>
    <dgm:pt modelId="{0F2A811E-15CE-4C10-AD2D-9A4517D33A62}" type="pres">
      <dgm:prSet presAssocID="{61D0F04B-48AF-4A47-BFFF-E6B3436951D3}" presName="LevelTwoTextNode" presStyleLbl="node2" presStyleIdx="1" presStyleCnt="3" custScaleX="155687" custScaleY="130736" custLinFactNeighborX="-89110" custLinFactNeighborY="-61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BC2BD-368C-4681-BD2E-08265BB4431B}" type="pres">
      <dgm:prSet presAssocID="{61D0F04B-48AF-4A47-BFFF-E6B3436951D3}" presName="level3hierChild" presStyleCnt="0"/>
      <dgm:spPr/>
    </dgm:pt>
    <dgm:pt modelId="{226C28EA-AA4A-4EF9-8FA4-0392808C4826}" type="pres">
      <dgm:prSet presAssocID="{A5EB81DE-E215-43B0-BDB5-71EC6A57118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D3256E5D-B38B-4B99-AE0C-0C0AF2109EAF}" type="pres">
      <dgm:prSet presAssocID="{A5EB81DE-E215-43B0-BDB5-71EC6A57118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DC56B6F-B129-4246-B774-C95E0446386D}" type="pres">
      <dgm:prSet presAssocID="{A38CA10C-2AD9-4DDD-B55F-F5072A49E596}" presName="root2" presStyleCnt="0"/>
      <dgm:spPr/>
    </dgm:pt>
    <dgm:pt modelId="{47048126-D530-4875-915E-B7CC448E85DC}" type="pres">
      <dgm:prSet presAssocID="{A38CA10C-2AD9-4DDD-B55F-F5072A49E596}" presName="LevelTwoTextNode" presStyleLbl="node2" presStyleIdx="2" presStyleCnt="3" custScaleX="156272" custLinFactNeighborX="-89110" custLinFactNeighborY="-589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215528-10CD-466B-B954-6110950BC015}" type="pres">
      <dgm:prSet presAssocID="{A38CA10C-2AD9-4DDD-B55F-F5072A49E596}" presName="level3hierChild" presStyleCnt="0"/>
      <dgm:spPr/>
    </dgm:pt>
  </dgm:ptLst>
  <dgm:cxnLst>
    <dgm:cxn modelId="{1D3A5BB8-55A4-4FC8-8F13-58877FE8A1FF}" srcId="{55FA072E-B33A-4E15-A79E-354834A19474}" destId="{0338064E-7B3B-4E07-AF3D-B20D09D86A28}" srcOrd="0" destOrd="0" parTransId="{4EEBF6DD-853F-4E9B-A1A1-483A0E8D8C4A}" sibTransId="{422F8D20-E34B-477C-9445-38F51EB93912}"/>
    <dgm:cxn modelId="{914E9F33-0D5B-447C-AA3F-3AE8DD1C8592}" type="presOf" srcId="{A38CA10C-2AD9-4DDD-B55F-F5072A49E596}" destId="{47048126-D530-4875-915E-B7CC448E85DC}" srcOrd="0" destOrd="0" presId="urn:microsoft.com/office/officeart/2008/layout/HorizontalMultiLevelHierarchy"/>
    <dgm:cxn modelId="{F5660D51-1E5E-4E0A-9108-CA0F5C9D79D2}" srcId="{55FA072E-B33A-4E15-A79E-354834A19474}" destId="{A38CA10C-2AD9-4DDD-B55F-F5072A49E596}" srcOrd="2" destOrd="0" parTransId="{A5EB81DE-E215-43B0-BDB5-71EC6A57118E}" sibTransId="{34392F5B-9B2D-4F3C-B9DD-A8084DC09566}"/>
    <dgm:cxn modelId="{A27F581A-70A1-42D2-A7F2-55F457B2893C}" type="presOf" srcId="{A5EB81DE-E215-43B0-BDB5-71EC6A57118E}" destId="{D3256E5D-B38B-4B99-AE0C-0C0AF2109EAF}" srcOrd="1" destOrd="0" presId="urn:microsoft.com/office/officeart/2008/layout/HorizontalMultiLevelHierarchy"/>
    <dgm:cxn modelId="{4FE921A6-51B2-4389-AA21-E2790A574C31}" type="presOf" srcId="{0E741C7C-2C4A-45D6-9712-513A1E021F3B}" destId="{913D5511-AFE8-460A-8B46-043D325E5A59}" srcOrd="0" destOrd="0" presId="urn:microsoft.com/office/officeart/2008/layout/HorizontalMultiLevelHierarchy"/>
    <dgm:cxn modelId="{46D2D8AA-C943-4677-A92E-7F044E5C6B68}" type="presOf" srcId="{55FA072E-B33A-4E15-A79E-354834A19474}" destId="{C347BABD-8672-4B52-A603-1C93763AF7F7}" srcOrd="0" destOrd="0" presId="urn:microsoft.com/office/officeart/2008/layout/HorizontalMultiLevelHierarchy"/>
    <dgm:cxn modelId="{D06FA166-C855-4DC4-B88B-49CCD38447D6}" type="presOf" srcId="{1A6F1836-F45C-4646-B600-9803BFF56E3A}" destId="{6704C251-19D4-4F04-B851-9D4BEE3D691F}" srcOrd="1" destOrd="0" presId="urn:microsoft.com/office/officeart/2008/layout/HorizontalMultiLevelHierarchy"/>
    <dgm:cxn modelId="{44301117-176D-4765-AA52-4EE283B9C503}" type="presOf" srcId="{61D0F04B-48AF-4A47-BFFF-E6B3436951D3}" destId="{0F2A811E-15CE-4C10-AD2D-9A4517D33A62}" srcOrd="0" destOrd="0" presId="urn:microsoft.com/office/officeart/2008/layout/HorizontalMultiLevelHierarchy"/>
    <dgm:cxn modelId="{479FE49B-0F49-49A9-8316-2884EFB37F4F}" type="presOf" srcId="{0338064E-7B3B-4E07-AF3D-B20D09D86A28}" destId="{8BD3A3D7-C5A5-46A7-B85D-521EEDB7E164}" srcOrd="0" destOrd="0" presId="urn:microsoft.com/office/officeart/2008/layout/HorizontalMultiLevelHierarchy"/>
    <dgm:cxn modelId="{DBE56E07-CF1A-4D7E-8988-E1600C7DD20F}" type="presOf" srcId="{A5EB81DE-E215-43B0-BDB5-71EC6A57118E}" destId="{226C28EA-AA4A-4EF9-8FA4-0392808C4826}" srcOrd="0" destOrd="0" presId="urn:microsoft.com/office/officeart/2008/layout/HorizontalMultiLevelHierarchy"/>
    <dgm:cxn modelId="{8F321FDC-7715-49F7-AD63-B1D9F00DECB1}" type="presOf" srcId="{4EEBF6DD-853F-4E9B-A1A1-483A0E8D8C4A}" destId="{58DE8AD4-5F8A-49EA-B19E-0BADC723A684}" srcOrd="1" destOrd="0" presId="urn:microsoft.com/office/officeart/2008/layout/HorizontalMultiLevelHierarchy"/>
    <dgm:cxn modelId="{79CE4FA3-7BBF-4BD3-80BF-3AA60F9D6869}" srcId="{55FA072E-B33A-4E15-A79E-354834A19474}" destId="{61D0F04B-48AF-4A47-BFFF-E6B3436951D3}" srcOrd="1" destOrd="0" parTransId="{1A6F1836-F45C-4646-B600-9803BFF56E3A}" sibTransId="{2CF1A7D1-13B2-4F6E-BB5B-B7C2DB01767A}"/>
    <dgm:cxn modelId="{07BF2733-4B55-41DF-B9CE-8CFC7771C11F}" type="presOf" srcId="{4EEBF6DD-853F-4E9B-A1A1-483A0E8D8C4A}" destId="{D523C51B-7E39-4725-9461-A5B735CE195B}" srcOrd="0" destOrd="0" presId="urn:microsoft.com/office/officeart/2008/layout/HorizontalMultiLevelHierarchy"/>
    <dgm:cxn modelId="{1C7BD0B9-9A47-44FF-9748-9E0D3189A896}" srcId="{0E741C7C-2C4A-45D6-9712-513A1E021F3B}" destId="{55FA072E-B33A-4E15-A79E-354834A19474}" srcOrd="0" destOrd="0" parTransId="{937D4232-FEF1-40D4-B1C7-2373E65D611A}" sibTransId="{1F653622-7F79-42B8-BA4B-55AE7B6C38FC}"/>
    <dgm:cxn modelId="{C850EB9C-DB0B-4D7D-B355-5FB8CA8B66A2}" type="presOf" srcId="{1A6F1836-F45C-4646-B600-9803BFF56E3A}" destId="{9C42FFA8-59DA-46DD-B2FF-1F4C2A52864B}" srcOrd="0" destOrd="0" presId="urn:microsoft.com/office/officeart/2008/layout/HorizontalMultiLevelHierarchy"/>
    <dgm:cxn modelId="{290D4735-4F5D-44E7-9AE8-C76E99831981}" type="presParOf" srcId="{913D5511-AFE8-460A-8B46-043D325E5A59}" destId="{BFC7633E-CD70-4BC6-A4C7-AE2C3BA09CD0}" srcOrd="0" destOrd="0" presId="urn:microsoft.com/office/officeart/2008/layout/HorizontalMultiLevelHierarchy"/>
    <dgm:cxn modelId="{900FBC4E-C342-4B39-AD5D-19F77D059844}" type="presParOf" srcId="{BFC7633E-CD70-4BC6-A4C7-AE2C3BA09CD0}" destId="{C347BABD-8672-4B52-A603-1C93763AF7F7}" srcOrd="0" destOrd="0" presId="urn:microsoft.com/office/officeart/2008/layout/HorizontalMultiLevelHierarchy"/>
    <dgm:cxn modelId="{A943E8F4-4A51-4987-AB88-C6191F8076C0}" type="presParOf" srcId="{BFC7633E-CD70-4BC6-A4C7-AE2C3BA09CD0}" destId="{A8B97595-2599-4162-8501-A394CDD09334}" srcOrd="1" destOrd="0" presId="urn:microsoft.com/office/officeart/2008/layout/HorizontalMultiLevelHierarchy"/>
    <dgm:cxn modelId="{423D7238-F588-4230-BB8F-DFA86B13AB7A}" type="presParOf" srcId="{A8B97595-2599-4162-8501-A394CDD09334}" destId="{D523C51B-7E39-4725-9461-A5B735CE195B}" srcOrd="0" destOrd="0" presId="urn:microsoft.com/office/officeart/2008/layout/HorizontalMultiLevelHierarchy"/>
    <dgm:cxn modelId="{35D2A5A2-21B7-46D7-AE6D-715910874F70}" type="presParOf" srcId="{D523C51B-7E39-4725-9461-A5B735CE195B}" destId="{58DE8AD4-5F8A-49EA-B19E-0BADC723A684}" srcOrd="0" destOrd="0" presId="urn:microsoft.com/office/officeart/2008/layout/HorizontalMultiLevelHierarchy"/>
    <dgm:cxn modelId="{11707009-6957-4B7A-A7E3-DE0DCDE01902}" type="presParOf" srcId="{A8B97595-2599-4162-8501-A394CDD09334}" destId="{DFCB6BA1-F52E-4A2C-80F1-0023A1242FAC}" srcOrd="1" destOrd="0" presId="urn:microsoft.com/office/officeart/2008/layout/HorizontalMultiLevelHierarchy"/>
    <dgm:cxn modelId="{B813F6D5-84CC-4F02-A287-431084ECBC82}" type="presParOf" srcId="{DFCB6BA1-F52E-4A2C-80F1-0023A1242FAC}" destId="{8BD3A3D7-C5A5-46A7-B85D-521EEDB7E164}" srcOrd="0" destOrd="0" presId="urn:microsoft.com/office/officeart/2008/layout/HorizontalMultiLevelHierarchy"/>
    <dgm:cxn modelId="{29521E0E-E874-4D74-9DCA-66675583DD0B}" type="presParOf" srcId="{DFCB6BA1-F52E-4A2C-80F1-0023A1242FAC}" destId="{74BC88BE-8C10-4C84-BE1B-C07F0ED07DA6}" srcOrd="1" destOrd="0" presId="urn:microsoft.com/office/officeart/2008/layout/HorizontalMultiLevelHierarchy"/>
    <dgm:cxn modelId="{837F31B1-36B0-437C-B870-0F3261F815AA}" type="presParOf" srcId="{A8B97595-2599-4162-8501-A394CDD09334}" destId="{9C42FFA8-59DA-46DD-B2FF-1F4C2A52864B}" srcOrd="2" destOrd="0" presId="urn:microsoft.com/office/officeart/2008/layout/HorizontalMultiLevelHierarchy"/>
    <dgm:cxn modelId="{6E7032FD-3689-4A0D-99C9-7BF23C4F74B1}" type="presParOf" srcId="{9C42FFA8-59DA-46DD-B2FF-1F4C2A52864B}" destId="{6704C251-19D4-4F04-B851-9D4BEE3D691F}" srcOrd="0" destOrd="0" presId="urn:microsoft.com/office/officeart/2008/layout/HorizontalMultiLevelHierarchy"/>
    <dgm:cxn modelId="{8263D9BC-DED5-4929-9F33-AC37C9D4F76F}" type="presParOf" srcId="{A8B97595-2599-4162-8501-A394CDD09334}" destId="{56EC646C-30F7-4400-A965-BB8DE181DEBC}" srcOrd="3" destOrd="0" presId="urn:microsoft.com/office/officeart/2008/layout/HorizontalMultiLevelHierarchy"/>
    <dgm:cxn modelId="{8E7C9A2D-ACFC-4229-B6AC-7481149734E0}" type="presParOf" srcId="{56EC646C-30F7-4400-A965-BB8DE181DEBC}" destId="{0F2A811E-15CE-4C10-AD2D-9A4517D33A62}" srcOrd="0" destOrd="0" presId="urn:microsoft.com/office/officeart/2008/layout/HorizontalMultiLevelHierarchy"/>
    <dgm:cxn modelId="{D2E8AE71-B4F3-4EEC-B38B-E2BA4752A3EC}" type="presParOf" srcId="{56EC646C-30F7-4400-A965-BB8DE181DEBC}" destId="{972BC2BD-368C-4681-BD2E-08265BB4431B}" srcOrd="1" destOrd="0" presId="urn:microsoft.com/office/officeart/2008/layout/HorizontalMultiLevelHierarchy"/>
    <dgm:cxn modelId="{53D2BC7D-BB1A-4D28-9C63-E31606C6D3C7}" type="presParOf" srcId="{A8B97595-2599-4162-8501-A394CDD09334}" destId="{226C28EA-AA4A-4EF9-8FA4-0392808C4826}" srcOrd="4" destOrd="0" presId="urn:microsoft.com/office/officeart/2008/layout/HorizontalMultiLevelHierarchy"/>
    <dgm:cxn modelId="{B836B94A-01E0-49D5-BE0D-2478E64B05B3}" type="presParOf" srcId="{226C28EA-AA4A-4EF9-8FA4-0392808C4826}" destId="{D3256E5D-B38B-4B99-AE0C-0C0AF2109EAF}" srcOrd="0" destOrd="0" presId="urn:microsoft.com/office/officeart/2008/layout/HorizontalMultiLevelHierarchy"/>
    <dgm:cxn modelId="{736BFD59-DFC4-4AAE-9253-28089123067B}" type="presParOf" srcId="{A8B97595-2599-4162-8501-A394CDD09334}" destId="{8DC56B6F-B129-4246-B774-C95E0446386D}" srcOrd="5" destOrd="0" presId="urn:microsoft.com/office/officeart/2008/layout/HorizontalMultiLevelHierarchy"/>
    <dgm:cxn modelId="{8F158013-65D3-470C-9DF4-1E8C5A90F974}" type="presParOf" srcId="{8DC56B6F-B129-4246-B774-C95E0446386D}" destId="{47048126-D530-4875-915E-B7CC448E85DC}" srcOrd="0" destOrd="0" presId="urn:microsoft.com/office/officeart/2008/layout/HorizontalMultiLevelHierarchy"/>
    <dgm:cxn modelId="{5D4EE12E-331D-4158-B173-BF92C04D2651}" type="presParOf" srcId="{8DC56B6F-B129-4246-B774-C95E0446386D}" destId="{FC215528-10CD-466B-B954-6110950BC0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BFF1-29A1-4506-948E-F73256431591}">
      <dsp:nvSpPr>
        <dsp:cNvPr id="0" name=""/>
        <dsp:cNvSpPr/>
      </dsp:nvSpPr>
      <dsp:spPr>
        <a:xfrm>
          <a:off x="939310" y="2541434"/>
          <a:ext cx="686032" cy="160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016" y="0"/>
              </a:lnTo>
              <a:lnTo>
                <a:pt x="343016" y="1607468"/>
              </a:lnTo>
              <a:lnTo>
                <a:pt x="686032" y="1607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38633" y="3301474"/>
        <a:ext cx="87386" cy="87386"/>
      </dsp:txXfrm>
    </dsp:sp>
    <dsp:sp modelId="{46D907CD-9A2D-4ADF-9B5B-F0F306D0C713}">
      <dsp:nvSpPr>
        <dsp:cNvPr id="0" name=""/>
        <dsp:cNvSpPr/>
      </dsp:nvSpPr>
      <dsp:spPr>
        <a:xfrm>
          <a:off x="939310" y="2541434"/>
          <a:ext cx="686032" cy="816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016" y="0"/>
              </a:lnTo>
              <a:lnTo>
                <a:pt x="343016" y="816553"/>
              </a:lnTo>
              <a:lnTo>
                <a:pt x="686032" y="81655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5664" y="2923048"/>
        <a:ext cx="53324" cy="53324"/>
      </dsp:txXfrm>
    </dsp:sp>
    <dsp:sp modelId="{A324A088-0BF5-47BB-84DA-4C982D9D2AF2}">
      <dsp:nvSpPr>
        <dsp:cNvPr id="0" name=""/>
        <dsp:cNvSpPr/>
      </dsp:nvSpPr>
      <dsp:spPr>
        <a:xfrm>
          <a:off x="939310" y="2495714"/>
          <a:ext cx="686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3016" y="45720"/>
              </a:lnTo>
              <a:lnTo>
                <a:pt x="343016" y="70190"/>
              </a:lnTo>
              <a:lnTo>
                <a:pt x="686032" y="701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65164" y="2524272"/>
        <a:ext cx="34323" cy="34323"/>
      </dsp:txXfrm>
    </dsp:sp>
    <dsp:sp modelId="{E597C3C4-336B-48E1-999E-915DB7034795}">
      <dsp:nvSpPr>
        <dsp:cNvPr id="0" name=""/>
        <dsp:cNvSpPr/>
      </dsp:nvSpPr>
      <dsp:spPr>
        <a:xfrm>
          <a:off x="939310" y="1773813"/>
          <a:ext cx="686032" cy="767620"/>
        </a:xfrm>
        <a:custGeom>
          <a:avLst/>
          <a:gdLst/>
          <a:ahLst/>
          <a:cxnLst/>
          <a:rect l="0" t="0" r="0" b="0"/>
          <a:pathLst>
            <a:path>
              <a:moveTo>
                <a:pt x="0" y="767620"/>
              </a:moveTo>
              <a:lnTo>
                <a:pt x="343016" y="767620"/>
              </a:lnTo>
              <a:lnTo>
                <a:pt x="343016" y="0"/>
              </a:lnTo>
              <a:lnTo>
                <a:pt x="6860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56588" y="2131886"/>
        <a:ext cx="51475" cy="51475"/>
      </dsp:txXfrm>
    </dsp:sp>
    <dsp:sp modelId="{4EB5C69D-0640-4DB7-8474-31D16E77BBB0}">
      <dsp:nvSpPr>
        <dsp:cNvPr id="0" name=""/>
        <dsp:cNvSpPr/>
      </dsp:nvSpPr>
      <dsp:spPr>
        <a:xfrm>
          <a:off x="939310" y="981722"/>
          <a:ext cx="686032" cy="1559711"/>
        </a:xfrm>
        <a:custGeom>
          <a:avLst/>
          <a:gdLst/>
          <a:ahLst/>
          <a:cxnLst/>
          <a:rect l="0" t="0" r="0" b="0"/>
          <a:pathLst>
            <a:path>
              <a:moveTo>
                <a:pt x="0" y="1559711"/>
              </a:moveTo>
              <a:lnTo>
                <a:pt x="343016" y="1559711"/>
              </a:lnTo>
              <a:lnTo>
                <a:pt x="343016" y="0"/>
              </a:lnTo>
              <a:lnTo>
                <a:pt x="6860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239728" y="1718980"/>
        <a:ext cx="85195" cy="85195"/>
      </dsp:txXfrm>
    </dsp:sp>
    <dsp:sp modelId="{62440AD2-5F42-43BB-9E39-2FCC33600A4F}">
      <dsp:nvSpPr>
        <dsp:cNvPr id="0" name=""/>
        <dsp:cNvSpPr/>
      </dsp:nvSpPr>
      <dsp:spPr>
        <a:xfrm rot="16200000">
          <a:off x="-1422278" y="2164373"/>
          <a:ext cx="3969057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образования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422278" y="2164373"/>
        <a:ext cx="3969057" cy="754120"/>
      </dsp:txXfrm>
    </dsp:sp>
    <dsp:sp modelId="{9F8B010D-B14E-483B-822F-5B87F314267E}">
      <dsp:nvSpPr>
        <dsp:cNvPr id="0" name=""/>
        <dsp:cNvSpPr/>
      </dsp:nvSpPr>
      <dsp:spPr>
        <a:xfrm>
          <a:off x="1625342" y="604662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жизнедеятельности образовательных учреждений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19 897,3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604662"/>
        <a:ext cx="2473516" cy="754120"/>
      </dsp:txXfrm>
    </dsp:sp>
    <dsp:sp modelId="{99D953BE-08E9-4B21-862E-94B751C2218C}">
      <dsp:nvSpPr>
        <dsp:cNvPr id="0" name=""/>
        <dsp:cNvSpPr/>
      </dsp:nvSpPr>
      <dsp:spPr>
        <a:xfrm>
          <a:off x="1625342" y="1396752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Одаренные дети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8 775,8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1396752"/>
        <a:ext cx="2473516" cy="754120"/>
      </dsp:txXfrm>
    </dsp:sp>
    <dsp:sp modelId="{FDD0ED59-C76F-4E93-913A-C668FA049A0F}">
      <dsp:nvSpPr>
        <dsp:cNvPr id="0" name=""/>
        <dsp:cNvSpPr/>
      </dsp:nvSpPr>
      <dsp:spPr>
        <a:xfrm>
          <a:off x="1625342" y="2188843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Сохранение и укрепление здоровья детей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40 073,5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2188843"/>
        <a:ext cx="2473516" cy="754120"/>
      </dsp:txXfrm>
    </dsp:sp>
    <dsp:sp modelId="{194599F4-3907-4E06-B663-3B6349F86F4E}">
      <dsp:nvSpPr>
        <dsp:cNvPr id="0" name=""/>
        <dsp:cNvSpPr/>
      </dsp:nvSpPr>
      <dsp:spPr>
        <a:xfrm>
          <a:off x="1625342" y="2980927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Развитие дошкольного, общего и дополнительного образования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710 029,6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2980927"/>
        <a:ext cx="2473516" cy="754120"/>
      </dsp:txXfrm>
    </dsp:sp>
    <dsp:sp modelId="{4B51C063-9882-4318-AB79-1B7E34F23459}">
      <dsp:nvSpPr>
        <dsp:cNvPr id="0" name=""/>
        <dsp:cNvSpPr/>
      </dsp:nvSpPr>
      <dsp:spPr>
        <a:xfrm>
          <a:off x="1625342" y="3771842"/>
          <a:ext cx="2473516" cy="754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81 018,1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5342" y="3771842"/>
        <a:ext cx="2473516" cy="754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E2344-25B7-4C4E-AB1D-067204D6E809}">
      <dsp:nvSpPr>
        <dsp:cNvPr id="0" name=""/>
        <dsp:cNvSpPr/>
      </dsp:nvSpPr>
      <dsp:spPr>
        <a:xfrm>
          <a:off x="840404" y="1368110"/>
          <a:ext cx="1018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10935"/>
              </a:moveTo>
              <a:lnTo>
                <a:pt x="509420" y="110935"/>
              </a:lnTo>
              <a:lnTo>
                <a:pt x="509420" y="45720"/>
              </a:lnTo>
              <a:lnTo>
                <a:pt x="1018840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24301" y="1388307"/>
        <a:ext cx="51046" cy="51046"/>
      </dsp:txXfrm>
    </dsp:sp>
    <dsp:sp modelId="{761F5429-391E-40FF-A0B8-52257D99353D}">
      <dsp:nvSpPr>
        <dsp:cNvPr id="0" name=""/>
        <dsp:cNvSpPr/>
      </dsp:nvSpPr>
      <dsp:spPr>
        <a:xfrm rot="16200000">
          <a:off x="-912801" y="1199122"/>
          <a:ext cx="2946564" cy="559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Содействие развитию гражданского общества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912801" y="1199122"/>
        <a:ext cx="2946564" cy="559847"/>
      </dsp:txXfrm>
    </dsp:sp>
    <dsp:sp modelId="{DEDE37E8-46FF-4160-8193-A7CA83802DCC}">
      <dsp:nvSpPr>
        <dsp:cNvPr id="0" name=""/>
        <dsp:cNvSpPr/>
      </dsp:nvSpPr>
      <dsp:spPr>
        <a:xfrm>
          <a:off x="1859244" y="898535"/>
          <a:ext cx="3128998" cy="1030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Открытость власти и информирование населения Северо-Енисейского района о деятельности и решениях органов местного самоуправления Северо-Енисейского района и информационно-разъяснительная работа по актуальным социально значимым вопросам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35 </a:t>
          </a: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927,3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59244" y="898535"/>
        <a:ext cx="3128998" cy="10305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9A707-9565-4C56-AE4C-8159394D13A5}">
      <dsp:nvSpPr>
        <dsp:cNvPr id="0" name=""/>
        <dsp:cNvSpPr/>
      </dsp:nvSpPr>
      <dsp:spPr>
        <a:xfrm>
          <a:off x="438282" y="2412444"/>
          <a:ext cx="281803" cy="1814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901" y="0"/>
              </a:lnTo>
              <a:lnTo>
                <a:pt x="140901" y="1814149"/>
              </a:lnTo>
              <a:lnTo>
                <a:pt x="281803" y="181414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33286" y="3273622"/>
        <a:ext cx="91795" cy="91795"/>
      </dsp:txXfrm>
    </dsp:sp>
    <dsp:sp modelId="{6C2BBFF1-29A1-4506-948E-F73256431591}">
      <dsp:nvSpPr>
        <dsp:cNvPr id="0" name=""/>
        <dsp:cNvSpPr/>
      </dsp:nvSpPr>
      <dsp:spPr>
        <a:xfrm>
          <a:off x="438282" y="2412444"/>
          <a:ext cx="262163" cy="788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81" y="0"/>
              </a:lnTo>
              <a:lnTo>
                <a:pt x="131081" y="788655"/>
              </a:lnTo>
              <a:lnTo>
                <a:pt x="262163" y="7886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8586" y="2785995"/>
        <a:ext cx="41554" cy="41554"/>
      </dsp:txXfrm>
    </dsp:sp>
    <dsp:sp modelId="{A324A088-0BF5-47BB-84DA-4C982D9D2AF2}">
      <dsp:nvSpPr>
        <dsp:cNvPr id="0" name=""/>
        <dsp:cNvSpPr/>
      </dsp:nvSpPr>
      <dsp:spPr>
        <a:xfrm>
          <a:off x="438282" y="2124238"/>
          <a:ext cx="281803" cy="288206"/>
        </a:xfrm>
        <a:custGeom>
          <a:avLst/>
          <a:gdLst/>
          <a:ahLst/>
          <a:cxnLst/>
          <a:rect l="0" t="0" r="0" b="0"/>
          <a:pathLst>
            <a:path>
              <a:moveTo>
                <a:pt x="0" y="288206"/>
              </a:moveTo>
              <a:lnTo>
                <a:pt x="140901" y="288206"/>
              </a:lnTo>
              <a:lnTo>
                <a:pt x="140901" y="0"/>
              </a:lnTo>
              <a:lnTo>
                <a:pt x="2818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9107" y="2258264"/>
        <a:ext cx="20154" cy="20154"/>
      </dsp:txXfrm>
    </dsp:sp>
    <dsp:sp modelId="{4EB5C69D-0640-4DB7-8474-31D16E77BBB0}">
      <dsp:nvSpPr>
        <dsp:cNvPr id="0" name=""/>
        <dsp:cNvSpPr/>
      </dsp:nvSpPr>
      <dsp:spPr>
        <a:xfrm>
          <a:off x="438282" y="979853"/>
          <a:ext cx="281803" cy="1432591"/>
        </a:xfrm>
        <a:custGeom>
          <a:avLst/>
          <a:gdLst/>
          <a:ahLst/>
          <a:cxnLst/>
          <a:rect l="0" t="0" r="0" b="0"/>
          <a:pathLst>
            <a:path>
              <a:moveTo>
                <a:pt x="0" y="1432591"/>
              </a:moveTo>
              <a:lnTo>
                <a:pt x="140901" y="1432591"/>
              </a:lnTo>
              <a:lnTo>
                <a:pt x="140901" y="0"/>
              </a:lnTo>
              <a:lnTo>
                <a:pt x="28180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2683" y="1659648"/>
        <a:ext cx="73002" cy="73002"/>
      </dsp:txXfrm>
    </dsp:sp>
    <dsp:sp modelId="{62440AD2-5F42-43BB-9E39-2FCC33600A4F}">
      <dsp:nvSpPr>
        <dsp:cNvPr id="0" name=""/>
        <dsp:cNvSpPr/>
      </dsp:nvSpPr>
      <dsp:spPr>
        <a:xfrm rot="16200000">
          <a:off x="-2038392" y="2193303"/>
          <a:ext cx="4515068" cy="438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Управление муниципальным имуществом</a:t>
          </a:r>
          <a:endParaRPr lang="ru-RU" sz="1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2038392" y="2193303"/>
        <a:ext cx="4515068" cy="438282"/>
      </dsp:txXfrm>
    </dsp:sp>
    <dsp:sp modelId="{9F8B010D-B14E-483B-822F-5B87F314267E}">
      <dsp:nvSpPr>
        <dsp:cNvPr id="0" name=""/>
        <dsp:cNvSpPr/>
      </dsp:nvSpPr>
      <dsp:spPr>
        <a:xfrm>
          <a:off x="720086" y="420694"/>
          <a:ext cx="3568139" cy="1118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муниципальным имуществом, содержание и техническое обслуживание муниципального имущества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44 101,1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086" y="420694"/>
        <a:ext cx="3568139" cy="1118318"/>
      </dsp:txXfrm>
    </dsp:sp>
    <dsp:sp modelId="{FDD0ED59-C76F-4E93-913A-C668FA049A0F}">
      <dsp:nvSpPr>
        <dsp:cNvPr id="0" name=""/>
        <dsp:cNvSpPr/>
      </dsp:nvSpPr>
      <dsp:spPr>
        <a:xfrm>
          <a:off x="720086" y="1642745"/>
          <a:ext cx="3482009" cy="962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в области земельных отношений и природопользования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650,0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086" y="1642745"/>
        <a:ext cx="3482009" cy="962985"/>
      </dsp:txXfrm>
    </dsp:sp>
    <dsp:sp modelId="{4B51C063-9882-4318-AB79-1B7E34F23459}">
      <dsp:nvSpPr>
        <dsp:cNvPr id="0" name=""/>
        <dsp:cNvSpPr/>
      </dsp:nvSpPr>
      <dsp:spPr>
        <a:xfrm>
          <a:off x="700445" y="2659905"/>
          <a:ext cx="3435187" cy="1082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Строительство, реконструкция, капитальный ремонт, техническое оснащение, обслуживание муниципальных объектов и приобретение муниципального имущества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60 915,9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0445" y="2659905"/>
        <a:ext cx="3435187" cy="1082391"/>
      </dsp:txXfrm>
    </dsp:sp>
    <dsp:sp modelId="{DB3C1FD5-9679-4D72-A349-7294EF0A8C51}">
      <dsp:nvSpPr>
        <dsp:cNvPr id="0" name=""/>
        <dsp:cNvSpPr/>
      </dsp:nvSpPr>
      <dsp:spPr>
        <a:xfrm>
          <a:off x="720086" y="3797662"/>
          <a:ext cx="3371793" cy="857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Снос ветхих и аварийных объектов на территории Северо-Енисейского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7 422,6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086" y="3797662"/>
        <a:ext cx="3371793" cy="857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CD305-7C61-4686-ACE0-930CE82B7E07}">
      <dsp:nvSpPr>
        <dsp:cNvPr id="0" name=""/>
        <dsp:cNvSpPr/>
      </dsp:nvSpPr>
      <dsp:spPr>
        <a:xfrm>
          <a:off x="704071" y="2497876"/>
          <a:ext cx="592070" cy="186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035" y="0"/>
              </a:lnTo>
              <a:lnTo>
                <a:pt x="296035" y="1869674"/>
              </a:lnTo>
              <a:lnTo>
                <a:pt x="592070" y="18696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951077" y="3383683"/>
        <a:ext cx="98059" cy="98059"/>
      </dsp:txXfrm>
    </dsp:sp>
    <dsp:sp modelId="{8AD6E26B-B249-481A-A4B7-85224FF3067C}">
      <dsp:nvSpPr>
        <dsp:cNvPr id="0" name=""/>
        <dsp:cNvSpPr/>
      </dsp:nvSpPr>
      <dsp:spPr>
        <a:xfrm>
          <a:off x="704071" y="2497876"/>
          <a:ext cx="570528" cy="1033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264" y="0"/>
              </a:lnTo>
              <a:lnTo>
                <a:pt x="285264" y="1033867"/>
              </a:lnTo>
              <a:lnTo>
                <a:pt x="570528" y="103386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59814" y="2985288"/>
        <a:ext cx="59042" cy="59042"/>
      </dsp:txXfrm>
    </dsp:sp>
    <dsp:sp modelId="{CC97C4CA-58F8-4075-8C26-DA2EE0BA9498}">
      <dsp:nvSpPr>
        <dsp:cNvPr id="0" name=""/>
        <dsp:cNvSpPr/>
      </dsp:nvSpPr>
      <dsp:spPr>
        <a:xfrm>
          <a:off x="704071" y="2452156"/>
          <a:ext cx="5623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172" y="45720"/>
              </a:lnTo>
              <a:lnTo>
                <a:pt x="281172" y="96246"/>
              </a:lnTo>
              <a:lnTo>
                <a:pt x="562345" y="962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71129" y="2483761"/>
        <a:ext cx="28230" cy="28230"/>
      </dsp:txXfrm>
    </dsp:sp>
    <dsp:sp modelId="{3B00C9E7-84AC-49B9-ACF2-4FA1A05BCB44}">
      <dsp:nvSpPr>
        <dsp:cNvPr id="0" name=""/>
        <dsp:cNvSpPr/>
      </dsp:nvSpPr>
      <dsp:spPr>
        <a:xfrm>
          <a:off x="704071" y="1407895"/>
          <a:ext cx="573129" cy="1089981"/>
        </a:xfrm>
        <a:custGeom>
          <a:avLst/>
          <a:gdLst/>
          <a:ahLst/>
          <a:cxnLst/>
          <a:rect l="0" t="0" r="0" b="0"/>
          <a:pathLst>
            <a:path>
              <a:moveTo>
                <a:pt x="0" y="1089981"/>
              </a:moveTo>
              <a:lnTo>
                <a:pt x="286564" y="1089981"/>
              </a:lnTo>
              <a:lnTo>
                <a:pt x="286564" y="0"/>
              </a:lnTo>
              <a:lnTo>
                <a:pt x="57312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59849" y="1922098"/>
        <a:ext cx="61573" cy="61573"/>
      </dsp:txXfrm>
    </dsp:sp>
    <dsp:sp modelId="{0D60C23C-F719-445C-836B-22BBBFEBF2CB}">
      <dsp:nvSpPr>
        <dsp:cNvPr id="0" name=""/>
        <dsp:cNvSpPr/>
      </dsp:nvSpPr>
      <dsp:spPr>
        <a:xfrm>
          <a:off x="704071" y="618306"/>
          <a:ext cx="600000" cy="1879570"/>
        </a:xfrm>
        <a:custGeom>
          <a:avLst/>
          <a:gdLst/>
          <a:ahLst/>
          <a:cxnLst/>
          <a:rect l="0" t="0" r="0" b="0"/>
          <a:pathLst>
            <a:path>
              <a:moveTo>
                <a:pt x="0" y="1879570"/>
              </a:moveTo>
              <a:lnTo>
                <a:pt x="300000" y="1879570"/>
              </a:lnTo>
              <a:lnTo>
                <a:pt x="300000" y="0"/>
              </a:lnTo>
              <a:lnTo>
                <a:pt x="60000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954746" y="1508765"/>
        <a:ext cx="98650" cy="98650"/>
      </dsp:txXfrm>
    </dsp:sp>
    <dsp:sp modelId="{7255C32E-BE47-4CBC-84D8-D0996D81D5D3}">
      <dsp:nvSpPr>
        <dsp:cNvPr id="0" name=""/>
        <dsp:cNvSpPr/>
      </dsp:nvSpPr>
      <dsp:spPr>
        <a:xfrm rot="16200000">
          <a:off x="-1886815" y="2161640"/>
          <a:ext cx="4509303" cy="672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886815" y="2161640"/>
        <a:ext cx="4509303" cy="672471"/>
      </dsp:txXfrm>
    </dsp:sp>
    <dsp:sp modelId="{FE124371-5989-4CF5-8EE0-76D0B7D72B09}">
      <dsp:nvSpPr>
        <dsp:cNvPr id="0" name=""/>
        <dsp:cNvSpPr/>
      </dsp:nvSpPr>
      <dsp:spPr>
        <a:xfrm>
          <a:off x="1304072" y="443684"/>
          <a:ext cx="4172704" cy="349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Благоустройство территории района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66 204,5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04072" y="443684"/>
        <a:ext cx="4172704" cy="349243"/>
      </dsp:txXfrm>
    </dsp:sp>
    <dsp:sp modelId="{7966EECF-EE01-4F69-927F-8EB470ED57B0}">
      <dsp:nvSpPr>
        <dsp:cNvPr id="0" name=""/>
        <dsp:cNvSpPr/>
      </dsp:nvSpPr>
      <dsp:spPr>
        <a:xfrm>
          <a:off x="1277201" y="931550"/>
          <a:ext cx="4144823" cy="952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Отдельное мероприятие  «Субсидия на возмещение фактически понесенных затрат, связанных с организацией благоустройства территории населенных пунктов Северо-Енисейского района в части освещения улиц населенных пунктов Северо-Енисейского района»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10 563,8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7201" y="931550"/>
        <a:ext cx="4144823" cy="952688"/>
      </dsp:txXfrm>
    </dsp:sp>
    <dsp:sp modelId="{19FAE570-C41E-4E68-805E-68BC054770B2}">
      <dsp:nvSpPr>
        <dsp:cNvPr id="0" name=""/>
        <dsp:cNvSpPr/>
      </dsp:nvSpPr>
      <dsp:spPr>
        <a:xfrm>
          <a:off x="1266417" y="1982378"/>
          <a:ext cx="4155607" cy="1132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Отдельное мероприятие  «Субсидия на возмещение фактически понесенных затрат, связанных с организацией ритуальных услуг в районе в части оказания услуг по доставке трупов с мест обнаружения в морг </a:t>
          </a:r>
          <a:r>
            <a:rPr lang="ru-RU" sz="900" kern="1200" dirty="0" err="1" smtClean="0">
              <a:latin typeface="Times New Roman" pitchFamily="18" charset="0"/>
              <a:cs typeface="Times New Roman" pitchFamily="18" charset="0"/>
            </a:rPr>
            <a:t>гп</a:t>
          </a: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Северо-Енисейский»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500,5</a:t>
          </a:r>
        </a:p>
      </dsp:txBody>
      <dsp:txXfrm>
        <a:off x="1266417" y="1982378"/>
        <a:ext cx="4155607" cy="1132049"/>
      </dsp:txXfrm>
    </dsp:sp>
    <dsp:sp modelId="{0F5050D6-ADDF-4EE9-9D51-17C2EACA873E}">
      <dsp:nvSpPr>
        <dsp:cNvPr id="0" name=""/>
        <dsp:cNvSpPr/>
      </dsp:nvSpPr>
      <dsp:spPr>
        <a:xfrm>
          <a:off x="1274600" y="3146765"/>
          <a:ext cx="4172704" cy="769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Отдельное мероприятие «Услуги по обращению с животными без владельцев на территории Северо-Енисейского района»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2 256,7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74600" y="3146765"/>
        <a:ext cx="4172704" cy="769955"/>
      </dsp:txXfrm>
    </dsp:sp>
    <dsp:sp modelId="{6F64EA27-7D0F-434D-A310-63F0AAE9692E}">
      <dsp:nvSpPr>
        <dsp:cNvPr id="0" name=""/>
        <dsp:cNvSpPr/>
      </dsp:nvSpPr>
      <dsp:spPr>
        <a:xfrm>
          <a:off x="1296142" y="3982572"/>
          <a:ext cx="4099795" cy="769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Поддержка проектов и мероприятий по благоустройству территории района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615,4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6142" y="3982572"/>
        <a:ext cx="4099795" cy="7699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6D512-5858-46D2-B79F-5AD98A3F3884}">
      <dsp:nvSpPr>
        <dsp:cNvPr id="0" name=""/>
        <dsp:cNvSpPr/>
      </dsp:nvSpPr>
      <dsp:spPr>
        <a:xfrm>
          <a:off x="558179" y="2786558"/>
          <a:ext cx="520238" cy="1897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119" y="0"/>
              </a:lnTo>
              <a:lnTo>
                <a:pt x="260119" y="1897179"/>
              </a:lnTo>
              <a:lnTo>
                <a:pt x="520238" y="18971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769118" y="3685967"/>
        <a:ext cx="98360" cy="98360"/>
      </dsp:txXfrm>
    </dsp:sp>
    <dsp:sp modelId="{76B05670-9B6A-4C50-BD66-9101AE74395A}">
      <dsp:nvSpPr>
        <dsp:cNvPr id="0" name=""/>
        <dsp:cNvSpPr/>
      </dsp:nvSpPr>
      <dsp:spPr>
        <a:xfrm>
          <a:off x="558179" y="2786558"/>
          <a:ext cx="520238" cy="1193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119" y="0"/>
              </a:lnTo>
              <a:lnTo>
                <a:pt x="260119" y="1193956"/>
              </a:lnTo>
              <a:lnTo>
                <a:pt x="520238" y="119395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85739" y="3350977"/>
        <a:ext cx="65118" cy="65118"/>
      </dsp:txXfrm>
    </dsp:sp>
    <dsp:sp modelId="{8AD6E26B-B249-481A-A4B7-85224FF3067C}">
      <dsp:nvSpPr>
        <dsp:cNvPr id="0" name=""/>
        <dsp:cNvSpPr/>
      </dsp:nvSpPr>
      <dsp:spPr>
        <a:xfrm>
          <a:off x="558179" y="2786558"/>
          <a:ext cx="515228" cy="569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7614" y="0"/>
              </a:lnTo>
              <a:lnTo>
                <a:pt x="257614" y="569694"/>
              </a:lnTo>
              <a:lnTo>
                <a:pt x="515228" y="5696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96590" y="3052202"/>
        <a:ext cx="38406" cy="38406"/>
      </dsp:txXfrm>
    </dsp:sp>
    <dsp:sp modelId="{CC97C4CA-58F8-4075-8C26-DA2EE0BA9498}">
      <dsp:nvSpPr>
        <dsp:cNvPr id="0" name=""/>
        <dsp:cNvSpPr/>
      </dsp:nvSpPr>
      <dsp:spPr>
        <a:xfrm>
          <a:off x="558179" y="2583609"/>
          <a:ext cx="515228" cy="202949"/>
        </a:xfrm>
        <a:custGeom>
          <a:avLst/>
          <a:gdLst/>
          <a:ahLst/>
          <a:cxnLst/>
          <a:rect l="0" t="0" r="0" b="0"/>
          <a:pathLst>
            <a:path>
              <a:moveTo>
                <a:pt x="0" y="202949"/>
              </a:moveTo>
              <a:lnTo>
                <a:pt x="257614" y="202949"/>
              </a:lnTo>
              <a:lnTo>
                <a:pt x="257614" y="0"/>
              </a:lnTo>
              <a:lnTo>
                <a:pt x="51522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01949" y="2671239"/>
        <a:ext cx="27687" cy="27687"/>
      </dsp:txXfrm>
    </dsp:sp>
    <dsp:sp modelId="{D432E59A-AD19-4D45-90EC-6D88D739BFA8}">
      <dsp:nvSpPr>
        <dsp:cNvPr id="0" name=""/>
        <dsp:cNvSpPr/>
      </dsp:nvSpPr>
      <dsp:spPr>
        <a:xfrm>
          <a:off x="558179" y="1908334"/>
          <a:ext cx="515228" cy="878223"/>
        </a:xfrm>
        <a:custGeom>
          <a:avLst/>
          <a:gdLst/>
          <a:ahLst/>
          <a:cxnLst/>
          <a:rect l="0" t="0" r="0" b="0"/>
          <a:pathLst>
            <a:path>
              <a:moveTo>
                <a:pt x="0" y="878223"/>
              </a:moveTo>
              <a:lnTo>
                <a:pt x="257614" y="878223"/>
              </a:lnTo>
              <a:lnTo>
                <a:pt x="257614" y="0"/>
              </a:lnTo>
              <a:lnTo>
                <a:pt x="51522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90338" y="2321991"/>
        <a:ext cx="50910" cy="50910"/>
      </dsp:txXfrm>
    </dsp:sp>
    <dsp:sp modelId="{AE6349DC-4666-4DBD-AC6C-D6087B4C9D33}">
      <dsp:nvSpPr>
        <dsp:cNvPr id="0" name=""/>
        <dsp:cNvSpPr/>
      </dsp:nvSpPr>
      <dsp:spPr>
        <a:xfrm>
          <a:off x="558179" y="1486790"/>
          <a:ext cx="529231" cy="1299767"/>
        </a:xfrm>
        <a:custGeom>
          <a:avLst/>
          <a:gdLst/>
          <a:ahLst/>
          <a:cxnLst/>
          <a:rect l="0" t="0" r="0" b="0"/>
          <a:pathLst>
            <a:path>
              <a:moveTo>
                <a:pt x="0" y="1299767"/>
              </a:moveTo>
              <a:lnTo>
                <a:pt x="264615" y="1299767"/>
              </a:lnTo>
              <a:lnTo>
                <a:pt x="264615" y="0"/>
              </a:lnTo>
              <a:lnTo>
                <a:pt x="5292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87710" y="2101589"/>
        <a:ext cx="70169" cy="70169"/>
      </dsp:txXfrm>
    </dsp:sp>
    <dsp:sp modelId="{3B00C9E7-84AC-49B9-ACF2-4FA1A05BCB44}">
      <dsp:nvSpPr>
        <dsp:cNvPr id="0" name=""/>
        <dsp:cNvSpPr/>
      </dsp:nvSpPr>
      <dsp:spPr>
        <a:xfrm>
          <a:off x="558179" y="1115223"/>
          <a:ext cx="529231" cy="1671334"/>
        </a:xfrm>
        <a:custGeom>
          <a:avLst/>
          <a:gdLst/>
          <a:ahLst/>
          <a:cxnLst/>
          <a:rect l="0" t="0" r="0" b="0"/>
          <a:pathLst>
            <a:path>
              <a:moveTo>
                <a:pt x="0" y="1671334"/>
              </a:moveTo>
              <a:lnTo>
                <a:pt x="264615" y="1671334"/>
              </a:lnTo>
              <a:lnTo>
                <a:pt x="264615" y="0"/>
              </a:lnTo>
              <a:lnTo>
                <a:pt x="5292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778967" y="1907062"/>
        <a:ext cx="87656" cy="87656"/>
      </dsp:txXfrm>
    </dsp:sp>
    <dsp:sp modelId="{0D60C23C-F719-445C-836B-22BBBFEBF2CB}">
      <dsp:nvSpPr>
        <dsp:cNvPr id="0" name=""/>
        <dsp:cNvSpPr/>
      </dsp:nvSpPr>
      <dsp:spPr>
        <a:xfrm>
          <a:off x="558179" y="609996"/>
          <a:ext cx="529231" cy="2176561"/>
        </a:xfrm>
        <a:custGeom>
          <a:avLst/>
          <a:gdLst/>
          <a:ahLst/>
          <a:cxnLst/>
          <a:rect l="0" t="0" r="0" b="0"/>
          <a:pathLst>
            <a:path>
              <a:moveTo>
                <a:pt x="0" y="2176561"/>
              </a:moveTo>
              <a:lnTo>
                <a:pt x="264615" y="2176561"/>
              </a:lnTo>
              <a:lnTo>
                <a:pt x="264615" y="0"/>
              </a:lnTo>
              <a:lnTo>
                <a:pt x="52923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766795" y="1642277"/>
        <a:ext cx="111998" cy="111998"/>
      </dsp:txXfrm>
    </dsp:sp>
    <dsp:sp modelId="{7255C32E-BE47-4CBC-84D8-D0996D81D5D3}">
      <dsp:nvSpPr>
        <dsp:cNvPr id="0" name=""/>
        <dsp:cNvSpPr/>
      </dsp:nvSpPr>
      <dsp:spPr>
        <a:xfrm rot="16200000">
          <a:off x="-1592366" y="2507468"/>
          <a:ext cx="3742912" cy="5581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Развитие социальных отношений, рост благополучия и защищенности граждан в Северо-Енисейском районе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592366" y="2507468"/>
        <a:ext cx="3742912" cy="558179"/>
      </dsp:txXfrm>
    </dsp:sp>
    <dsp:sp modelId="{FE124371-5989-4CF5-8EE0-76D0B7D72B09}">
      <dsp:nvSpPr>
        <dsp:cNvPr id="0" name=""/>
        <dsp:cNvSpPr/>
      </dsp:nvSpPr>
      <dsp:spPr>
        <a:xfrm>
          <a:off x="1087410" y="424824"/>
          <a:ext cx="4313753" cy="370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Профилактика безнадзорности и правонарушений несовершеннолетних на территории Северо-Енисейского района  - 4 049,6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7410" y="424824"/>
        <a:ext cx="4313753" cy="370342"/>
      </dsp:txXfrm>
    </dsp:sp>
    <dsp:sp modelId="{7966EECF-EE01-4F69-927F-8EB470ED57B0}">
      <dsp:nvSpPr>
        <dsp:cNvPr id="0" name=""/>
        <dsp:cNvSpPr/>
      </dsp:nvSpPr>
      <dsp:spPr>
        <a:xfrm>
          <a:off x="1087410" y="890725"/>
          <a:ext cx="4287823" cy="448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Реализация полномочий по организации и осуществлению деятельности по опеке и попечительству в отношении совершеннолетних граждан на территории Северо-Енисейского района - 1 784,4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7410" y="890725"/>
        <a:ext cx="4287823" cy="448996"/>
      </dsp:txXfrm>
    </dsp:sp>
    <dsp:sp modelId="{B12B45CD-A15C-43A4-8293-64A90453C64E}">
      <dsp:nvSpPr>
        <dsp:cNvPr id="0" name=""/>
        <dsp:cNvSpPr/>
      </dsp:nvSpPr>
      <dsp:spPr>
        <a:xfrm>
          <a:off x="1087410" y="1391929"/>
          <a:ext cx="4290988" cy="189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Реализация дополнительных мер социальной поддержки граждан  - 15 389,0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7410" y="1391929"/>
        <a:ext cx="4290988" cy="189721"/>
      </dsp:txXfrm>
    </dsp:sp>
    <dsp:sp modelId="{282A0741-36FB-4A39-84B4-362474DDDD74}">
      <dsp:nvSpPr>
        <dsp:cNvPr id="0" name=""/>
        <dsp:cNvSpPr/>
      </dsp:nvSpPr>
      <dsp:spPr>
        <a:xfrm>
          <a:off x="1073407" y="1696944"/>
          <a:ext cx="4325031" cy="422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Отдельное мероприятие «Выплата пенсии за выслугу лет лицам, замещавшим должности муниципальной службы и муниципальные должности на постоянной основе в органах местного самоуправления Северо-Енисейского района» - 6 557,2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3407" y="1696944"/>
        <a:ext cx="4325031" cy="422780"/>
      </dsp:txXfrm>
    </dsp:sp>
    <dsp:sp modelId="{19FAE570-C41E-4E68-805E-68BC054770B2}">
      <dsp:nvSpPr>
        <dsp:cNvPr id="0" name=""/>
        <dsp:cNvSpPr/>
      </dsp:nvSpPr>
      <dsp:spPr>
        <a:xfrm>
          <a:off x="1073407" y="2212636"/>
          <a:ext cx="4332012" cy="741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Отдельное мероприятие «Обеспечение воспитанников дошкольных образовательных организаций Северо-Енисейского района, обучающихся общеобразовательных организаций Северо-Енисейского района, детей, не посещающих дошкольные образовательные организации и общеобразовательные организации Северо-Енисейского района, подарками Главы Северо-Енисейского района к Новому году» -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2 888,4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3407" y="2212636"/>
        <a:ext cx="4332012" cy="741945"/>
      </dsp:txXfrm>
    </dsp:sp>
    <dsp:sp modelId="{0F5050D6-ADDF-4EE9-9D51-17C2EACA873E}">
      <dsp:nvSpPr>
        <dsp:cNvPr id="0" name=""/>
        <dsp:cNvSpPr/>
      </dsp:nvSpPr>
      <dsp:spPr>
        <a:xfrm>
          <a:off x="1073407" y="3063381"/>
          <a:ext cx="4354546" cy="585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Отдельное мероприятие «Обеспечение первоклассников образовательных организаций Северо-Енисейского района подарками Главы Северо-Енисейского района ко Дню знаний» - 108,9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3407" y="3063381"/>
        <a:ext cx="4354546" cy="585743"/>
      </dsp:txXfrm>
    </dsp:sp>
    <dsp:sp modelId="{CA4FA9D0-0FAF-48FD-8D02-D3694AAD3E72}">
      <dsp:nvSpPr>
        <dsp:cNvPr id="0" name=""/>
        <dsp:cNvSpPr/>
      </dsp:nvSpPr>
      <dsp:spPr>
        <a:xfrm>
          <a:off x="1078417" y="3701952"/>
          <a:ext cx="4289814" cy="557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Отдельное мероприятие «Дополнительные меры социальной поддержки граждан, заключивших контракт и направляемых для участия в специальной военной операции на территориях Донецкой Народной Республики, Луганской Народной республики , Запорожской  области, Херсонской области и Украины» - 28 183,0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8417" y="3701952"/>
        <a:ext cx="4289814" cy="557125"/>
      </dsp:txXfrm>
    </dsp:sp>
    <dsp:sp modelId="{282E7A29-2E61-4F68-8313-18ECB7AC1CAB}">
      <dsp:nvSpPr>
        <dsp:cNvPr id="0" name=""/>
        <dsp:cNvSpPr/>
      </dsp:nvSpPr>
      <dsp:spPr>
        <a:xfrm>
          <a:off x="1078417" y="4364189"/>
          <a:ext cx="4314089" cy="6390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Отдельное мероприятие «Оказание социальной поддержки выпускникам 11-х классов школ Северо-Енисейского района за счет безвозмездных поступлений в бюджет Северо-Енисейского района – 285,0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8417" y="4364189"/>
        <a:ext cx="4314089" cy="639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4A088-0BF5-47BB-84DA-4C982D9D2AF2}">
      <dsp:nvSpPr>
        <dsp:cNvPr id="0" name=""/>
        <dsp:cNvSpPr/>
      </dsp:nvSpPr>
      <dsp:spPr>
        <a:xfrm>
          <a:off x="1048592" y="2190973"/>
          <a:ext cx="247562" cy="1437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781" y="0"/>
              </a:lnTo>
              <a:lnTo>
                <a:pt x="123781" y="1437090"/>
              </a:lnTo>
              <a:lnTo>
                <a:pt x="247562" y="143709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5916" y="2873062"/>
        <a:ext cx="72912" cy="72912"/>
      </dsp:txXfrm>
    </dsp:sp>
    <dsp:sp modelId="{E597C3C4-336B-48E1-999E-915DB7034795}">
      <dsp:nvSpPr>
        <dsp:cNvPr id="0" name=""/>
        <dsp:cNvSpPr/>
      </dsp:nvSpPr>
      <dsp:spPr>
        <a:xfrm>
          <a:off x="1048592" y="2145253"/>
          <a:ext cx="2475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3781" y="45720"/>
              </a:lnTo>
              <a:lnTo>
                <a:pt x="123781" y="62342"/>
              </a:lnTo>
              <a:lnTo>
                <a:pt x="247562" y="623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6170" y="2184770"/>
        <a:ext cx="12405" cy="12405"/>
      </dsp:txXfrm>
    </dsp:sp>
    <dsp:sp modelId="{4A96901B-ACF0-4C56-A017-7C1DFB74E20F}">
      <dsp:nvSpPr>
        <dsp:cNvPr id="0" name=""/>
        <dsp:cNvSpPr/>
      </dsp:nvSpPr>
      <dsp:spPr>
        <a:xfrm>
          <a:off x="1048592" y="1239966"/>
          <a:ext cx="247562" cy="951007"/>
        </a:xfrm>
        <a:custGeom>
          <a:avLst/>
          <a:gdLst/>
          <a:ahLst/>
          <a:cxnLst/>
          <a:rect l="0" t="0" r="0" b="0"/>
          <a:pathLst>
            <a:path>
              <a:moveTo>
                <a:pt x="0" y="951007"/>
              </a:moveTo>
              <a:lnTo>
                <a:pt x="123781" y="951007"/>
              </a:lnTo>
              <a:lnTo>
                <a:pt x="123781" y="0"/>
              </a:lnTo>
              <a:lnTo>
                <a:pt x="24756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47805" y="1690902"/>
        <a:ext cx="49135" cy="49135"/>
      </dsp:txXfrm>
    </dsp:sp>
    <dsp:sp modelId="{4EB5C69D-0640-4DB7-8474-31D16E77BBB0}">
      <dsp:nvSpPr>
        <dsp:cNvPr id="0" name=""/>
        <dsp:cNvSpPr/>
      </dsp:nvSpPr>
      <dsp:spPr>
        <a:xfrm>
          <a:off x="1048592" y="416284"/>
          <a:ext cx="247562" cy="1774688"/>
        </a:xfrm>
        <a:custGeom>
          <a:avLst/>
          <a:gdLst/>
          <a:ahLst/>
          <a:cxnLst/>
          <a:rect l="0" t="0" r="0" b="0"/>
          <a:pathLst>
            <a:path>
              <a:moveTo>
                <a:pt x="0" y="1774688"/>
              </a:moveTo>
              <a:lnTo>
                <a:pt x="123781" y="1774688"/>
              </a:lnTo>
              <a:lnTo>
                <a:pt x="123781" y="0"/>
              </a:lnTo>
              <a:lnTo>
                <a:pt x="24756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27576" y="1258832"/>
        <a:ext cx="89593" cy="89593"/>
      </dsp:txXfrm>
    </dsp:sp>
    <dsp:sp modelId="{62440AD2-5F42-43BB-9E39-2FCC33600A4F}">
      <dsp:nvSpPr>
        <dsp:cNvPr id="0" name=""/>
        <dsp:cNvSpPr/>
      </dsp:nvSpPr>
      <dsp:spPr>
        <a:xfrm rot="16200000">
          <a:off x="-1558666" y="1774688"/>
          <a:ext cx="4381946" cy="832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Реформирование и модернизация жилищно-коммунального хозяйства и повышение энергетической эффективности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558666" y="1774688"/>
        <a:ext cx="4381946" cy="832569"/>
      </dsp:txXfrm>
    </dsp:sp>
    <dsp:sp modelId="{9F8B010D-B14E-483B-822F-5B87F314267E}">
      <dsp:nvSpPr>
        <dsp:cNvPr id="0" name=""/>
        <dsp:cNvSpPr/>
      </dsp:nvSpPr>
      <dsp:spPr>
        <a:xfrm>
          <a:off x="1296154" y="0"/>
          <a:ext cx="2730829" cy="832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Модернизация, реконструкция, капитальный ремонт объектов коммунальной инфраструктуры и обновление материально-технической базы предприятий жилищно-коммунального хозяйства Северо-Енисейского района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84 655,2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6154" y="0"/>
        <a:ext cx="2730829" cy="832569"/>
      </dsp:txXfrm>
    </dsp:sp>
    <dsp:sp modelId="{04862E9E-EA06-407E-ADBC-045C6596BA62}">
      <dsp:nvSpPr>
        <dsp:cNvPr id="0" name=""/>
        <dsp:cNvSpPr/>
      </dsp:nvSpPr>
      <dsp:spPr>
        <a:xfrm>
          <a:off x="1296154" y="1008183"/>
          <a:ext cx="2730829" cy="463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Чистая вода Северо-Енисейского района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1 369,6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6154" y="1008183"/>
        <a:ext cx="2730829" cy="463566"/>
      </dsp:txXfrm>
    </dsp:sp>
    <dsp:sp modelId="{99D953BE-08E9-4B21-862E-94B751C2218C}">
      <dsp:nvSpPr>
        <dsp:cNvPr id="0" name=""/>
        <dsp:cNvSpPr/>
      </dsp:nvSpPr>
      <dsp:spPr>
        <a:xfrm>
          <a:off x="1296154" y="1678884"/>
          <a:ext cx="2730829" cy="1057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Доступность коммунально-бытовых услуг для населения Северо-Енисейского района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900 028,6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6154" y="1678884"/>
        <a:ext cx="2730829" cy="1057422"/>
      </dsp:txXfrm>
    </dsp:sp>
    <dsp:sp modelId="{FDD0ED59-C76F-4E93-913A-C668FA049A0F}">
      <dsp:nvSpPr>
        <dsp:cNvPr id="0" name=""/>
        <dsp:cNvSpPr/>
      </dsp:nvSpPr>
      <dsp:spPr>
        <a:xfrm>
          <a:off x="1296154" y="3211779"/>
          <a:ext cx="2730829" cy="832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 в Северо-Енисейском районе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6 597,1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6154" y="3211779"/>
        <a:ext cx="2730829" cy="832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72AC6-E201-4D3A-BC73-911E6D556B64}">
      <dsp:nvSpPr>
        <dsp:cNvPr id="0" name=""/>
        <dsp:cNvSpPr/>
      </dsp:nvSpPr>
      <dsp:spPr>
        <a:xfrm>
          <a:off x="846598" y="2236605"/>
          <a:ext cx="413541" cy="850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770" y="0"/>
              </a:lnTo>
              <a:lnTo>
                <a:pt x="206770" y="850985"/>
              </a:lnTo>
              <a:lnTo>
                <a:pt x="413541" y="85098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29715" y="2638445"/>
        <a:ext cx="47307" cy="47307"/>
      </dsp:txXfrm>
    </dsp:sp>
    <dsp:sp modelId="{4BF9BC64-83C5-451F-949D-BD5C6ABDCF9C}">
      <dsp:nvSpPr>
        <dsp:cNvPr id="0" name=""/>
        <dsp:cNvSpPr/>
      </dsp:nvSpPr>
      <dsp:spPr>
        <a:xfrm>
          <a:off x="846598" y="2007476"/>
          <a:ext cx="413541" cy="229129"/>
        </a:xfrm>
        <a:custGeom>
          <a:avLst/>
          <a:gdLst/>
          <a:ahLst/>
          <a:cxnLst/>
          <a:rect l="0" t="0" r="0" b="0"/>
          <a:pathLst>
            <a:path>
              <a:moveTo>
                <a:pt x="0" y="229129"/>
              </a:moveTo>
              <a:lnTo>
                <a:pt x="206770" y="229129"/>
              </a:lnTo>
              <a:lnTo>
                <a:pt x="206770" y="0"/>
              </a:lnTo>
              <a:lnTo>
                <a:pt x="41354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41549" y="2110221"/>
        <a:ext cx="23638" cy="23638"/>
      </dsp:txXfrm>
    </dsp:sp>
    <dsp:sp modelId="{F405756D-00B2-45DD-A48B-726025D170FF}">
      <dsp:nvSpPr>
        <dsp:cNvPr id="0" name=""/>
        <dsp:cNvSpPr/>
      </dsp:nvSpPr>
      <dsp:spPr>
        <a:xfrm>
          <a:off x="846598" y="927352"/>
          <a:ext cx="413541" cy="1309253"/>
        </a:xfrm>
        <a:custGeom>
          <a:avLst/>
          <a:gdLst/>
          <a:ahLst/>
          <a:cxnLst/>
          <a:rect l="0" t="0" r="0" b="0"/>
          <a:pathLst>
            <a:path>
              <a:moveTo>
                <a:pt x="0" y="1309253"/>
              </a:moveTo>
              <a:lnTo>
                <a:pt x="206770" y="1309253"/>
              </a:lnTo>
              <a:lnTo>
                <a:pt x="206770" y="0"/>
              </a:lnTo>
              <a:lnTo>
                <a:pt x="41354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19044" y="1547653"/>
        <a:ext cx="68650" cy="68650"/>
      </dsp:txXfrm>
    </dsp:sp>
    <dsp:sp modelId="{D25EA9D2-EE4A-4B08-A8E1-CC3EA6FDEB09}">
      <dsp:nvSpPr>
        <dsp:cNvPr id="0" name=""/>
        <dsp:cNvSpPr/>
      </dsp:nvSpPr>
      <dsp:spPr>
        <a:xfrm rot="16200000">
          <a:off x="-1804591" y="1813306"/>
          <a:ext cx="4455780" cy="846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804591" y="1813306"/>
        <a:ext cx="4455780" cy="846598"/>
      </dsp:txXfrm>
    </dsp:sp>
    <dsp:sp modelId="{9C1544FD-D8B7-45D9-98B6-A2E1E70F0582}">
      <dsp:nvSpPr>
        <dsp:cNvPr id="0" name=""/>
        <dsp:cNvSpPr/>
      </dsp:nvSpPr>
      <dsp:spPr>
        <a:xfrm>
          <a:off x="1260140" y="504053"/>
          <a:ext cx="3385803" cy="846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Обеспечение предупреждения возникновения и развития чрезвычайных ситуаций природного и техногенного характера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46 594,8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0140" y="504053"/>
        <a:ext cx="3385803" cy="846598"/>
      </dsp:txXfrm>
    </dsp:sp>
    <dsp:sp modelId="{294F7D4B-9F95-4A33-8F96-82DEA8391ADD}">
      <dsp:nvSpPr>
        <dsp:cNvPr id="0" name=""/>
        <dsp:cNvSpPr/>
      </dsp:nvSpPr>
      <dsp:spPr>
        <a:xfrm>
          <a:off x="1260140" y="1584176"/>
          <a:ext cx="3385831" cy="846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Обеспечение первичных мер пожарной безопасности в населенных пунктах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13 796,5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0140" y="1584176"/>
        <a:ext cx="3385831" cy="846598"/>
      </dsp:txXfrm>
    </dsp:sp>
    <dsp:sp modelId="{F77D81AF-5597-4855-A4C7-79883B2F9772}">
      <dsp:nvSpPr>
        <dsp:cNvPr id="0" name=""/>
        <dsp:cNvSpPr/>
      </dsp:nvSpPr>
      <dsp:spPr>
        <a:xfrm>
          <a:off x="1260140" y="2664292"/>
          <a:ext cx="3363755" cy="846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Профилактика правонарушений в районе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946,9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0140" y="2664292"/>
        <a:ext cx="3363755" cy="846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907CD-9A2D-4ADF-9B5B-F0F306D0C713}">
      <dsp:nvSpPr>
        <dsp:cNvPr id="0" name=""/>
        <dsp:cNvSpPr/>
      </dsp:nvSpPr>
      <dsp:spPr>
        <a:xfrm>
          <a:off x="859932" y="2262981"/>
          <a:ext cx="401679" cy="1786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39" y="0"/>
              </a:lnTo>
              <a:lnTo>
                <a:pt x="200839" y="1786106"/>
              </a:lnTo>
              <a:lnTo>
                <a:pt x="401679" y="17861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15004" y="3110266"/>
        <a:ext cx="91535" cy="91535"/>
      </dsp:txXfrm>
    </dsp:sp>
    <dsp:sp modelId="{A324A088-0BF5-47BB-84DA-4C982D9D2AF2}">
      <dsp:nvSpPr>
        <dsp:cNvPr id="0" name=""/>
        <dsp:cNvSpPr/>
      </dsp:nvSpPr>
      <dsp:spPr>
        <a:xfrm>
          <a:off x="859932" y="2262981"/>
          <a:ext cx="401679" cy="882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839" y="0"/>
              </a:lnTo>
              <a:lnTo>
                <a:pt x="200839" y="882884"/>
              </a:lnTo>
              <a:lnTo>
                <a:pt x="401679" y="8828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6523" y="2680174"/>
        <a:ext cx="48498" cy="48498"/>
      </dsp:txXfrm>
    </dsp:sp>
    <dsp:sp modelId="{E597C3C4-336B-48E1-999E-915DB7034795}">
      <dsp:nvSpPr>
        <dsp:cNvPr id="0" name=""/>
        <dsp:cNvSpPr/>
      </dsp:nvSpPr>
      <dsp:spPr>
        <a:xfrm>
          <a:off x="859932" y="2196915"/>
          <a:ext cx="401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6066"/>
              </a:moveTo>
              <a:lnTo>
                <a:pt x="200839" y="66066"/>
              </a:lnTo>
              <a:lnTo>
                <a:pt x="200839" y="45720"/>
              </a:lnTo>
              <a:lnTo>
                <a:pt x="401679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50718" y="2232580"/>
        <a:ext cx="20109" cy="20109"/>
      </dsp:txXfrm>
    </dsp:sp>
    <dsp:sp modelId="{4EB5C69D-0640-4DB7-8474-31D16E77BBB0}">
      <dsp:nvSpPr>
        <dsp:cNvPr id="0" name=""/>
        <dsp:cNvSpPr/>
      </dsp:nvSpPr>
      <dsp:spPr>
        <a:xfrm>
          <a:off x="859932" y="1339404"/>
          <a:ext cx="401679" cy="923576"/>
        </a:xfrm>
        <a:custGeom>
          <a:avLst/>
          <a:gdLst/>
          <a:ahLst/>
          <a:cxnLst/>
          <a:rect l="0" t="0" r="0" b="0"/>
          <a:pathLst>
            <a:path>
              <a:moveTo>
                <a:pt x="0" y="923576"/>
              </a:moveTo>
              <a:lnTo>
                <a:pt x="200839" y="923576"/>
              </a:lnTo>
              <a:lnTo>
                <a:pt x="200839" y="0"/>
              </a:lnTo>
              <a:lnTo>
                <a:pt x="40167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35594" y="1776014"/>
        <a:ext cx="50357" cy="50357"/>
      </dsp:txXfrm>
    </dsp:sp>
    <dsp:sp modelId="{62440AD2-5F42-43BB-9E39-2FCC33600A4F}">
      <dsp:nvSpPr>
        <dsp:cNvPr id="0" name=""/>
        <dsp:cNvSpPr/>
      </dsp:nvSpPr>
      <dsp:spPr>
        <a:xfrm rot="16200000">
          <a:off x="-1833015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культуры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833015" y="1833015"/>
        <a:ext cx="4525963" cy="859932"/>
      </dsp:txXfrm>
    </dsp:sp>
    <dsp:sp modelId="{9F8B010D-B14E-483B-822F-5B87F314267E}">
      <dsp:nvSpPr>
        <dsp:cNvPr id="0" name=""/>
        <dsp:cNvSpPr/>
      </dsp:nvSpPr>
      <dsp:spPr>
        <a:xfrm>
          <a:off x="1261612" y="909438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Сохранение культурного наследия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41 318,7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1612" y="909438"/>
        <a:ext cx="2820580" cy="859932"/>
      </dsp:txXfrm>
    </dsp:sp>
    <dsp:sp modelId="{99D953BE-08E9-4B21-862E-94B751C2218C}">
      <dsp:nvSpPr>
        <dsp:cNvPr id="0" name=""/>
        <dsp:cNvSpPr/>
      </dsp:nvSpPr>
      <dsp:spPr>
        <a:xfrm>
          <a:off x="1261612" y="1812669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Поддержка искусства и народного творчества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120 961,8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1612" y="1812669"/>
        <a:ext cx="2820580" cy="859932"/>
      </dsp:txXfrm>
    </dsp:sp>
    <dsp:sp modelId="{FDD0ED59-C76F-4E93-913A-C668FA049A0F}">
      <dsp:nvSpPr>
        <dsp:cNvPr id="0" name=""/>
        <dsp:cNvSpPr/>
      </dsp:nvSpPr>
      <dsp:spPr>
        <a:xfrm>
          <a:off x="1261612" y="2715899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содержания (эксплуатации) имущества муниципальных учреждений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43 767,4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1612" y="2715899"/>
        <a:ext cx="2820580" cy="859932"/>
      </dsp:txXfrm>
    </dsp:sp>
    <dsp:sp modelId="{194599F4-3907-4E06-B663-3B6349F86F4E}">
      <dsp:nvSpPr>
        <dsp:cNvPr id="0" name=""/>
        <dsp:cNvSpPr/>
      </dsp:nvSpPr>
      <dsp:spPr>
        <a:xfrm>
          <a:off x="1261612" y="3619121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25 010,0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1612" y="3619121"/>
        <a:ext cx="2820580" cy="8599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EF32E-99CF-4D09-A7D6-93BB2DBBAB19}">
      <dsp:nvSpPr>
        <dsp:cNvPr id="0" name=""/>
        <dsp:cNvSpPr/>
      </dsp:nvSpPr>
      <dsp:spPr>
        <a:xfrm>
          <a:off x="859932" y="2262981"/>
          <a:ext cx="462447" cy="1692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223" y="0"/>
              </a:lnTo>
              <a:lnTo>
                <a:pt x="231223" y="1692317"/>
              </a:lnTo>
              <a:lnTo>
                <a:pt x="462447" y="16923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47297" y="3065281"/>
        <a:ext cx="87718" cy="87718"/>
      </dsp:txXfrm>
    </dsp:sp>
    <dsp:sp modelId="{6C2BBFF1-29A1-4506-948E-F73256431591}">
      <dsp:nvSpPr>
        <dsp:cNvPr id="0" name=""/>
        <dsp:cNvSpPr/>
      </dsp:nvSpPr>
      <dsp:spPr>
        <a:xfrm>
          <a:off x="859932" y="2262981"/>
          <a:ext cx="481627" cy="637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0813" y="0"/>
              </a:lnTo>
              <a:lnTo>
                <a:pt x="240813" y="637541"/>
              </a:lnTo>
              <a:lnTo>
                <a:pt x="481627" y="6375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0771" y="2561776"/>
        <a:ext cx="39950" cy="39950"/>
      </dsp:txXfrm>
    </dsp:sp>
    <dsp:sp modelId="{A324A088-0BF5-47BB-84DA-4C982D9D2AF2}">
      <dsp:nvSpPr>
        <dsp:cNvPr id="0" name=""/>
        <dsp:cNvSpPr/>
      </dsp:nvSpPr>
      <dsp:spPr>
        <a:xfrm>
          <a:off x="859932" y="2168986"/>
          <a:ext cx="481627" cy="93994"/>
        </a:xfrm>
        <a:custGeom>
          <a:avLst/>
          <a:gdLst/>
          <a:ahLst/>
          <a:cxnLst/>
          <a:rect l="0" t="0" r="0" b="0"/>
          <a:pathLst>
            <a:path>
              <a:moveTo>
                <a:pt x="0" y="93994"/>
              </a:moveTo>
              <a:lnTo>
                <a:pt x="240813" y="93994"/>
              </a:lnTo>
              <a:lnTo>
                <a:pt x="240813" y="0"/>
              </a:lnTo>
              <a:lnTo>
                <a:pt x="48162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88478" y="2203716"/>
        <a:ext cx="24535" cy="24535"/>
      </dsp:txXfrm>
    </dsp:sp>
    <dsp:sp modelId="{4EB5C69D-0640-4DB7-8474-31D16E77BBB0}">
      <dsp:nvSpPr>
        <dsp:cNvPr id="0" name=""/>
        <dsp:cNvSpPr/>
      </dsp:nvSpPr>
      <dsp:spPr>
        <a:xfrm>
          <a:off x="859932" y="1339404"/>
          <a:ext cx="481627" cy="923576"/>
        </a:xfrm>
        <a:custGeom>
          <a:avLst/>
          <a:gdLst/>
          <a:ahLst/>
          <a:cxnLst/>
          <a:rect l="0" t="0" r="0" b="0"/>
          <a:pathLst>
            <a:path>
              <a:moveTo>
                <a:pt x="0" y="923576"/>
              </a:moveTo>
              <a:lnTo>
                <a:pt x="240813" y="923576"/>
              </a:lnTo>
              <a:lnTo>
                <a:pt x="240813" y="0"/>
              </a:lnTo>
              <a:lnTo>
                <a:pt x="48162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074706" y="1775152"/>
        <a:ext cx="52080" cy="52080"/>
      </dsp:txXfrm>
    </dsp:sp>
    <dsp:sp modelId="{62440AD2-5F42-43BB-9E39-2FCC33600A4F}">
      <dsp:nvSpPr>
        <dsp:cNvPr id="0" name=""/>
        <dsp:cNvSpPr/>
      </dsp:nvSpPr>
      <dsp:spPr>
        <a:xfrm rot="16200000">
          <a:off x="-1833015" y="1833015"/>
          <a:ext cx="4525963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Развитие физической культуры, спорта и молодежной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политики</a:t>
          </a:r>
          <a:endParaRPr lang="ru-RU" sz="12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833015" y="1833015"/>
        <a:ext cx="4525963" cy="859932"/>
      </dsp:txXfrm>
    </dsp:sp>
    <dsp:sp modelId="{9F8B010D-B14E-483B-822F-5B87F314267E}">
      <dsp:nvSpPr>
        <dsp:cNvPr id="0" name=""/>
        <dsp:cNvSpPr/>
      </dsp:nvSpPr>
      <dsp:spPr>
        <a:xfrm>
          <a:off x="1341560" y="811401"/>
          <a:ext cx="2820580" cy="1056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массовой физической культуры, спорта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667 825,1</a:t>
          </a:r>
        </a:p>
      </dsp:txBody>
      <dsp:txXfrm>
        <a:off x="1341560" y="811401"/>
        <a:ext cx="2820580" cy="1056006"/>
      </dsp:txXfrm>
    </dsp:sp>
    <dsp:sp modelId="{FDD0ED59-C76F-4E93-913A-C668FA049A0F}">
      <dsp:nvSpPr>
        <dsp:cNvPr id="0" name=""/>
        <dsp:cNvSpPr/>
      </dsp:nvSpPr>
      <dsp:spPr>
        <a:xfrm>
          <a:off x="1341560" y="1739020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молодежной политики в районе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15 723,8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1560" y="1739020"/>
        <a:ext cx="2820580" cy="859932"/>
      </dsp:txXfrm>
    </dsp:sp>
    <dsp:sp modelId="{4B51C063-9882-4318-AB79-1B7E34F23459}">
      <dsp:nvSpPr>
        <dsp:cNvPr id="0" name=""/>
        <dsp:cNvSpPr/>
      </dsp:nvSpPr>
      <dsp:spPr>
        <a:xfrm>
          <a:off x="1341560" y="2470556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Обеспечение реализации муниципальной программы и прочие мероприятия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18 781,2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1560" y="2470556"/>
        <a:ext cx="2820580" cy="859932"/>
      </dsp:txXfrm>
    </dsp:sp>
    <dsp:sp modelId="{4805A851-7CA0-4646-B4C5-889747B019C6}">
      <dsp:nvSpPr>
        <dsp:cNvPr id="0" name=""/>
        <dsp:cNvSpPr/>
      </dsp:nvSpPr>
      <dsp:spPr>
        <a:xfrm>
          <a:off x="1322380" y="3525333"/>
          <a:ext cx="2820580" cy="859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адаптивной физической культуры в Северо-Енисейском районе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50,0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2380" y="3525333"/>
        <a:ext cx="2820580" cy="8599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CF42C-865A-4E07-A8E6-9FA861E12940}">
      <dsp:nvSpPr>
        <dsp:cNvPr id="0" name=""/>
        <dsp:cNvSpPr/>
      </dsp:nvSpPr>
      <dsp:spPr>
        <a:xfrm>
          <a:off x="740763" y="2484931"/>
          <a:ext cx="339350" cy="1827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675" y="0"/>
              </a:lnTo>
              <a:lnTo>
                <a:pt x="169675" y="1827577"/>
              </a:lnTo>
              <a:lnTo>
                <a:pt x="339350" y="18275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863968" y="3352249"/>
        <a:ext cx="92940" cy="92940"/>
      </dsp:txXfrm>
    </dsp:sp>
    <dsp:sp modelId="{AE6349DC-4666-4DBD-AC6C-D6087B4C9D33}">
      <dsp:nvSpPr>
        <dsp:cNvPr id="0" name=""/>
        <dsp:cNvSpPr/>
      </dsp:nvSpPr>
      <dsp:spPr>
        <a:xfrm>
          <a:off x="740763" y="2484931"/>
          <a:ext cx="278899" cy="490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449" y="0"/>
              </a:lnTo>
              <a:lnTo>
                <a:pt x="139449" y="490430"/>
              </a:lnTo>
              <a:lnTo>
                <a:pt x="278899" y="49043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66108" y="2716041"/>
        <a:ext cx="28209" cy="28209"/>
      </dsp:txXfrm>
    </dsp:sp>
    <dsp:sp modelId="{0D60C23C-F719-445C-836B-22BBBFEBF2CB}">
      <dsp:nvSpPr>
        <dsp:cNvPr id="0" name=""/>
        <dsp:cNvSpPr/>
      </dsp:nvSpPr>
      <dsp:spPr>
        <a:xfrm>
          <a:off x="740763" y="1506141"/>
          <a:ext cx="267354" cy="978789"/>
        </a:xfrm>
        <a:custGeom>
          <a:avLst/>
          <a:gdLst/>
          <a:ahLst/>
          <a:cxnLst/>
          <a:rect l="0" t="0" r="0" b="0"/>
          <a:pathLst>
            <a:path>
              <a:moveTo>
                <a:pt x="0" y="978789"/>
              </a:moveTo>
              <a:lnTo>
                <a:pt x="133677" y="978789"/>
              </a:lnTo>
              <a:lnTo>
                <a:pt x="133677" y="0"/>
              </a:lnTo>
              <a:lnTo>
                <a:pt x="26735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849074" y="1970170"/>
        <a:ext cx="50732" cy="50732"/>
      </dsp:txXfrm>
    </dsp:sp>
    <dsp:sp modelId="{7255C32E-BE47-4CBC-84D8-D0996D81D5D3}">
      <dsp:nvSpPr>
        <dsp:cNvPr id="0" name=""/>
        <dsp:cNvSpPr/>
      </dsp:nvSpPr>
      <dsp:spPr>
        <a:xfrm rot="16200000">
          <a:off x="-2113239" y="2114549"/>
          <a:ext cx="4967241" cy="740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Развитие транспортной системы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Северо-Енисейского района</a:t>
          </a:r>
          <a:br>
            <a:rPr lang="ru-RU" sz="1400" kern="1200" dirty="0" smtClean="0">
              <a:latin typeface="Times New Roman" pitchFamily="18" charset="0"/>
              <a:cs typeface="Times New Roman" pitchFamily="18" charset="0"/>
            </a:rPr>
          </a:b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113239" y="2114549"/>
        <a:ext cx="4967241" cy="740763"/>
      </dsp:txXfrm>
    </dsp:sp>
    <dsp:sp modelId="{FE124371-5989-4CF5-8EE0-76D0B7D72B09}">
      <dsp:nvSpPr>
        <dsp:cNvPr id="0" name=""/>
        <dsp:cNvSpPr/>
      </dsp:nvSpPr>
      <dsp:spPr>
        <a:xfrm>
          <a:off x="1008117" y="951919"/>
          <a:ext cx="4415552" cy="11084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Дороги Северо-Енисейского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52 441,6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17" y="951919"/>
        <a:ext cx="4415552" cy="1108443"/>
      </dsp:txXfrm>
    </dsp:sp>
    <dsp:sp modelId="{B12B45CD-A15C-43A4-8293-64A90453C64E}">
      <dsp:nvSpPr>
        <dsp:cNvPr id="0" name=""/>
        <dsp:cNvSpPr/>
      </dsp:nvSpPr>
      <dsp:spPr>
        <a:xfrm>
          <a:off x="1019662" y="2440087"/>
          <a:ext cx="4460563" cy="1070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Развитие транспортного комплекса Северо-Енисейского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40 169,4</a:t>
          </a:r>
        </a:p>
      </dsp:txBody>
      <dsp:txXfrm>
        <a:off x="1019662" y="2440087"/>
        <a:ext cx="4460563" cy="1070548"/>
      </dsp:txXfrm>
    </dsp:sp>
    <dsp:sp modelId="{58CF1A92-43C5-4AEF-887B-A2A114C5506E}">
      <dsp:nvSpPr>
        <dsp:cNvPr id="0" name=""/>
        <dsp:cNvSpPr/>
      </dsp:nvSpPr>
      <dsp:spPr>
        <a:xfrm>
          <a:off x="1080113" y="3888434"/>
          <a:ext cx="4272144" cy="848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Повышение безопасности дорожного движения в Северо-Енисейском районе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2 601,8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0113" y="3888434"/>
        <a:ext cx="4272144" cy="8481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84346-C376-4E37-A6C3-743020D76F14}">
      <dsp:nvSpPr>
        <dsp:cNvPr id="0" name=""/>
        <dsp:cNvSpPr/>
      </dsp:nvSpPr>
      <dsp:spPr>
        <a:xfrm>
          <a:off x="655430" y="1611939"/>
          <a:ext cx="352689" cy="469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344" y="0"/>
              </a:lnTo>
              <a:lnTo>
                <a:pt x="176344" y="469320"/>
              </a:lnTo>
              <a:lnTo>
                <a:pt x="352689" y="4693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17098" y="1831922"/>
        <a:ext cx="29353" cy="29353"/>
      </dsp:txXfrm>
    </dsp:sp>
    <dsp:sp modelId="{15194A33-D17F-49FB-B7C2-3B4B02F14E5F}">
      <dsp:nvSpPr>
        <dsp:cNvPr id="0" name=""/>
        <dsp:cNvSpPr/>
      </dsp:nvSpPr>
      <dsp:spPr>
        <a:xfrm>
          <a:off x="655430" y="1611939"/>
          <a:ext cx="352689" cy="1038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344" y="0"/>
              </a:lnTo>
              <a:lnTo>
                <a:pt x="176344" y="1038394"/>
              </a:lnTo>
              <a:lnTo>
                <a:pt x="352689" y="10383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04359" y="2103720"/>
        <a:ext cx="54832" cy="54832"/>
      </dsp:txXfrm>
    </dsp:sp>
    <dsp:sp modelId="{D7FD32A0-1361-4F6F-B734-B6226AEE01F6}">
      <dsp:nvSpPr>
        <dsp:cNvPr id="0" name=""/>
        <dsp:cNvSpPr/>
      </dsp:nvSpPr>
      <dsp:spPr>
        <a:xfrm>
          <a:off x="655430" y="1285071"/>
          <a:ext cx="352689" cy="326867"/>
        </a:xfrm>
        <a:custGeom>
          <a:avLst/>
          <a:gdLst/>
          <a:ahLst/>
          <a:cxnLst/>
          <a:rect l="0" t="0" r="0" b="0"/>
          <a:pathLst>
            <a:path>
              <a:moveTo>
                <a:pt x="0" y="326867"/>
              </a:moveTo>
              <a:lnTo>
                <a:pt x="176344" y="326867"/>
              </a:lnTo>
              <a:lnTo>
                <a:pt x="176344" y="0"/>
              </a:lnTo>
              <a:lnTo>
                <a:pt x="35268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19754" y="1436483"/>
        <a:ext cx="24043" cy="24043"/>
      </dsp:txXfrm>
    </dsp:sp>
    <dsp:sp modelId="{16C7F677-5BD0-4B42-9455-B2CDCB278DCD}">
      <dsp:nvSpPr>
        <dsp:cNvPr id="0" name=""/>
        <dsp:cNvSpPr/>
      </dsp:nvSpPr>
      <dsp:spPr>
        <a:xfrm>
          <a:off x="655430" y="385989"/>
          <a:ext cx="352689" cy="1225949"/>
        </a:xfrm>
        <a:custGeom>
          <a:avLst/>
          <a:gdLst/>
          <a:ahLst/>
          <a:cxnLst/>
          <a:rect l="0" t="0" r="0" b="0"/>
          <a:pathLst>
            <a:path>
              <a:moveTo>
                <a:pt x="0" y="1225949"/>
              </a:moveTo>
              <a:lnTo>
                <a:pt x="176344" y="1225949"/>
              </a:lnTo>
              <a:lnTo>
                <a:pt x="176344" y="0"/>
              </a:lnTo>
              <a:lnTo>
                <a:pt x="35268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99883" y="967072"/>
        <a:ext cx="63783" cy="63783"/>
      </dsp:txXfrm>
    </dsp:sp>
    <dsp:sp modelId="{41F94149-52BF-4C65-9DAB-15383E7BF078}">
      <dsp:nvSpPr>
        <dsp:cNvPr id="0" name=""/>
        <dsp:cNvSpPr/>
      </dsp:nvSpPr>
      <dsp:spPr>
        <a:xfrm rot="16200000">
          <a:off x="-1114957" y="1284223"/>
          <a:ext cx="2885345" cy="655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Развитие местного самоуправления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114957" y="1284223"/>
        <a:ext cx="2885345" cy="655430"/>
      </dsp:txXfrm>
    </dsp:sp>
    <dsp:sp modelId="{F5A30079-CC7C-4853-BA1F-BE5A40AC20C1}">
      <dsp:nvSpPr>
        <dsp:cNvPr id="0" name=""/>
        <dsp:cNvSpPr/>
      </dsp:nvSpPr>
      <dsp:spPr>
        <a:xfrm>
          <a:off x="1008120" y="0"/>
          <a:ext cx="4108702" cy="77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населения района услугами торговли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65 417,4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20" y="0"/>
        <a:ext cx="4108702" cy="771979"/>
      </dsp:txXfrm>
    </dsp:sp>
    <dsp:sp modelId="{3AAA717B-D7FD-4194-8C21-37919332731E}">
      <dsp:nvSpPr>
        <dsp:cNvPr id="0" name=""/>
        <dsp:cNvSpPr/>
      </dsp:nvSpPr>
      <dsp:spPr>
        <a:xfrm>
          <a:off x="1008120" y="925511"/>
          <a:ext cx="4050850" cy="719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Развитие сельского хозяйства на территории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227,8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20" y="925511"/>
        <a:ext cx="4050850" cy="719119"/>
      </dsp:txXfrm>
    </dsp:sp>
    <dsp:sp modelId="{00C72338-63C3-43C2-924A-84299C504212}">
      <dsp:nvSpPr>
        <dsp:cNvPr id="0" name=""/>
        <dsp:cNvSpPr/>
      </dsp:nvSpPr>
      <dsp:spPr>
        <a:xfrm>
          <a:off x="1008120" y="2438908"/>
          <a:ext cx="4100188" cy="4228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Поддержка местных инициатив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6 523,3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20" y="2438908"/>
        <a:ext cx="4100188" cy="422851"/>
      </dsp:txXfrm>
    </dsp:sp>
    <dsp:sp modelId="{1BEB1DF2-471B-47F9-B473-85DA5012AFE4}">
      <dsp:nvSpPr>
        <dsp:cNvPr id="0" name=""/>
        <dsp:cNvSpPr/>
      </dsp:nvSpPr>
      <dsp:spPr>
        <a:xfrm>
          <a:off x="1008120" y="1753544"/>
          <a:ext cx="4094040" cy="655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реализации общественных и гражданских инициатив, поддержка социально-ориентированных некоммерческих организаций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40,8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8120" y="1753544"/>
        <a:ext cx="4094040" cy="6554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BBFF1-29A1-4506-948E-F73256431591}">
      <dsp:nvSpPr>
        <dsp:cNvPr id="0" name=""/>
        <dsp:cNvSpPr/>
      </dsp:nvSpPr>
      <dsp:spPr>
        <a:xfrm>
          <a:off x="805425" y="2180063"/>
          <a:ext cx="668053" cy="1825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026" y="0"/>
              </a:lnTo>
              <a:lnTo>
                <a:pt x="334026" y="1825296"/>
              </a:lnTo>
              <a:lnTo>
                <a:pt x="668053" y="18252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1090859" y="3044118"/>
        <a:ext cx="97185" cy="97185"/>
      </dsp:txXfrm>
    </dsp:sp>
    <dsp:sp modelId="{46D907CD-9A2D-4ADF-9B5B-F0F306D0C713}">
      <dsp:nvSpPr>
        <dsp:cNvPr id="0" name=""/>
        <dsp:cNvSpPr/>
      </dsp:nvSpPr>
      <dsp:spPr>
        <a:xfrm>
          <a:off x="805425" y="2180063"/>
          <a:ext cx="668053" cy="1294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026" y="0"/>
              </a:lnTo>
              <a:lnTo>
                <a:pt x="334026" y="1294740"/>
              </a:lnTo>
              <a:lnTo>
                <a:pt x="668053" y="12947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103028" y="2791010"/>
        <a:ext cx="72846" cy="72846"/>
      </dsp:txXfrm>
    </dsp:sp>
    <dsp:sp modelId="{A324A088-0BF5-47BB-84DA-4C982D9D2AF2}">
      <dsp:nvSpPr>
        <dsp:cNvPr id="0" name=""/>
        <dsp:cNvSpPr/>
      </dsp:nvSpPr>
      <dsp:spPr>
        <a:xfrm>
          <a:off x="805425" y="2180063"/>
          <a:ext cx="668053" cy="600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026" y="0"/>
              </a:lnTo>
              <a:lnTo>
                <a:pt x="334026" y="600406"/>
              </a:lnTo>
              <a:lnTo>
                <a:pt x="668053" y="6004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116996" y="2457810"/>
        <a:ext cx="44910" cy="44910"/>
      </dsp:txXfrm>
    </dsp:sp>
    <dsp:sp modelId="{E597C3C4-336B-48E1-999E-915DB7034795}">
      <dsp:nvSpPr>
        <dsp:cNvPr id="0" name=""/>
        <dsp:cNvSpPr/>
      </dsp:nvSpPr>
      <dsp:spPr>
        <a:xfrm>
          <a:off x="805425" y="1958192"/>
          <a:ext cx="668053" cy="221870"/>
        </a:xfrm>
        <a:custGeom>
          <a:avLst/>
          <a:gdLst/>
          <a:ahLst/>
          <a:cxnLst/>
          <a:rect l="0" t="0" r="0" b="0"/>
          <a:pathLst>
            <a:path>
              <a:moveTo>
                <a:pt x="0" y="221870"/>
              </a:moveTo>
              <a:lnTo>
                <a:pt x="334026" y="221870"/>
              </a:lnTo>
              <a:lnTo>
                <a:pt x="334026" y="0"/>
              </a:lnTo>
              <a:lnTo>
                <a:pt x="66805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121853" y="2051529"/>
        <a:ext cx="35196" cy="35196"/>
      </dsp:txXfrm>
    </dsp:sp>
    <dsp:sp modelId="{4EB5C69D-0640-4DB7-8474-31D16E77BBB0}">
      <dsp:nvSpPr>
        <dsp:cNvPr id="0" name=""/>
        <dsp:cNvSpPr/>
      </dsp:nvSpPr>
      <dsp:spPr>
        <a:xfrm>
          <a:off x="805425" y="1186146"/>
          <a:ext cx="668053" cy="993916"/>
        </a:xfrm>
        <a:custGeom>
          <a:avLst/>
          <a:gdLst/>
          <a:ahLst/>
          <a:cxnLst/>
          <a:rect l="0" t="0" r="0" b="0"/>
          <a:pathLst>
            <a:path>
              <a:moveTo>
                <a:pt x="0" y="993916"/>
              </a:moveTo>
              <a:lnTo>
                <a:pt x="334026" y="993916"/>
              </a:lnTo>
              <a:lnTo>
                <a:pt x="334026" y="0"/>
              </a:lnTo>
              <a:lnTo>
                <a:pt x="66805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109513" y="1653165"/>
        <a:ext cx="59878" cy="59878"/>
      </dsp:txXfrm>
    </dsp:sp>
    <dsp:sp modelId="{97C8BE27-4CEE-4211-8276-FB2AEBE3FED4}">
      <dsp:nvSpPr>
        <dsp:cNvPr id="0" name=""/>
        <dsp:cNvSpPr/>
      </dsp:nvSpPr>
      <dsp:spPr>
        <a:xfrm>
          <a:off x="805425" y="442708"/>
          <a:ext cx="668053" cy="1737354"/>
        </a:xfrm>
        <a:custGeom>
          <a:avLst/>
          <a:gdLst/>
          <a:ahLst/>
          <a:cxnLst/>
          <a:rect l="0" t="0" r="0" b="0"/>
          <a:pathLst>
            <a:path>
              <a:moveTo>
                <a:pt x="0" y="1737354"/>
              </a:moveTo>
              <a:lnTo>
                <a:pt x="334026" y="1737354"/>
              </a:lnTo>
              <a:lnTo>
                <a:pt x="334026" y="0"/>
              </a:lnTo>
              <a:lnTo>
                <a:pt x="66805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92918" y="1264851"/>
        <a:ext cx="93068" cy="93068"/>
      </dsp:txXfrm>
    </dsp:sp>
    <dsp:sp modelId="{62440AD2-5F42-43BB-9E39-2FCC33600A4F}">
      <dsp:nvSpPr>
        <dsp:cNvPr id="0" name=""/>
        <dsp:cNvSpPr/>
      </dsp:nvSpPr>
      <dsp:spPr>
        <a:xfrm rot="16200000">
          <a:off x="-1228341" y="1883643"/>
          <a:ext cx="3474693" cy="592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Создание условий для обеспечения доступным и комфортным жильем граждан Северо-Енисейского района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228341" y="1883643"/>
        <a:ext cx="3474693" cy="592839"/>
      </dsp:txXfrm>
    </dsp:sp>
    <dsp:sp modelId="{B089E37D-EA83-4F50-AAD0-05EA3F3F634C}">
      <dsp:nvSpPr>
        <dsp:cNvPr id="0" name=""/>
        <dsp:cNvSpPr/>
      </dsp:nvSpPr>
      <dsp:spPr>
        <a:xfrm>
          <a:off x="1473478" y="101139"/>
          <a:ext cx="3131663" cy="683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Стимулирование жилищного строительства на территории Северо-Енисейского района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24 535,9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3478" y="101139"/>
        <a:ext cx="3131663" cy="683139"/>
      </dsp:txXfrm>
    </dsp:sp>
    <dsp:sp modelId="{9F8B010D-B14E-483B-822F-5B87F314267E}">
      <dsp:nvSpPr>
        <dsp:cNvPr id="0" name=""/>
        <dsp:cNvSpPr/>
      </dsp:nvSpPr>
      <dsp:spPr>
        <a:xfrm>
          <a:off x="1473478" y="843343"/>
          <a:ext cx="3138399" cy="685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Улучшение жилищных условий отдельных категорий граждан, проживающих на территории Северо-Енисейского района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4 869,9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3478" y="843343"/>
        <a:ext cx="3138399" cy="685606"/>
      </dsp:txXfrm>
    </dsp:sp>
    <dsp:sp modelId="{99D953BE-08E9-4B21-862E-94B751C2218C}">
      <dsp:nvSpPr>
        <dsp:cNvPr id="0" name=""/>
        <dsp:cNvSpPr/>
      </dsp:nvSpPr>
      <dsp:spPr>
        <a:xfrm>
          <a:off x="1473478" y="1646181"/>
          <a:ext cx="3143276" cy="624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Развитие среднеэтажного и малоэтажного жилищного строительства в Северо-Енисейском районе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121 470,7 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3478" y="1646181"/>
        <a:ext cx="3143276" cy="624023"/>
      </dsp:txXfrm>
    </dsp:sp>
    <dsp:sp modelId="{FDD0ED59-C76F-4E93-913A-C668FA049A0F}">
      <dsp:nvSpPr>
        <dsp:cNvPr id="0" name=""/>
        <dsp:cNvSpPr/>
      </dsp:nvSpPr>
      <dsp:spPr>
        <a:xfrm>
          <a:off x="1473478" y="2376264"/>
          <a:ext cx="3129581" cy="808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Текущий и капитальный ремонт муниципальных жилых помещений и общего имущества в многоквартирных домах, расположенных на территории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50 022,8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3478" y="2376264"/>
        <a:ext cx="3129581" cy="808410"/>
      </dsp:txXfrm>
    </dsp:sp>
    <dsp:sp modelId="{194599F4-3907-4E06-B663-3B6349F86F4E}">
      <dsp:nvSpPr>
        <dsp:cNvPr id="0" name=""/>
        <dsp:cNvSpPr/>
      </dsp:nvSpPr>
      <dsp:spPr>
        <a:xfrm>
          <a:off x="1473478" y="3200383"/>
          <a:ext cx="3126786" cy="548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Реализация мероприятий в области градостроительной деятельности на территории Северо-Енисейского района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2 298,0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3478" y="3200383"/>
        <a:ext cx="3126786" cy="548840"/>
      </dsp:txXfrm>
    </dsp:sp>
    <dsp:sp modelId="{4B51C063-9882-4318-AB79-1B7E34F23459}">
      <dsp:nvSpPr>
        <dsp:cNvPr id="0" name=""/>
        <dsp:cNvSpPr/>
      </dsp:nvSpPr>
      <dsp:spPr>
        <a:xfrm>
          <a:off x="1473478" y="3792328"/>
          <a:ext cx="3126786" cy="426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Обеспечение условий реализации муниципальной программы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imes New Roman" pitchFamily="18" charset="0"/>
              <a:cs typeface="Times New Roman" pitchFamily="18" charset="0"/>
            </a:rPr>
            <a:t>40 554,7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3478" y="3792328"/>
        <a:ext cx="3126786" cy="4260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C28EA-AA4A-4EF9-8FA4-0392808C4826}">
      <dsp:nvSpPr>
        <dsp:cNvPr id="0" name=""/>
        <dsp:cNvSpPr/>
      </dsp:nvSpPr>
      <dsp:spPr>
        <a:xfrm>
          <a:off x="461914" y="1437348"/>
          <a:ext cx="330177" cy="563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088" y="0"/>
              </a:lnTo>
              <a:lnTo>
                <a:pt x="165088" y="563939"/>
              </a:lnTo>
              <a:lnTo>
                <a:pt x="330177" y="5639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0666" y="1702980"/>
        <a:ext cx="32674" cy="32674"/>
      </dsp:txXfrm>
    </dsp:sp>
    <dsp:sp modelId="{9C42FFA8-59DA-46DD-B2FF-1F4C2A52864B}">
      <dsp:nvSpPr>
        <dsp:cNvPr id="0" name=""/>
        <dsp:cNvSpPr/>
      </dsp:nvSpPr>
      <dsp:spPr>
        <a:xfrm>
          <a:off x="461914" y="1221128"/>
          <a:ext cx="330177" cy="216219"/>
        </a:xfrm>
        <a:custGeom>
          <a:avLst/>
          <a:gdLst/>
          <a:ahLst/>
          <a:cxnLst/>
          <a:rect l="0" t="0" r="0" b="0"/>
          <a:pathLst>
            <a:path>
              <a:moveTo>
                <a:pt x="0" y="216219"/>
              </a:moveTo>
              <a:lnTo>
                <a:pt x="165088" y="216219"/>
              </a:lnTo>
              <a:lnTo>
                <a:pt x="165088" y="0"/>
              </a:lnTo>
              <a:lnTo>
                <a:pt x="33017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7136" y="1319371"/>
        <a:ext cx="19733" cy="19733"/>
      </dsp:txXfrm>
    </dsp:sp>
    <dsp:sp modelId="{D523C51B-7E39-4725-9461-A5B735CE195B}">
      <dsp:nvSpPr>
        <dsp:cNvPr id="0" name=""/>
        <dsp:cNvSpPr/>
      </dsp:nvSpPr>
      <dsp:spPr>
        <a:xfrm>
          <a:off x="461914" y="389590"/>
          <a:ext cx="356404" cy="1047757"/>
        </a:xfrm>
        <a:custGeom>
          <a:avLst/>
          <a:gdLst/>
          <a:ahLst/>
          <a:cxnLst/>
          <a:rect l="0" t="0" r="0" b="0"/>
          <a:pathLst>
            <a:path>
              <a:moveTo>
                <a:pt x="0" y="1047757"/>
              </a:moveTo>
              <a:lnTo>
                <a:pt x="178202" y="1047757"/>
              </a:lnTo>
              <a:lnTo>
                <a:pt x="178202" y="0"/>
              </a:lnTo>
              <a:lnTo>
                <a:pt x="35640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2449" y="885801"/>
        <a:ext cx="55335" cy="55335"/>
      </dsp:txXfrm>
    </dsp:sp>
    <dsp:sp modelId="{C347BABD-8672-4B52-A603-1C93763AF7F7}">
      <dsp:nvSpPr>
        <dsp:cNvPr id="0" name=""/>
        <dsp:cNvSpPr/>
      </dsp:nvSpPr>
      <dsp:spPr>
        <a:xfrm rot="16200000">
          <a:off x="-1206390" y="1206390"/>
          <a:ext cx="2874696" cy="461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Управление муниципальными финансами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206390" y="1206390"/>
        <a:ext cx="2874696" cy="461914"/>
      </dsp:txXfrm>
    </dsp:sp>
    <dsp:sp modelId="{8BD3A3D7-C5A5-46A7-B85D-521EEDB7E164}">
      <dsp:nvSpPr>
        <dsp:cNvPr id="0" name=""/>
        <dsp:cNvSpPr/>
      </dsp:nvSpPr>
      <dsp:spPr>
        <a:xfrm>
          <a:off x="818319" y="0"/>
          <a:ext cx="2811955" cy="7791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Организация бюджетного процесса Северо-Енисейского района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39 080,4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8319" y="0"/>
        <a:ext cx="2811955" cy="779181"/>
      </dsp:txXfrm>
    </dsp:sp>
    <dsp:sp modelId="{0F2A811E-15CE-4C10-AD2D-9A4517D33A62}">
      <dsp:nvSpPr>
        <dsp:cNvPr id="0" name=""/>
        <dsp:cNvSpPr/>
      </dsp:nvSpPr>
      <dsp:spPr>
        <a:xfrm>
          <a:off x="792091" y="864093"/>
          <a:ext cx="2789149" cy="714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Отдельное мероприятие «Межбюджетные трансферты из бюджета Северо-Енисейского района»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332 870,1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2091" y="864093"/>
        <a:ext cx="2789149" cy="714069"/>
      </dsp:txXfrm>
    </dsp:sp>
    <dsp:sp modelId="{47048126-D530-4875-915E-B7CC448E85DC}">
      <dsp:nvSpPr>
        <dsp:cNvPr id="0" name=""/>
        <dsp:cNvSpPr/>
      </dsp:nvSpPr>
      <dsp:spPr>
        <a:xfrm>
          <a:off x="792091" y="1728191"/>
          <a:ext cx="2799629" cy="546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Управление муниципальным долгом Северо-Енисейского района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25 598,2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2091" y="1728191"/>
        <a:ext cx="2799629" cy="54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21CBDB4D-C707-46C3-83FA-C80AE4C07A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C91072B4-468F-4A87-8AF7-B7F9C04B8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3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Заполняем вручную из приложения ФКР 2020-2022 годы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648C1-FC9B-43CD-B918-A78F0FAF2EB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4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9EAD-8471-4F3A-B1DF-0AA166C7ECB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07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72B4-468F-4A87-8AF7-B7F9C04B8A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3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Меняем все через изменить данные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9EAD-8471-4F3A-B1DF-0AA166C7ECB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3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72B4-468F-4A87-8AF7-B7F9C04B8AF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6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Затраты</a:t>
            </a:r>
            <a:r>
              <a:rPr lang="ru-RU" baseline="0" dirty="0" smtClean="0"/>
              <a:t> формирую по раздел/подраздел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39EAD-8471-4F3A-B1DF-0AA166C7ECB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3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72B4-468F-4A87-8AF7-B7F9C04B8AF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2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5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53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9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1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5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1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7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2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64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ECDC2B-B933-427C-BFAB-7E9DD3E579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B153FD-4567-4975-B9A2-12E1027980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6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6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chart" Target="../charts/chart1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2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28" y="249875"/>
            <a:ext cx="8229600" cy="586837"/>
          </a:xfrm>
        </p:spPr>
        <p:txBody>
          <a:bodyPr>
            <a:normAutofit/>
          </a:bodyPr>
          <a:lstStyle/>
          <a:p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Отраслевая структура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расходов по разделам бюджетной классификации РФ в 2023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году (тыс. рублей)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6" y="3704478"/>
            <a:ext cx="2023890" cy="1329011"/>
          </a:xfrm>
        </p:spPr>
      </p:pic>
      <p:sp>
        <p:nvSpPr>
          <p:cNvPr id="8" name="TextBox 7"/>
          <p:cNvSpPr txBox="1"/>
          <p:nvPr/>
        </p:nvSpPr>
        <p:spPr>
          <a:xfrm>
            <a:off x="159603" y="311970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всего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3 687 962,0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29" y="791076"/>
            <a:ext cx="1368152" cy="93610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413 742,7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91580" y="1661428"/>
            <a:ext cx="1368152" cy="936104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1 010,9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28837" y="751243"/>
            <a:ext cx="1871464" cy="936104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73 969,5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47267" y="620688"/>
            <a:ext cx="1368152" cy="93610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174 598,5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27085" y="1590877"/>
            <a:ext cx="1514019" cy="9361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355 641,0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841104" y="1413445"/>
            <a:ext cx="1368152" cy="936104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2 256,7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05511" y="2389892"/>
            <a:ext cx="1368152" cy="936104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862 644,7</a:t>
            </a:r>
            <a:endParaRPr lang="ru-RU" sz="10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863342" y="4558817"/>
            <a:ext cx="1644492" cy="936104"/>
          </a:xfrm>
          <a:prstGeom prst="ellipse">
            <a:avLst/>
          </a:prstGeom>
          <a:solidFill>
            <a:srgbClr val="7030A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97 486,6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649943" y="5494921"/>
            <a:ext cx="1826554" cy="70221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87 877,9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61363" y="3203494"/>
            <a:ext cx="1531679" cy="75608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216 316,4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-11823" y="5456454"/>
            <a:ext cx="1979603" cy="137044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бюджетам бюджетной системы Российской Федерации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332 870,1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729429" y="6113107"/>
            <a:ext cx="1655812" cy="702213"/>
          </a:xfrm>
          <a:prstGeom prst="ellipse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927,3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endCxn id="13" idx="4"/>
          </p:cNvCxnSpPr>
          <p:nvPr/>
        </p:nvCxnSpPr>
        <p:spPr>
          <a:xfrm flipV="1">
            <a:off x="1628837" y="1687347"/>
            <a:ext cx="935732" cy="199368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9" idx="4"/>
          </p:cNvCxnSpPr>
          <p:nvPr/>
        </p:nvCxnSpPr>
        <p:spPr>
          <a:xfrm flipH="1" flipV="1">
            <a:off x="686505" y="1727180"/>
            <a:ext cx="248643" cy="195292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75656" y="2585224"/>
            <a:ext cx="31780" cy="10936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4" idx="3"/>
          </p:cNvCxnSpPr>
          <p:nvPr/>
        </p:nvCxnSpPr>
        <p:spPr>
          <a:xfrm flipV="1">
            <a:off x="1742301" y="1419703"/>
            <a:ext cx="2005327" cy="225920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5" idx="3"/>
          </p:cNvCxnSpPr>
          <p:nvPr/>
        </p:nvCxnSpPr>
        <p:spPr>
          <a:xfrm flipV="1">
            <a:off x="2085899" y="2389892"/>
            <a:ext cx="1462909" cy="13145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6" idx="3"/>
          </p:cNvCxnSpPr>
          <p:nvPr/>
        </p:nvCxnSpPr>
        <p:spPr>
          <a:xfrm flipV="1">
            <a:off x="1813871" y="2212460"/>
            <a:ext cx="3227594" cy="193662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7" idx="2"/>
          </p:cNvCxnSpPr>
          <p:nvPr/>
        </p:nvCxnSpPr>
        <p:spPr>
          <a:xfrm flipV="1">
            <a:off x="2164078" y="2857944"/>
            <a:ext cx="2541433" cy="11471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0" idx="2"/>
          </p:cNvCxnSpPr>
          <p:nvPr/>
        </p:nvCxnSpPr>
        <p:spPr>
          <a:xfrm flipV="1">
            <a:off x="1784285" y="3581536"/>
            <a:ext cx="3477078" cy="23402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4" idx="3"/>
            <a:endCxn id="18" idx="2"/>
          </p:cNvCxnSpPr>
          <p:nvPr/>
        </p:nvCxnSpPr>
        <p:spPr>
          <a:xfrm>
            <a:off x="2107866" y="4368984"/>
            <a:ext cx="2755476" cy="65788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9" idx="1"/>
          </p:cNvCxnSpPr>
          <p:nvPr/>
        </p:nvCxnSpPr>
        <p:spPr>
          <a:xfrm>
            <a:off x="1921762" y="3893192"/>
            <a:ext cx="2995674" cy="170456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" idx="3"/>
            <a:endCxn id="22" idx="0"/>
          </p:cNvCxnSpPr>
          <p:nvPr/>
        </p:nvCxnSpPr>
        <p:spPr>
          <a:xfrm>
            <a:off x="2107866" y="4368984"/>
            <a:ext cx="2449469" cy="174412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1220243" y="4977172"/>
            <a:ext cx="255413" cy="67455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1470569637"/>
              </p:ext>
            </p:extLst>
          </p:nvPr>
        </p:nvGraphicFramePr>
        <p:xfrm>
          <a:off x="6424201" y="665403"/>
          <a:ext cx="27718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Овал 32"/>
          <p:cNvSpPr/>
          <p:nvPr/>
        </p:nvSpPr>
        <p:spPr>
          <a:xfrm>
            <a:off x="4333631" y="3832450"/>
            <a:ext cx="1720306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8 021,3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>
            <a:endCxn id="33" idx="2"/>
          </p:cNvCxnSpPr>
          <p:nvPr/>
        </p:nvCxnSpPr>
        <p:spPr>
          <a:xfrm>
            <a:off x="1963419" y="3913425"/>
            <a:ext cx="2370212" cy="27906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096703" y="4977172"/>
            <a:ext cx="467866" cy="7580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1900486" y="5735201"/>
            <a:ext cx="1806848" cy="10801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25 598,2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6037"/>
            <a:ext cx="7056784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4889209"/>
              </p:ext>
            </p:extLst>
          </p:nvPr>
        </p:nvGraphicFramePr>
        <p:xfrm>
          <a:off x="297305" y="2204864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00419"/>
              </p:ext>
            </p:extLst>
          </p:nvPr>
        </p:nvGraphicFramePr>
        <p:xfrm>
          <a:off x="323528" y="2231151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164234" y="4653136"/>
            <a:ext cx="1296144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14 398,7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4653136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 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21 565,2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40297" y="5401472"/>
            <a:ext cx="1296144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335 011,5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4908" y="5401472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359 443,6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1601" y="6165304"/>
            <a:ext cx="1296144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3 550,2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616530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77 467,9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54908" y="306896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19 897,3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0737" y="3861048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8 775,8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0000"/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высокого качества образования на территории района, соответствующего потребностям граждан и перспективным задачам развития экономики, организация отдыха и оздоровления детей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16487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760 669,5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796 933,0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859 794,3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810 096,8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793 373,2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102556091"/>
              </p:ext>
            </p:extLst>
          </p:nvPr>
        </p:nvGraphicFramePr>
        <p:xfrm>
          <a:off x="6228185" y="2617810"/>
          <a:ext cx="2589534" cy="167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Picture 2" descr="\\Novoselova\мои документы\Бюджет проект 2023-2025\картинки к бюджету\images (17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7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613456" y="4653136"/>
            <a:ext cx="1423039" cy="360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4 109,6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90556" y="5394014"/>
            <a:ext cx="1440159" cy="360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17 574,5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6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Динамика численности детей, охваченных дошкольным, общим и дополнительным образованием, человек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4081006"/>
              </p:ext>
            </p:extLst>
          </p:nvPr>
        </p:nvGraphicFramePr>
        <p:xfrm>
          <a:off x="471211" y="1340768"/>
          <a:ext cx="2376264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00533794"/>
              </p:ext>
            </p:extLst>
          </p:nvPr>
        </p:nvGraphicFramePr>
        <p:xfrm>
          <a:off x="3059832" y="1340768"/>
          <a:ext cx="2804120" cy="262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54861582"/>
              </p:ext>
            </p:extLst>
          </p:nvPr>
        </p:nvGraphicFramePr>
        <p:xfrm>
          <a:off x="5868144" y="1412776"/>
          <a:ext cx="30480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35121564"/>
              </p:ext>
            </p:extLst>
          </p:nvPr>
        </p:nvGraphicFramePr>
        <p:xfrm>
          <a:off x="323528" y="4581128"/>
          <a:ext cx="2376264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08943031"/>
              </p:ext>
            </p:extLst>
          </p:nvPr>
        </p:nvGraphicFramePr>
        <p:xfrm>
          <a:off x="3059832" y="4581128"/>
          <a:ext cx="2520280" cy="2207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1133983"/>
              </p:ext>
            </p:extLst>
          </p:nvPr>
        </p:nvGraphicFramePr>
        <p:xfrm>
          <a:off x="6012160" y="4581128"/>
          <a:ext cx="273630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430890"/>
              </p:ext>
            </p:extLst>
          </p:nvPr>
        </p:nvGraphicFramePr>
        <p:xfrm>
          <a:off x="467544" y="3789040"/>
          <a:ext cx="8280920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расходов на дошкольное, общее и дополнительное образование, тыс. рублей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\\Novoselova\мои документы\Бюджет проект 2023-2025\картинки к бюджету\1548337290_01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71"/>
            <a:ext cx="1659343" cy="124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9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105"/>
            <a:ext cx="8229600" cy="526575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обучающихся в муниципальных общеобразовательных организациях Северо-Енисейского района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годах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56864336"/>
              </p:ext>
            </p:extLst>
          </p:nvPr>
        </p:nvGraphicFramePr>
        <p:xfrm>
          <a:off x="57274" y="478119"/>
          <a:ext cx="9086726" cy="537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8742"/>
                <a:gridCol w="1043607"/>
                <a:gridCol w="1109194"/>
                <a:gridCol w="715570"/>
                <a:gridCol w="715570"/>
                <a:gridCol w="844043"/>
              </a:tblGrid>
              <a:tr h="33185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получателей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5713">
                <a:tc rowSpan="3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обеспечение обучающихся по образовательным программам начального общего образования в муниципальных образовательных организациях, за исключением обучающихся с ограниченными возможностями здоровья, бесплатным горячим питанием, предусматривающим наличие горячего блюда, не считая горячего напитка, в рамках подпрограммы «Сохранение и укрепление здоровья» муниципальной программы «Развитие образования»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Обучающиеся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классов, за исключением детей с ОВЗ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4 109,6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8 722,5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 бюджет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3 666,0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3 688,7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3 918,8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5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обеспечение питанием обучающихся в муниципальных и частных общеобразовательных организациях по имеющим государственную аккредитацию основным общеобразовательным программам без взимания платы (в соответствии с Законом края от 27 декабря 2005 года № 17-4377) в рамках подпрограммы «Развитие дошкольного, общего и дополнительного образования» государственной программы Красноярского края «Развитие образования»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 бюджет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Обучающиеся льготной категории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5-11 классов, а также дети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ОВЗ 1-11 класс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6 590,3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7 451,1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7 451,1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492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решения Северо-Енисейского районного Совета депутатов от 31.01.2011 № 226-16 «О финансовом обеспечении обучающихся общеобразовательных организаций Северо-Енисейского района (за исключением финансового обеспечения бесплатным горячим питанием обучающихся, получающих начальное общее образование в муниципальных образовательных организациях), горячим питанием без взимания платы»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Обучающиеся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5-11 классов, не попадающие под льготную категорию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9 939,1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11 239,1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11 239,1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089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решения Северо-Енисейского районного Совета депутатов от 22.11.2019 № 721-54 «О финансовом обеспечении обучающихся первых-пятых классов общеобразовательных организаций Северо-Енисейского района питанием без взимания платы в виде молока питьевого»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Обучающиеся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2 844,3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3 334,5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634">
                <a:tc gridSpan="3"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Всего, в том числе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28 386,5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39 202,5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39 123,8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634">
                <a:tc gridSpan="3">
                  <a:txBody>
                    <a:bodyPr/>
                    <a:lstStyle/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4 109,6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9 031,1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8 722,5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634">
                <a:tc gridSpan="3">
                  <a:txBody>
                    <a:bodyPr/>
                    <a:lstStyle/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11 476,1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15 559,6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15 789,7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634">
                <a:tc gridSpan="3">
                  <a:txBody>
                    <a:bodyPr/>
                    <a:lstStyle/>
                    <a:p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Северо-Енисейского района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12 800,8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14 611,8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14 611,6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6" descr="C:\Users\User3\Desktop\бюджет для граждан варианты\Kgfng5hYa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49279"/>
            <a:ext cx="4355976" cy="9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Novoselova\мои документы\Бюджет проект 2023-2025\картинки к бюджету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949279"/>
            <a:ext cx="3238500" cy="9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6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995120" cy="56207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образования»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8547850"/>
              </p:ext>
            </p:extLst>
          </p:nvPr>
        </p:nvGraphicFramePr>
        <p:xfrm>
          <a:off x="107504" y="980728"/>
          <a:ext cx="8928991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5"/>
                <a:gridCol w="936104"/>
                <a:gridCol w="864096"/>
                <a:gridCol w="864096"/>
                <a:gridCol w="792088"/>
                <a:gridCol w="648072"/>
              </a:tblGrid>
              <a:tr h="3049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459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 в общем количестве муниципальных общеобразовательных учреждений,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90,18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91,96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459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3 до 7 лет, которым предоставлена возможность получать услуги дошкольного образования, в общей численности детей в возрасте от 3 до 7 лет (с учетом групп кратковременного пребывания),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459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 в общем количестве муниципальных общеобразовательных учреждений,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85,71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90,18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91,96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2624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учащихся муниципальных общеобразовательных учреждений, получающих горячее питание, %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*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688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80,42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952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обучающихся, охваченных основными и дополнительными общеобразовательными программа цифрового и гуманитарного профилей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84,28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90,37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90,37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90,37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688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педагогических работников, прошедших добровольную независимую оценку квалификации,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688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съездивших в загородные стационарные лагеря, санатории, дома отдыха, чел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1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учебно-тренировочных сборов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918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отдохнувших в палаточных лагерях (сплавы)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688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жителей района качеством предоставления муниципальных услуг по отрасли образования,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9872">
                <a:tc gridSpan="6"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Дети,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обучающиеся в д. </a:t>
                      </a:r>
                      <a:r>
                        <a:rPr lang="ru-RU" sz="1100" i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Куромба</a:t>
                      </a:r>
                      <a:r>
                        <a:rPr lang="ru-RU" sz="110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отказались от предоставления горячего питания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3\Desktop\бюджет для граждан варианты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93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5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«Реформирование и модернизация жилищно-коммунального хозяйства и повышение энергетической эффективности»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3128600"/>
              </p:ext>
            </p:extLst>
          </p:nvPr>
        </p:nvGraphicFramePr>
        <p:xfrm>
          <a:off x="323528" y="2348880"/>
          <a:ext cx="8064896" cy="438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07953"/>
              </p:ext>
            </p:extLst>
          </p:nvPr>
        </p:nvGraphicFramePr>
        <p:xfrm>
          <a:off x="251520" y="1916832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893344" y="4336310"/>
            <a:ext cx="1296144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119 465,4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32231" y="5784419"/>
            <a:ext cx="1296144" cy="36004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 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6 597,1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10382" y="2564904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84 655,2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32231" y="433631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780 563,2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9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населения района качественными жилищно-коммунальными услугами; формирование целостности и эффективной системы управления энергосбережением и повышением энергетической эффективности; обеспечение населения и организаций района топливом для нужд отопления и лесоматериалом для проведения ремонтно-строительных работ.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9459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681 170,2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953 016,7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992 650,5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688 983,5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688 983,5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483482" y="3378599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1 369,6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17626297"/>
              </p:ext>
            </p:extLst>
          </p:nvPr>
        </p:nvGraphicFramePr>
        <p:xfrm>
          <a:off x="6372200" y="2596903"/>
          <a:ext cx="2671450" cy="1739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6" name="Picture 2" descr="C:\Users\User3\Desktop\картинки к бюджету\жкх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74" y="5373216"/>
            <a:ext cx="1833935" cy="145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4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34107"/>
            <a:ext cx="5472608" cy="94456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«Реформирование и модернизация жилищно-коммунального хозяйства и повышение энергетической эффективности»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2383999"/>
              </p:ext>
            </p:extLst>
          </p:nvPr>
        </p:nvGraphicFramePr>
        <p:xfrm>
          <a:off x="179512" y="1295396"/>
          <a:ext cx="7459295" cy="4935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622"/>
                <a:gridCol w="852760"/>
                <a:gridCol w="852760"/>
                <a:gridCol w="852760"/>
                <a:gridCol w="710633"/>
                <a:gridCol w="852760"/>
              </a:tblGrid>
              <a:tr h="3522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466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уровня износа коммунальной инфраструктуры,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5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Удельный вес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проб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воды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из водопроводной сети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не отвечающие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гигиеническим нормативам по санитарно-химическим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показателям, 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3496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завозимого котельно-печного топлива, тн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11732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13 545,3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13 545,3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13 545,3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13 545,3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951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предъявленной населению платы за ЖКУ к фактическим затратам на их оказание, 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552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Количество водоразборных колонок, обеспечивающих население неблагоустроенного сектора питьевой водой, ед.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7472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Количество посещений общих отделений муниципальных бань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чел.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0063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топлива твердого (швырок всех групп пород), необходимый для теплоснабжения населения, неблагоустроенного сектора района, скл. куб. м.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6 815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C:\Users\User3\Desktop\картинки к бюджету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87" y="5615119"/>
            <a:ext cx="1613713" cy="123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3\Desktop\картинки к бюджету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46" y="0"/>
            <a:ext cx="146215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3\Desktop\картинки к бюджету\7abef70b30f1ad6bd283d5fac0843a13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99" y="2528539"/>
            <a:ext cx="1432057" cy="14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3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5010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1348937"/>
              </p:ext>
            </p:extLst>
          </p:nvPr>
        </p:nvGraphicFramePr>
        <p:xfrm>
          <a:off x="107504" y="2348880"/>
          <a:ext cx="84249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908720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</a:t>
            </a: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эффективности защиты территории и населения Северо-Енисейского района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08856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46 655,5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49 881,3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61 338,2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59 239,5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58 004,6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326754"/>
              </p:ext>
            </p:extLst>
          </p:nvPr>
        </p:nvGraphicFramePr>
        <p:xfrm>
          <a:off x="323528" y="1988840"/>
          <a:ext cx="84969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9248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076056" y="3032956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46 514,8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3059959"/>
            <a:ext cx="1197836" cy="3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80,0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4149080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11 264,9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6056" y="5251486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946,9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Novoselova\мои документы\Бюджет проект 2023-2025\картинки к бюджету\г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2267744" cy="22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497278" y="4107019"/>
            <a:ext cx="1197836" cy="3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2 531,6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83671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74174321"/>
              </p:ext>
            </p:extLst>
          </p:nvPr>
        </p:nvGraphicFramePr>
        <p:xfrm>
          <a:off x="179512" y="980728"/>
          <a:ext cx="8856984" cy="4311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913701"/>
                <a:gridCol w="787287"/>
                <a:gridCol w="852895"/>
                <a:gridCol w="852895"/>
                <a:gridCol w="852895"/>
                <a:gridCol w="8528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Предотвращение гибели людей при пожарах и ЧС природного и техногенного характера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Снижение числа пострадавших в районе при пожарах и ЧС природного и техногенного характера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Охват подготовкой населения к действиям при возникновении ЧС природного и техногенного характера от численности населения района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проведения профилактических мероприятий МКУ «АСФ», охват специальной подготовкой сотрудников МКУ «АСФ»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населенных пунктов района первичными средствами пожаротушения, пожарными знаками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изготовленных видеороликов и прокат их на телевидении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9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Повышение раскрываемости преступлений и правонарушений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Количество установленных в общественных местах систем видеонаблюдения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Количество обслуживаемых систем видеонаблюдения, установленных в общественных местах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:\Users\User3\Desktop\бюджет для граждан варианты\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373216"/>
            <a:ext cx="2416080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Novoselova\мои документы\Бюджет проект 2023-2025\картинки к бюджету\Vnimani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2376264" cy="138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0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89137161"/>
              </p:ext>
            </p:extLst>
          </p:nvPr>
        </p:nvGraphicFramePr>
        <p:xfrm>
          <a:off x="297305" y="2204864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29131"/>
              </p:ext>
            </p:extLst>
          </p:nvPr>
        </p:nvGraphicFramePr>
        <p:xfrm>
          <a:off x="323528" y="2231151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108647" y="337302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141,0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54908" y="5157192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43 767,4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6116239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25 010,0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54908" y="3373020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41 108,1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54908" y="4221088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112 085,6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0000"/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и сохранение благоприятных условий для устойчивого развития сферы культуры, создания единого культурного пространства и сохранения культурного наследия, развития культурного и духовного потенциала населения Северо-Енисейского района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765025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171 660,7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260 511,9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231 058,0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196 312,5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202 918,6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4841242"/>
            <a:ext cx="2664296" cy="201622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7457188" y="3386081"/>
            <a:ext cx="1435291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69,6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61044" y="4221088"/>
            <a:ext cx="1296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8 876,2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8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264696" cy="94456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«Развитие культуры»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2444792"/>
              </p:ext>
            </p:extLst>
          </p:nvPr>
        </p:nvGraphicFramePr>
        <p:xfrm>
          <a:off x="107504" y="1196752"/>
          <a:ext cx="8784977" cy="553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208811"/>
                <a:gridCol w="795394"/>
                <a:gridCol w="723085"/>
                <a:gridCol w="723085"/>
                <a:gridCol w="795394"/>
                <a:gridCol w="650776"/>
              </a:tblGrid>
              <a:tr h="3122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Число книговыдач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225 505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225 515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225 515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225 517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225 520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71 400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71 550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71 800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6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зарегистрированных пользователей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7 865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7 870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7 870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7 873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7 875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5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поступлений новой литературы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2 500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2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книжного фонда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экз.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107 000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137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Пополнение основного фонда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233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предметов из числа основного фонда, внесенных в электронный каталог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8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посетителей (индивидуальные посещения, экскурсионные посещения, мероприятия музея)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9 100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9 200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9 200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9 200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9 200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6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новых постановок народного театра "Самородок"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клубных формирований культурно-досугового типа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8992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участников в клубных формированиях культурно-досугового типа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чел.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955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965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6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посетителей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1 350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1 360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370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1 375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1 380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1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волонтеров, вовлеченных в программу «Волонтеры культуры»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чел.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96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170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180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216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6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эксплуатационно-технического обслуживания объектов и помещений, а так же содержание указанных объектов, помещений и прилегающей территории в надлежащем состоянии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кв. </a:t>
                      </a: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м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22 646,3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22 646,3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22 646,3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22 646,3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22 646,3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66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</a:rPr>
                        <a:t>Исполнение сроков предоставления форм бюджетной отчетности по всем подведомственным учреждениям в вышестоящие организации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6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систематически обучающихся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86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9108"/>
            <a:ext cx="5256584" cy="78932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Динамика и структура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бюджетной классификации РФ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2021–2025 годы, (млн. рублей)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40893927"/>
              </p:ext>
            </p:extLst>
          </p:nvPr>
        </p:nvGraphicFramePr>
        <p:xfrm>
          <a:off x="107503" y="836712"/>
          <a:ext cx="4320479" cy="476021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297668"/>
                <a:gridCol w="404562"/>
                <a:gridCol w="404562"/>
                <a:gridCol w="404563"/>
                <a:gridCol w="404562"/>
                <a:gridCol w="404562"/>
              </a:tblGrid>
              <a:tr h="2599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7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</a:tr>
              <a:tr h="1371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2 908,4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4 047,2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3 688,0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2 946,1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2 942,0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</a:tr>
              <a:tr h="2510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327,4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377,7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347,7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РФ и 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</a:p>
                  </a:txBody>
                  <a:tcPr marL="9525" marR="9525" marT="9525" marB="0" anchor="ctr"/>
                </a:tc>
              </a:tr>
              <a:tr h="5311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</a:t>
                      </a:r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муниципальных 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образований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</a:tr>
              <a:tr h="41253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высших исполнительных органов государственной власти местных администраций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269,9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271,1</a:t>
                      </a:r>
                    </a:p>
                  </a:txBody>
                  <a:tcPr marL="9525" marR="9525" marT="9525" marB="0" anchor="ctr"/>
                </a:tc>
              </a:tr>
              <a:tr h="15689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7180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</a:p>
                  </a:txBody>
                  <a:tcPr marL="9525" marR="9525" marT="9525" marB="0" anchor="ctr"/>
                </a:tc>
              </a:tr>
              <a:tr h="1416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</a:tr>
              <a:tr h="18325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1416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</a:tr>
              <a:tr h="26846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9525" marR="9525" marT="9525" marB="0" anchor="ctr"/>
                </a:tc>
              </a:tr>
              <a:tr h="16892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Гражданская </a:t>
                      </a:r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9525" marR="9525" marT="9525" marB="0" anchor="ctr"/>
                </a:tc>
              </a:tr>
              <a:tr h="13055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  <a:p>
                      <a:pPr algn="r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9525" marR="9525" marT="9525" marB="0" anchor="ctr"/>
                </a:tc>
              </a:tr>
              <a:tr h="2769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</a:tr>
              <a:tr h="1416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212,3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257,5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124,7</a:t>
                      </a:r>
                    </a:p>
                  </a:txBody>
                  <a:tcPr marL="9525" marR="9525" marT="9525" marB="0" anchor="ctr"/>
                </a:tc>
              </a:tr>
              <a:tr h="145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</a:tr>
              <a:tr h="1416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</a:p>
                  </a:txBody>
                  <a:tcPr marL="9525" marR="9525" marT="9525" marB="0" anchor="ctr"/>
                </a:tc>
              </a:tr>
              <a:tr h="18160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153,1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</a:p>
                  </a:txBody>
                  <a:tcPr marL="9525" marR="9525" marT="9525" marB="0" anchor="ctr"/>
                </a:tc>
              </a:tr>
              <a:tr h="1892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185095"/>
              </p:ext>
            </p:extLst>
          </p:nvPr>
        </p:nvGraphicFramePr>
        <p:xfrm>
          <a:off x="4499992" y="836711"/>
          <a:ext cx="4464498" cy="581943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06259"/>
                <a:gridCol w="415455"/>
                <a:gridCol w="415046"/>
                <a:gridCol w="497646"/>
                <a:gridCol w="415046"/>
                <a:gridCol w="415046"/>
              </a:tblGrid>
              <a:tr h="249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8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60" marR="5360" marT="5360" marB="0" anchor="ctr"/>
                </a:tc>
              </a:tr>
              <a:tr h="16718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1 009,9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1 560,3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777,2</a:t>
                      </a:r>
                    </a:p>
                  </a:txBody>
                  <a:tcPr marL="9525" marR="9525" marT="9525" marB="0" anchor="ctr"/>
                </a:tc>
              </a:tr>
              <a:tr h="1378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417,7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9525" marR="9525" marT="9525" marB="0" anchor="ctr"/>
                </a:tc>
              </a:tr>
              <a:tr h="18259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749,3</a:t>
                      </a: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693,5</a:t>
                      </a:r>
                    </a:p>
                  </a:txBody>
                  <a:tcPr marL="9525" marR="9525" marT="9525" marB="0" anchor="ctr"/>
                </a:tc>
              </a:tr>
              <a:tr h="15042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marL="9525" marR="9525" marT="9525" marB="0" anchor="ctr"/>
                </a:tc>
              </a:tr>
              <a:tr h="29658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762,1</a:t>
                      </a: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799,7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782,9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186,5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377,2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367,2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127,9</a:t>
                      </a:r>
                    </a:p>
                  </a:txBody>
                  <a:tcPr marL="9525" marR="9525" marT="9525" marB="0" anchor="ctr"/>
                </a:tc>
              </a:tr>
              <a:tr h="28074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</a:p>
                  </a:txBody>
                  <a:tcPr marL="9525" marR="9525" marT="9525" marB="0" anchor="ctr"/>
                </a:tc>
              </a:tr>
              <a:tr h="1378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 кинематография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243,6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189,8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119,0</a:t>
                      </a:r>
                    </a:p>
                  </a:txBody>
                  <a:tcPr marL="9525" marR="9525" marT="9525" marB="0" anchor="ctr"/>
                </a:tc>
              </a:tr>
              <a:tr h="298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</a:p>
                  </a:txBody>
                  <a:tcPr marL="9525" marR="9525" marT="9525" marB="0" anchor="ctr"/>
                </a:tc>
              </a:tr>
              <a:tr h="1545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15450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Стационарная медицинская</a:t>
                      </a:r>
                      <a:r>
                        <a:rPr lang="ru-RU" sz="8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помощь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73,8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9525" marR="9525" marT="9525" marB="0" anchor="ctr"/>
                </a:tc>
              </a:tr>
              <a:tr h="13785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9525" marR="9525" marT="9525" marB="0" anchor="ctr"/>
                </a:tc>
              </a:tr>
              <a:tr h="1658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</a:tr>
              <a:tr h="298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</a:p>
                  </a:txBody>
                  <a:tcPr marL="9525" marR="9525" marT="9525" marB="0" anchor="ctr"/>
                </a:tc>
              </a:tr>
              <a:tr h="1736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</a:p>
                  </a:txBody>
                  <a:tcPr marL="9525" marR="9525" marT="9525" marB="0" anchor="ctr"/>
                </a:tc>
              </a:tr>
              <a:tr h="15042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9525" marR="9525" marT="9525" marB="0" anchor="ctr"/>
                </a:tc>
              </a:tr>
              <a:tr h="14758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298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9525" marR="9525" marT="9525" marB="0" anchor="ctr"/>
                </a:tc>
              </a:tr>
              <a:tr h="149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 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</a:p>
                  </a:txBody>
                  <a:tcPr marL="9525" marR="9525" marT="9525" marB="0" anchor="ctr"/>
                </a:tc>
              </a:tr>
              <a:tr h="2871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2871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РФ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200 ,0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528,4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</a:tr>
              <a:tr h="17429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73,6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147,6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9" marR="5859" marT="5859" marB="0"/>
                </a:tc>
              </a:tr>
            </a:tbl>
          </a:graphicData>
        </a:graphic>
      </p:graphicFrame>
      <p:pic>
        <p:nvPicPr>
          <p:cNvPr id="1027" name="Picture 3" descr="\\Novoselova\мои документы\бюджет проект 2022-2024\БЮДЖЕТ ДЛЯ ГРАЖДАН\бюджет для граждан варианты\finansi-ekono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172819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Novoselova\мои документы\бюджет проект 2022-2024\БЮДЖЕТ ДЛЯ ГРАЖДАН\бюджет для граждан варианты\1600168760_gold-men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89240"/>
            <a:ext cx="2592288" cy="11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культуры, спорта и молодежной политики»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18573714"/>
              </p:ext>
            </p:extLst>
          </p:nvPr>
        </p:nvGraphicFramePr>
        <p:xfrm>
          <a:off x="297304" y="2204864"/>
          <a:ext cx="859517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603913"/>
              </p:ext>
            </p:extLst>
          </p:nvPr>
        </p:nvGraphicFramePr>
        <p:xfrm>
          <a:off x="323528" y="2231151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581945" y="4888269"/>
            <a:ext cx="1296144" cy="53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18 781,2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98272" y="3243250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262,5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3302" y="4077072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14 986,2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23" y="3248980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67 562,6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условий, обеспечивающих возможность граждан систематически заниматься физической культурой и спортом, повышение конкурентоспособности спорта Северо-Енисейского района на спортивной арене края;   создание условий для развития потенциала молодежи и его реализации в интересах развития Северо-Енисейского  района; создание благоприятных условий для оздоровления населения Северо-Енисейского района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800010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90 521,8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109 409,0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102 380,1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101 697,6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109 053,4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 descr="\\Novoselova\мои документы\Бюджет проект 2023-2025\картинки к бюджету\1-1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780928"/>
            <a:ext cx="1760287" cy="14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Novoselova\мои документы\Бюджет проект 2023-2025\картинки к бюджету\fiz_vo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05" y="4735207"/>
            <a:ext cx="3126695" cy="21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608004" y="5805264"/>
            <a:ext cx="1296144" cy="53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17305" y="4077072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737,6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0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445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молодежной политики»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6705983"/>
              </p:ext>
            </p:extLst>
          </p:nvPr>
        </p:nvGraphicFramePr>
        <p:xfrm>
          <a:off x="107505" y="1449520"/>
          <a:ext cx="5976663" cy="523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7"/>
                <a:gridCol w="648072"/>
                <a:gridCol w="648072"/>
                <a:gridCol w="720080"/>
                <a:gridCol w="720080"/>
                <a:gridCol w="648072"/>
              </a:tblGrid>
              <a:tr h="39248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/>
                </a:tc>
              </a:tr>
              <a:tr h="678820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Северо-Енисейского района, систематически занимающегося физической культурой и спортом от общей численности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населения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570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молодых людей, являющихся членами проектной команды, не менее, чел.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90636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участников мероприятий, реализованных за счет средств субсидии бюджетам муниципальных образований на поддержку деятельности муниципальных молодежных центров в рамках подпрограммы «Вовлечение молодежи Красноярского края в социальную практику» государственной программы Красноярского края «Молодежь Красноярского края в ХХI веке» не менее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6461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Проведение мониторинга результатов деятельности бюджетных и казенных учреждений, подведомственных Отделу физической культуры, спорта и молодежной политики администрации Северо-Енисейского района в отношении которых Отдел физической культуры, спорта и молодежной политики администрации Северо-Енисейского района осуществляет функции и полномочия учредителя,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 descr="\\Novoselova\мои документы\Бюджет проект 2023-2025\картинки к бюджету\2_ffv_fks_2f3074e66e3a8c0333d175b5bcdaee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51" y="4031139"/>
            <a:ext cx="3045849" cy="279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Novoselova\мои документы\Бюджет проект 2023-2025\картинки к бюдж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51" y="1124744"/>
            <a:ext cx="290034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2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186115" cy="79208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программа «Развитие транспортной системы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Северо-Енисейского района»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5700204"/>
              </p:ext>
            </p:extLst>
          </p:nvPr>
        </p:nvGraphicFramePr>
        <p:xfrm>
          <a:off x="251520" y="1772816"/>
          <a:ext cx="84352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95326"/>
              </p:ext>
            </p:extLst>
          </p:nvPr>
        </p:nvGraphicFramePr>
        <p:xfrm>
          <a:off x="251519" y="1916832"/>
          <a:ext cx="88569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6"/>
                <a:gridCol w="3852427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774295" y="3062275"/>
            <a:ext cx="1284152" cy="34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52 441,6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80754" y="4472790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40 169,4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503" y="620688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–  </a:t>
            </a:r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1. Развитие современной и эффективной транспортной инфраструктуры.</a:t>
            </a:r>
          </a:p>
          <a:p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2. Повышение комплексной безопасности дорожного движения.</a:t>
            </a:r>
          </a:p>
          <a:p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3. Обеспечение потребности населения в перевозках.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50648"/>
              </p:ext>
            </p:extLst>
          </p:nvPr>
        </p:nvGraphicFramePr>
        <p:xfrm>
          <a:off x="278378" y="1340768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176 329,1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255,2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95 212,8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97 341,8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97 971,5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29000"/>
            <a:ext cx="1907704" cy="199291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893054" y="5949280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2 601,8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37046"/>
              </p:ext>
            </p:extLst>
          </p:nvPr>
        </p:nvGraphicFramePr>
        <p:xfrm>
          <a:off x="107504" y="1052737"/>
          <a:ext cx="9036497" cy="53065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48472"/>
                <a:gridCol w="720080"/>
                <a:gridCol w="801620"/>
                <a:gridCol w="784103"/>
                <a:gridCol w="784103"/>
                <a:gridCol w="783179"/>
                <a:gridCol w="914940"/>
              </a:tblGrid>
              <a:tr h="8064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Годы реализации программы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1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работы по содержанию которых выполняются в объеме действующих нормативов (допустимый уровень) и их удельный вес в общей протяженности автомобильных дорог общего пользования местного значения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108,20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108,36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108,36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108,36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108,36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3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1298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 пользования местного значения, на которых проведены работы по ремонту и капитальному ремонту в общей протяженности автомобильных дорог  и их удельный вес в общей протяженности автомобильных дорог общего пользования местного значения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11,12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5,37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10,26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12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дорожно-транспортных происшествий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перевезенных пассажиров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чел.</a:t>
                      </a:r>
                      <a:endParaRPr lang="ru-RU" sz="1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48,8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49,9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38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выполненных рейсов  регулярных перевозок городского сообщения (в одном направлении)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19 779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868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28 868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28 868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28 868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513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выполненных рейсов регулярных перевозок пригородного и междугородного сообщения (в одном направлении)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4 420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5 132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5 520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5 520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5 520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012" marR="220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303248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«Развитие транспортной системы Северо-Енисейского района» </a:t>
            </a:r>
            <a:endParaRPr lang="ru-RU" sz="1600" dirty="0">
              <a:solidFill>
                <a:prstClr val="black"/>
              </a:solidFill>
              <a:latin typeface="Times New Roman"/>
              <a:ea typeface="Calibri"/>
              <a:cs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129433"/>
            <a:ext cx="2476327" cy="111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807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самоуправления»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6306545"/>
              </p:ext>
            </p:extLst>
          </p:nvPr>
        </p:nvGraphicFramePr>
        <p:xfrm>
          <a:off x="107504" y="2060849"/>
          <a:ext cx="864096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620688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- содействие повышению комфортности условий жизнедеятельности населения в Северо-Енисейском районе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49545"/>
              </p:ext>
            </p:extLst>
          </p:nvPr>
        </p:nvGraphicFramePr>
        <p:xfrm>
          <a:off x="323532" y="1124744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14 774,5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107 411,5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72 209,3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22 168,8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22 168,8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332576" y="2387119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65 417,4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2576" y="3933056"/>
            <a:ext cx="1241373" cy="380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40,8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1313" y="3148775"/>
            <a:ext cx="1242636" cy="368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227,8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8944" y="4569523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2 033,1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54942"/>
              </p:ext>
            </p:extLst>
          </p:nvPr>
        </p:nvGraphicFramePr>
        <p:xfrm>
          <a:off x="322316" y="1839104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11993"/>
              </p:ext>
            </p:extLst>
          </p:nvPr>
        </p:nvGraphicFramePr>
        <p:xfrm>
          <a:off x="107504" y="5085183"/>
          <a:ext cx="8928993" cy="153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576064"/>
                <a:gridCol w="576064"/>
                <a:gridCol w="576064"/>
                <a:gridCol w="576064"/>
                <a:gridCol w="576065"/>
              </a:tblGrid>
              <a:tr h="2894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Завоз пищевых продуктов, включенных в расчет субсидии на возмещение фактически понесенных затрат, связанных с созданием условий для обеспечения жителей услугами торговли (реализации населению района продуктов питания) в части затрат по доставке в район указанных продуктов (включая транспортно-заготовительные расходы),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тн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914,4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1 005,0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1 005,0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1 005,0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субъектов малого и среднего предпринимательства, получивших государственную (муниципальную) поддержку, </a:t>
                      </a:r>
                      <a:r>
                        <a:rPr lang="ru-RU" sz="9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участников, принявших участие в мероприятиях,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направленных на развитие гражданских инициатив и поддержку СО НКО, чел.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\\Novoselova\мои документы\Бюджет проект 2023-2025\картинки к бюджету\z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80" y="2242037"/>
            <a:ext cx="2419070" cy="21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745480" y="4574726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4 490,1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35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9912"/>
            <a:ext cx="8229600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«Создание условий для обеспечения доступным и комфортным жильем граждан Северо-Енисейского района»</a:t>
            </a:r>
          </a:p>
        </p:txBody>
      </p:sp>
      <p:graphicFrame>
        <p:nvGraphicFramePr>
          <p:cNvPr id="1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13649379"/>
              </p:ext>
            </p:extLst>
          </p:nvPr>
        </p:nvGraphicFramePr>
        <p:xfrm>
          <a:off x="179512" y="2420888"/>
          <a:ext cx="85689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22915"/>
              </p:ext>
            </p:extLst>
          </p:nvPr>
        </p:nvGraphicFramePr>
        <p:xfrm>
          <a:off x="252420" y="2166545"/>
          <a:ext cx="88569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6"/>
                <a:gridCol w="3852427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334503" y="548680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–  1.Создание благоприятного инвестиционного климата для реализации инвестиционных проектов и строительства объектов, имеющих особо важное значение для социально – экономического развития Северо-Енисейского района;  2.Повышение качества жизни граждан проживающих в жилищном фонде Северо-Енисейского района; 3.Улучшение динамики развития отраслей бюджетной сферы Северо-Енисейского района и улучшение жилищных условий молодых семей</a:t>
            </a:r>
            <a:r>
              <a:rPr lang="ru-RU" sz="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4.Повышение </a:t>
            </a:r>
            <a:r>
              <a:rPr lang="ru-RU" sz="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доступности жилья и улучшение жилищных условий граждан, проживающих на территории Северо-Енисейского </a:t>
            </a:r>
            <a:r>
              <a:rPr lang="ru-RU" sz="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района; 5.Повышение </a:t>
            </a:r>
            <a:r>
              <a:rPr lang="ru-RU" sz="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качества жилищного фонда Северо-Енисейского района</a:t>
            </a:r>
            <a:r>
              <a:rPr lang="ru-RU" sz="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6.Повышение </a:t>
            </a:r>
            <a:r>
              <a:rPr lang="ru-RU" sz="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рационального и эффективного использования территории Северо-Енисейского района, создание условий для застройки, рационального природопользования и охраны окружающей природной </a:t>
            </a:r>
            <a:r>
              <a:rPr lang="ru-RU" sz="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среды. 7.Создание </a:t>
            </a:r>
            <a:r>
              <a:rPr lang="ru-RU" sz="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условий для устойчивого развития отрасли строительства и капитального ремонта на территории Северо-Енисейского района.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668"/>
              </p:ext>
            </p:extLst>
          </p:nvPr>
        </p:nvGraphicFramePr>
        <p:xfrm>
          <a:off x="334503" y="1556792"/>
          <a:ext cx="8568948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88032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133 696,7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444 876,3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243 752,2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110 188,5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50 150,8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4895878" y="3449042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1 955,1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92301" y="4221088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121 470,7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98176" y="4949237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50 022,8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98176" y="5728091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2 298,0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98176" y="6294945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40 554,7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Novoselova\мои документы\Бюджет проект 2023-2025\картинки к бюджету\images (1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20" y="4725144"/>
            <a:ext cx="2723517" cy="179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ovoselova\мои документы\Бюджет проект 2023-2025\картинки к бюджету\29336188186a3c61925e13caf741844b73475f8137e_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28" y="2555301"/>
            <a:ext cx="1337621" cy="8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892301" y="2683512"/>
            <a:ext cx="127123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24 535,9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5282" y="3441438"/>
            <a:ext cx="1200182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2 080,2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34007" y="3425615"/>
            <a:ext cx="1442642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834,6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15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5805264"/>
            <a:ext cx="2483768" cy="90033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918697"/>
              </p:ext>
            </p:extLst>
          </p:nvPr>
        </p:nvGraphicFramePr>
        <p:xfrm>
          <a:off x="0" y="836711"/>
          <a:ext cx="9144000" cy="461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096"/>
                <a:gridCol w="720080"/>
                <a:gridCol w="720080"/>
                <a:gridCol w="720080"/>
                <a:gridCol w="792088"/>
                <a:gridCol w="755576"/>
              </a:tblGrid>
              <a:tr h="3646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344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семей, улучшивших жилищные условия за счет полученной социальной выплаты, к общему количеству молодых семей, состоящих на учете нуждающихся в улучшении жилищных условий за весь период действия подпрограммы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65,18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70,54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75,90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81,26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81,26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получивших социальную выплату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261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ветхого и аварийного жилья в районе по количеству домов к общему количеству домов,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37,2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6307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ветхого и аварийного жилья в районе по общей площади жилья к общей площади жилья,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07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построенных среднеэтажных и малоэтажных жилых домов в населенных пунктах района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объект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307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построенных среднеэтажных и малоэтажных жилых домов в населенных пунктах района, кв. 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1537,2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12 154,9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30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жилых домов, расположенных на территории Северо-Енисейского района, в которых выполнен капитальный ремонт общего имущества, объект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065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многоквартирных жилых домов, расположенных на территории Северо-Енисейского района, в которых выполнен капитальный ремонт общего имущества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10 406,5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7 496,6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территорий района актуализированными документами градостроительного зонирования,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60375" y="160338"/>
            <a:ext cx="8144073" cy="604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«Создание условий для обеспечения доступным и комфортным жильем граждан Северо-Енисейского района»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C:\Users\User3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 descr="\\Novoselova\мои документы\Бюджет проект 2023-2025\картинки к бюджету\nedvijimost-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8979"/>
            <a:ext cx="2359918" cy="14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ovoselova\мои документы\Бюджет проект 2023-2025\картинки к бюджету\1-5124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8293"/>
            <a:ext cx="2483768" cy="13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Novoselova\мои документы\Бюджет проект 2023-2025\картинки к бюджету\500x3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34" y="5458293"/>
            <a:ext cx="2525266" cy="13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4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финансами»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43331329"/>
              </p:ext>
            </p:extLst>
          </p:nvPr>
        </p:nvGraphicFramePr>
        <p:xfrm>
          <a:off x="179512" y="2204865"/>
          <a:ext cx="6768752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3528" y="620688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муниципальной программы –  обеспечение долгосрочной сбалансированности и устойчивости бюджетного процесса Северо-Енисейского района, повышение качества и прозрачности управления муниципальными финансами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55212"/>
              </p:ext>
            </p:extLst>
          </p:nvPr>
        </p:nvGraphicFramePr>
        <p:xfrm>
          <a:off x="323532" y="1124744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239 454,3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567 359,4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397 548,7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340 542,1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340 242,1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72625"/>
              </p:ext>
            </p:extLst>
          </p:nvPr>
        </p:nvGraphicFramePr>
        <p:xfrm>
          <a:off x="-8495" y="1772816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910624" y="2348880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39 080,4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10624" y="321297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332 870,1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09784"/>
              </p:ext>
            </p:extLst>
          </p:nvPr>
        </p:nvGraphicFramePr>
        <p:xfrm>
          <a:off x="683569" y="4581128"/>
          <a:ext cx="846043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7"/>
                <a:gridCol w="792088"/>
                <a:gridCol w="792088"/>
                <a:gridCol w="720080"/>
                <a:gridCol w="720080"/>
                <a:gridCol w="683568"/>
              </a:tblGrid>
              <a:tr h="2613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752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муниципального долга Северо-Енисейского района к доходам бюджета района за исключением безвозмездных поступлений,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752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краткосрочных долговых обязательств в общем объеме муниципального долга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более 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752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исполнения собственных доходов к плановым назначениям бюджета Северо-Енисейского района,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90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90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90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менее 90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0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исполнения расходных обязательств района (за исключением безвозмездных поступлений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), 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не менее 95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24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официальном сайте района информационного ресурса «Бюджет для граждан», единица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в месяц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реже 1 раз в месяц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реже 1 раз в месяц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реже 1 раз в месяц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реже 1 раз в месяц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3240360" cy="201622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942172" y="400506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25 598,2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992"/>
            <a:ext cx="8229600" cy="49006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развитию гражданского общества»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1925229"/>
              </p:ext>
            </p:extLst>
          </p:nvPr>
        </p:nvGraphicFramePr>
        <p:xfrm>
          <a:off x="179512" y="2204865"/>
          <a:ext cx="82296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23528" y="620688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- содействие повышению комфортности условий жизнедеятельности населения в Северо-Енисейском районе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01199"/>
              </p:ext>
            </p:extLst>
          </p:nvPr>
        </p:nvGraphicFramePr>
        <p:xfrm>
          <a:off x="323532" y="1124744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29 724,8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34 372,9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927,3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35 104,1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35 104,1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13270"/>
              </p:ext>
            </p:extLst>
          </p:nvPr>
        </p:nvGraphicFramePr>
        <p:xfrm>
          <a:off x="322316" y="1839104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292080" y="3442134"/>
            <a:ext cx="1368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927,3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64570"/>
              </p:ext>
            </p:extLst>
          </p:nvPr>
        </p:nvGraphicFramePr>
        <p:xfrm>
          <a:off x="35497" y="5085183"/>
          <a:ext cx="9108505" cy="174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6544"/>
                <a:gridCol w="653236"/>
                <a:gridCol w="653236"/>
                <a:gridCol w="653236"/>
                <a:gridCol w="653236"/>
                <a:gridCol w="689017"/>
              </a:tblGrid>
              <a:tr h="2894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выходов газеты «Северо-Енисейский ВЕСТНИК» с социально-значимыми материалами, экз.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8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выходов социально-значимых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материалов в программах «СЕМИС-ТВ», шт.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1 475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социально-значимых материалов, размещенных на сайте газеты «Северо-Енисейский Вестник», просмотр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28 000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Количество размещения материалов о деятельности и решениях органов местного самоуправления, иной официальной и социально-значимой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информации в газете и ее приложениях, страница (формат А4)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885 628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885 628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885 628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885 628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885 628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\\Novoselova\мои документы\Бюджет проект 2023-2025\картинки к бюджету\i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48" y="2650046"/>
            <a:ext cx="22362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3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57606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Управление муниципальным имуществом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4220261"/>
              </p:ext>
            </p:extLst>
          </p:nvPr>
        </p:nvGraphicFramePr>
        <p:xfrm>
          <a:off x="107504" y="2060848"/>
          <a:ext cx="8784975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539095"/>
              </p:ext>
            </p:extLst>
          </p:nvPr>
        </p:nvGraphicFramePr>
        <p:xfrm>
          <a:off x="323528" y="1988840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476175" y="5054574"/>
            <a:ext cx="1296144" cy="53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60 915,9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76175" y="3933056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50004" y="2788673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952,3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764704"/>
            <a:ext cx="85689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– эффективное управление и использование муниципального имущества, повышение уровня материально-технической базы административно-социальной сферы Северо-Енисейского района.</a:t>
            </a:r>
          </a:p>
          <a:p>
            <a:pPr algn="just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01067"/>
              </p:ext>
            </p:extLst>
          </p:nvPr>
        </p:nvGraphicFramePr>
        <p:xfrm>
          <a:off x="323528" y="1412776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134 774,9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105 850,6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113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089,6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40 578,6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31 890,3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\\Novoselova\мои документы\Бюджет проект 2023-2025\картинки к бюджету\69c78dd2071cbf02fcbf3722572449c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65894"/>
            <a:ext cx="2945715" cy="319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479816" y="6021288"/>
            <a:ext cx="1296144" cy="532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7 422,6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84168" y="2788673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2 148,8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0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920" y="110513"/>
            <a:ext cx="6615448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Строительство объектов недвижимого имущества Северо-Енисейского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24544" y="1510045"/>
            <a:ext cx="94685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год:</a:t>
            </a:r>
          </a:p>
          <a:p>
            <a:pPr lvl="1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коммунальной и транспортной инфраструктуры объекта «Микрорайон «Сосновый бор»,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на сумму 24 365,3 тыс. рублей</a:t>
            </a:r>
          </a:p>
          <a:p>
            <a:pPr lvl="1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получением положительного заключения государственной экспертизы и проведением проверки достоверности определения сметной стоимости на строительство объекта коммунальной и транспортной инфраструктуры объекта микрорайон «Сосновый бор»,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на сумму 79,9 тыс. рублей</a:t>
            </a:r>
          </a:p>
          <a:p>
            <a:pPr lvl="1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16 квартирного дома, ул. Ленина, 62А,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на сумму 5 968,1 тыс. рублей</a:t>
            </a:r>
          </a:p>
          <a:p>
            <a:pPr lvl="1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16 квартирного дома, ул. Карла Маркса, 19А,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на сумму 31 717,9 тыс. рублей</a:t>
            </a:r>
          </a:p>
          <a:p>
            <a:pPr lvl="1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выполнением инженерно-геологических, инженерно-экологических, инженерно-геодезических изысканий и получением положительного заключения государственной экспертизы объекта: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квартирный дом, ул. Карла Маркса, 52А/2,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на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1 930,9 тыс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получением положительного заключения государственной экспертизы и проведением проверки достоверности определения сметной стоимости на строительство 24 квартирного дома, ул. 50 лет Октября, 12Д, п.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Тея на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1 361,4 тыс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lvl="1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выполнением инженерно-геологических, инженерно-экологических, инженерно-геодезических изысканий и получением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положительного заключения государственной экспертизы строительства 16 квартирного дома, ул. Новая, 9А, п. Брянка на сумму 2 887,1 тыс. рублей</a:t>
            </a:r>
          </a:p>
          <a:p>
            <a:pPr lvl="1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60 квартирного дома, ул. Карла Маркса, 52А, </a:t>
            </a:r>
            <a:r>
              <a:rPr lang="ru-RU" sz="1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 на сумму 72 291,3 тыс. рублей</a:t>
            </a:r>
          </a:p>
          <a:p>
            <a:pPr lvl="1"/>
            <a:endParaRPr lang="ru-RU" sz="1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год:</a:t>
            </a:r>
          </a:p>
          <a:p>
            <a:pPr lvl="1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коммунальной и транспортной инфраструктуры объекта «Микрорайон «Сосновый бор»,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на сумму 57 505,3 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6646" y="5213268"/>
            <a:ext cx="62392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год: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расходного склада нефтепродуктов, п.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Енашимо на сумму 696,1 тыс. рублей</a:t>
            </a:r>
          </a:p>
          <a:p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проектной документации линейного объекта жилищно-коммунального хозяйства с получением положительного заключения государственной экспертизы и проведением проверки достоверности определения сметной стоимости на строительство участка системы водоотведения, ул. Суворова, 4,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на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14,1 тыс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Novoselova\мои документы\Бюджет проект 2023-2025\картинки к бюджету\Без названия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22548"/>
            <a:ext cx="1779116" cy="102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ovoselova\мои документы\Бюджет проект 2023-2025\картинки к бюджету\Без названия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02" y="5568740"/>
            <a:ext cx="2470111" cy="12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Novoselova\мои документы\Бюджет проект 2023-2025\картинки к бюджету\images (2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" y="294467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3106412" y="938670"/>
            <a:ext cx="3240360" cy="81175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140 602,0; 2024 </a:t>
            </a:r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57 505,3;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2025 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114299" y="4420164"/>
            <a:ext cx="3361615" cy="73642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710,2; </a:t>
            </a:r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0,0;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2025 год – 0,0</a:t>
            </a:r>
          </a:p>
        </p:txBody>
      </p:sp>
    </p:spTree>
    <p:extLst>
      <p:ext uri="{BB962C8B-B14F-4D97-AF65-F5344CB8AC3E}">
        <p14:creationId xmlns:p14="http://schemas.microsoft.com/office/powerpoint/2010/main" val="669350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555862"/>
              </p:ext>
            </p:extLst>
          </p:nvPr>
        </p:nvGraphicFramePr>
        <p:xfrm>
          <a:off x="0" y="1268761"/>
          <a:ext cx="9144000" cy="3425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096"/>
                <a:gridCol w="720080"/>
                <a:gridCol w="648072"/>
                <a:gridCol w="792088"/>
                <a:gridCol w="792088"/>
                <a:gridCol w="755576"/>
              </a:tblGrid>
              <a:tr h="5190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полученных технических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кадастровых паспортов на объекты недвижимого имущества, 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Количество полученных результатов оценки объектов муниципальной собственности,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Количество документов, подтверждающих прекращение существования объекта недвижимости,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0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Количество сформированных и поставленных на государственный кадастровый учет земельных участков, ед.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капитально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отремонтированных объектов административно-социальной сферы Северо-Енисейского района,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приобретенного оборудования для технического оснащения муниципальных объектов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административно-социальной сферы Северо-Енисейского района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55575" y="274638"/>
            <a:ext cx="7152729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C:\Users\User3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9" name="Picture 3" descr="\\Novoselova\мои документы\Бюджет проект 2023-2025\картинки к бюджету\2018-06-29_105557-790x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" y="4719560"/>
            <a:ext cx="2813251" cy="21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\\Novoselova\мои документы\Бюджет проект 2023-2025\картинки к бюджету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19559"/>
            <a:ext cx="2916595" cy="20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\Novoselova\мои документы\Бюджет проект 2023-2025\картинки к бюджету\d13824ae9b3c51f75cf034db09ca11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08285"/>
            <a:ext cx="3203847" cy="213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32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9912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«Благоустройство территории»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2282550"/>
              </p:ext>
            </p:extLst>
          </p:nvPr>
        </p:nvGraphicFramePr>
        <p:xfrm>
          <a:off x="251520" y="1988840"/>
          <a:ext cx="84352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18015"/>
              </p:ext>
            </p:extLst>
          </p:nvPr>
        </p:nvGraphicFramePr>
        <p:xfrm>
          <a:off x="251519" y="1916832"/>
          <a:ext cx="885698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6"/>
                <a:gridCol w="3852427"/>
                <a:gridCol w="3528392"/>
              </a:tblGrid>
              <a:tr h="21602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796020" y="2424374"/>
            <a:ext cx="1284152" cy="34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63 204,5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5240214"/>
            <a:ext cx="1296144" cy="338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2 256,7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58552" y="3259933"/>
            <a:ext cx="1329223" cy="326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10 563,8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5620" y="4365104"/>
            <a:ext cx="12715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500,5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503" y="620688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720000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–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Создание максимально благоприятных, комфортных и безопасных условий для проживания и отдыха жителей Северо-Енисейского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82086"/>
              </p:ext>
            </p:extLst>
          </p:nvPr>
        </p:nvGraphicFramePr>
        <p:xfrm>
          <a:off x="278378" y="1340768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125 083,1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127 488,3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80 140,9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40 150,0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37 674,3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5802308" y="5229200"/>
            <a:ext cx="12715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06e1e3821b31ad8f15642f2bb4670ea2--free-illustrations-hand-embroider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567" y="2924944"/>
            <a:ext cx="1924110" cy="21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16200" y="6182972"/>
            <a:ext cx="127157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615,4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85132" y="2435608"/>
            <a:ext cx="1296144" cy="338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3 000,0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14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12939"/>
              </p:ext>
            </p:extLst>
          </p:nvPr>
        </p:nvGraphicFramePr>
        <p:xfrm>
          <a:off x="0" y="1268761"/>
          <a:ext cx="9144000" cy="2889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096"/>
                <a:gridCol w="720080"/>
                <a:gridCol w="648072"/>
                <a:gridCol w="792088"/>
                <a:gridCol w="792088"/>
                <a:gridCol w="755576"/>
              </a:tblGrid>
              <a:tr h="5190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59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покоса травы в местах общего пользования в населенных пунктах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76 536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76 536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76 536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76 536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65 000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05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Протяженность вновь созданных тротуаров в населенных пунктах района,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м.п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50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140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-4445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ourier New"/>
                        </a:rPr>
                        <a:t>895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Arial"/>
                          <a:cs typeface="Arial"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508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Arial"/>
                          <a:cs typeface="Arial"/>
                        </a:rPr>
                        <a:t>200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03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Количество приобретенных баннеров и аншлагов в населенных пунктах района, шт.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0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Количество реализованных проектов по благоустройству населенных пунктов района,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шт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светильников уличного освещения,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1277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1 482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1 423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1 423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3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отловленных безнадзорных животных,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274638"/>
            <a:ext cx="556828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«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C:\Users\User3\Documents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Picture 2" descr="C:\Users\user\Pictures\90eca80150066fce3aca2f44e0f0f5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53285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82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764704"/>
            <a:ext cx="3096344" cy="2808312"/>
          </a:xfrm>
        </p:spPr>
        <p:txBody>
          <a:bodyPr>
            <a:noAutofit/>
          </a:bodyPr>
          <a:lstStyle/>
          <a:p>
            <a:pPr algn="l"/>
            <a:r>
              <a:rPr lang="ru-RU" sz="11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п. Тея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4670,0</a:t>
            </a:r>
            <a:endParaRPr lang="ru-RU" sz="1100" b="1" strike="sngStrike" dirty="0" smtClean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lvl="0" algn="l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и озеленение – </a:t>
            </a:r>
            <a:r>
              <a:rPr lang="ru-RU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1 169,6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территорий скверов, парков, зеленых зон,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иных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мест общего пользования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450,0</a:t>
            </a:r>
          </a:p>
          <a:p>
            <a:pPr lvl="0" algn="l"/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кладбища –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350,6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	</a:t>
            </a:r>
          </a:p>
          <a:p>
            <a:pPr lvl="0" algn="l"/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и демонтаж зимнего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городка – 498,7 </a:t>
            </a:r>
          </a:p>
          <a:p>
            <a:pPr lvl="0" algn="l"/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благоустройство кладбища – 2 201,1</a:t>
            </a:r>
          </a:p>
          <a:p>
            <a:pPr lvl="0"/>
            <a:endParaRPr lang="ru-RU" sz="1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	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8153400" cy="360039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населенных пунктов Северо-Енисейского района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на 2023 год, (тыс. рублей)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Pictures\1643165458_21-bigfoto-name-p-oformlenie-dvorovoi-territorii-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560188" cy="26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79512" y="557064"/>
            <a:ext cx="5472608" cy="5968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 на сумму  55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152,6</a:t>
            </a: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и озеленение </a:t>
            </a:r>
            <a:r>
              <a:rPr lang="ru-RU" sz="1000" strike="sngStrik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5 367,7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содержание территорий скверов, парков, зеленых зон, иных мест общего пользования – 13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435,6</a:t>
            </a: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стройство тротуара от ул. Донского, 14А, до ул. Набережная, 1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14 664,8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текущий ремонт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тротуаров, монтаж пандусов, ул. Ленина, 7,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14 – 2 072,6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текущий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ремонт асфальтобетонного покрытия площади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Привокзальной – 4 678,9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изготовление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и монтаж бетонной лестницы с ограждением от ул. Ленина, 42 до ул. Советская,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 – 3 479,6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монтаж </a:t>
            </a:r>
            <a:r>
              <a:rPr lang="ru-RU" sz="1000" dirty="0" err="1">
                <a:solidFill>
                  <a:prstClr val="black"/>
                </a:solidFill>
                <a:latin typeface="Times New Roman"/>
                <a:ea typeface="Times New Roman"/>
              </a:rPr>
              <a:t>евроштакетного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 ограждения от ул. Ленина,4 до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Ленина,10 – 1 053,2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1 742,7	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строительство  </a:t>
            </a:r>
            <a:r>
              <a:rPr lang="ru-RU" sz="10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кладбища № 2,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охрана и содержание, ул</a:t>
            </a:r>
            <a:r>
              <a:rPr lang="ru-RU" sz="10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Механическая,7 – 2 389,1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подготовка </a:t>
            </a:r>
            <a:r>
              <a:rPr lang="ru-RU" sz="10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проектной документации по благоустройству: устройство центральной лестницы, ул. Ленина, 46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А – 615,4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устройство и демонтаж зимнего городка –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2 228,3</a:t>
            </a: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работы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по восстановлению профиля водоотводной канавы, ул. 40 лет Победы, 5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409,3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монтаж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линии уличного освещения, ул.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Южная – 303,7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монтаж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перехода через теплотрассу, ул.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Крылова – 415,0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ликвидация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мест несанкционированного размещения твердых </a:t>
            </a: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коммунальных отходов 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(свалок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 – 1 453,2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приобретение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, доставка, хранение, установка и демонтаж баннеров, </a:t>
            </a: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аншлагов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флагов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, гирлянд, прочей баннерной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продукции – 1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896,7</a:t>
            </a: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endParaRPr lang="ru-RU" sz="1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>
              <a:spcBef>
                <a:spcPts val="0"/>
              </a:spcBef>
            </a:pP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91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4392488" cy="3312368"/>
          </a:xfrm>
        </p:spPr>
        <p:txBody>
          <a:bodyPr>
            <a:noAutofit/>
          </a:bodyPr>
          <a:lstStyle/>
          <a:p>
            <a:pPr algn="l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Новая Калами на сумму 2 595,9</a:t>
            </a:r>
            <a:endParaRPr lang="ru-RU" sz="1000" b="1" strike="sngStrik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озеленение – 702,9 </a:t>
            </a: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одержание территорий скверов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, парков, зеленых зон, иных мест общего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пользования – 500,0</a:t>
            </a:r>
          </a:p>
          <a:p>
            <a:pPr lvl="0" algn="l"/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142,2</a:t>
            </a:r>
            <a:endParaRPr lang="ru-RU" sz="1000" b="1" dirty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у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стройство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и демонтаж зимнего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городка – 111,5</a:t>
            </a:r>
          </a:p>
          <a:p>
            <a:pPr algn="l"/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б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лагоустройство кладбища – 1 139,3</a:t>
            </a:r>
          </a:p>
          <a:p>
            <a:pPr algn="l"/>
            <a:endParaRPr lang="ru-RU" sz="1000" dirty="0" smtClean="0">
              <a:solidFill>
                <a:schemeClr val="tx1"/>
              </a:solidFill>
              <a:latin typeface="Times New Roman"/>
              <a:cs typeface="Times New Roman" pitchFamily="18" charset="0"/>
            </a:endParaRPr>
          </a:p>
          <a:p>
            <a:pPr algn="l"/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п. Брянка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 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2 254,9</a:t>
            </a:r>
            <a:endPara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озеленение –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1 094,8</a:t>
            </a:r>
          </a:p>
          <a:p>
            <a:pPr lvl="0" algn="l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одержание территорий скверов, парков, зеленых зон, иных мест общего пользования –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250,0</a:t>
            </a:r>
          </a:p>
          <a:p>
            <a:pPr lvl="0" algn="l"/>
            <a:r>
              <a:rPr lang="ru-RU" sz="1000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159,6</a:t>
            </a:r>
            <a:endParaRPr lang="ru-RU" sz="1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/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и демонтаж зимнего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городка – 250,0 </a:t>
            </a:r>
            <a:endParaRPr lang="ru-RU" sz="1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приобретение</a:t>
            </a:r>
            <a:r>
              <a:rPr lang="ru-RU" sz="1000" dirty="0">
                <a:solidFill>
                  <a:schemeClr val="tx1"/>
                </a:solidFill>
                <a:latin typeface="Times New Roman"/>
                <a:ea typeface="Times New Roman"/>
              </a:rPr>
              <a:t>, доставка цветочниц для благоустройства </a:t>
            </a:r>
            <a:r>
              <a:rPr lang="ru-RU" sz="1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территории – 500,5 </a:t>
            </a:r>
            <a:endParaRPr lang="ru-RU" sz="1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000" dirty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		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8153400" cy="704831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населенных пунктов Северо-Енисейского района на 2023 год, (тыс. рублей)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99992" y="3717032"/>
            <a:ext cx="4499992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 Вангаш на сумму 1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348,1</a:t>
            </a:r>
            <a:endParaRPr lang="ru-RU" sz="1100" b="1" strike="sngStrike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и озеленение –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660,4</a:t>
            </a:r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одержание территории общего пользования – 500,0</a:t>
            </a:r>
          </a:p>
          <a:p>
            <a:pPr algn="l">
              <a:spcBef>
                <a:spcPts val="0"/>
              </a:spcBef>
            </a:pPr>
            <a:r>
              <a:rPr lang="ru-RU" sz="1100" dirty="0">
                <a:solidFill>
                  <a:prstClr val="black"/>
                </a:solidFill>
                <a:latin typeface="Times New Roman"/>
                <a:ea typeface="Times New Roman"/>
              </a:rPr>
              <a:t>содержание кладбища –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98,7</a:t>
            </a:r>
            <a:endParaRPr lang="ru-RU" sz="1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у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стройство и демонтаж зимнего городка – 89,0</a:t>
            </a:r>
          </a:p>
          <a:p>
            <a:pPr algn="l"/>
            <a:endParaRPr lang="ru-RU" sz="1100" b="1" dirty="0" smtClean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 algn="l"/>
            <a:r>
              <a:rPr lang="ru-RU" sz="1100" b="1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п. Вельмо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183,0</a:t>
            </a: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устройство </a:t>
            </a:r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демонтаж зимнего городка – 83,0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покос травы – 100,0</a:t>
            </a:r>
          </a:p>
          <a:p>
            <a:pPr algn="l"/>
            <a:r>
              <a:rPr lang="ru-RU" sz="11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		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Pictures\3b923eb70e0b2655892bb8c642c26f0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c80f3fc12672bb28ae4c490c7d905fb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1348"/>
            <a:ext cx="3744416" cy="230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991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социальных отношений, рост благополучия и защищенности граждан в Северо-Енисейском районе»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9176310"/>
              </p:ext>
            </p:extLst>
          </p:nvPr>
        </p:nvGraphicFramePr>
        <p:xfrm>
          <a:off x="251519" y="1772816"/>
          <a:ext cx="8651935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88674"/>
              </p:ext>
            </p:extLst>
          </p:nvPr>
        </p:nvGraphicFramePr>
        <p:xfrm>
          <a:off x="287015" y="1772816"/>
          <a:ext cx="88569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66"/>
                <a:gridCol w="3852427"/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779332" y="2254714"/>
            <a:ext cx="1284152" cy="349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2 775,8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61058" y="2708880"/>
            <a:ext cx="1296144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1 427,5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78868" y="3501008"/>
            <a:ext cx="1292585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6 557,2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61058" y="2270018"/>
            <a:ext cx="1296144" cy="318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Краевой бюджет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1 273,8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78867" y="2711774"/>
            <a:ext cx="1292585" cy="315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356,9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87301" y="3137579"/>
            <a:ext cx="1284152" cy="291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 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15 389,0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7301" y="4077072"/>
            <a:ext cx="128415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2 888,4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79332" y="5541267"/>
            <a:ext cx="126448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28 183,0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503" y="620688"/>
            <a:ext cx="85689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0000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–  эффективное и</a:t>
            </a:r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сполнение переданных государственных полномочий по созданию и обеспечению деятельности комиссии по делам несовершеннолетних, по опеке и попечительству в отношении совершеннолетних граждан, а также в сфере патронажа, </a:t>
            </a:r>
            <a:r>
              <a:rPr lang="ru-RU" sz="1000" dirty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качества и степени социальной защищенности отдельных категорий граждан путем предоставления дополнительных мер социальной поддержки для отдельных категорий граждан, реализация прав муниципальных служащих на пенсионное обеспечение за выслугу </a:t>
            </a:r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146784"/>
              </p:ext>
            </p:extLst>
          </p:nvPr>
        </p:nvGraphicFramePr>
        <p:xfrm>
          <a:off x="278378" y="1340768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23 282,3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26 340,4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59 245,6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33 485,5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33 527,4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786361" y="4929973"/>
            <a:ext cx="126448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9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108,9</a:t>
            </a:r>
            <a:endParaRPr lang="ru-RU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Без названия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058" y="5109993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740687" y="6293003"/>
            <a:ext cx="126448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285,0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0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88640"/>
            <a:ext cx="7056784" cy="72008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7041" y="980728"/>
            <a:ext cx="5453543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удостоенным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звания «Почетный гражданин Северо-Енисейского района» в виде компенсации расходов по оплате жилья и коммунальных услуг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0437" y="1385513"/>
            <a:ext cx="5453543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удостоенным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звания «Почетный гражданин Северо-Енисейского района» в виде компенсации стоимости приобретенной путевки на санаторно-курортное лечение в санаториях, расположенных на территории Российской Федерации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0437" y="1932347"/>
            <a:ext cx="545354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удостоенным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звания «Почетный гражданин Северо-Енисейского района» в виде компенсации стоимости  проезда к месту санаторно-курортного лечения и обратно в пределах Российской Федерации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5709" y="2406079"/>
            <a:ext cx="548545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вдовам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(вдовцам) лиц, удостоенных звания «Почетный гражданин Северо-Енисейского района» в виде компенсации расходов по оплате жилья и коммунальных услуг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5320" y="2893917"/>
            <a:ext cx="54369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награжденным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 отличия Северо-Енисейского района «Ветераны золотодобычи 25 лет» в виде ежемесячной денежной выплаты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816" y="3437509"/>
            <a:ext cx="5435164" cy="45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награжденным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знаком отличия Северо-Енисейского района «Ветераны золотодобычи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лет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в виде ежемесячной денежной выплаты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1704" y="3963372"/>
            <a:ext cx="5441000" cy="209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неработающим пенсионерам в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виде ежемесячных денежных выплат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3593" y="4617132"/>
            <a:ext cx="540038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беременным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женщинам в виде ежемесячной денежной выплаты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3593" y="4885701"/>
            <a:ext cx="5400386" cy="364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обучающимся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высших и средних специальных образовательных организациях Красноярского края в виде ежемесячной денежной выплаты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6299" y="4244868"/>
            <a:ext cx="5389301" cy="264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семьям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новорожденными детьми в виде единовременной денежной выплаты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8731" y="5301208"/>
            <a:ext cx="5403973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находящимся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трудной жизненной ситуации в виде единовременной денежной выплаты</a:t>
            </a: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07504" y="980727"/>
            <a:ext cx="792088" cy="573442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отдельных категорий граждан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84343" y="5661248"/>
            <a:ext cx="5388361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отдельных категорий граждан в виде ежемесячной денежной выплаты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4383" y="6067245"/>
            <a:ext cx="541678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неработающим пенсионерам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виде единовременной денежной выплаты на приобретение овощей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55922" y="6453336"/>
            <a:ext cx="5416782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 праздничным дням и памятным датам в виде единовременной денежной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выплаты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48804" y="4902301"/>
            <a:ext cx="1211046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1 088,0 </a:t>
            </a:r>
            <a:r>
              <a:rPr lang="ru-RU" sz="800" dirty="0" smtClean="0">
                <a:solidFill>
                  <a:prstClr val="black"/>
                </a:solidFill>
              </a:rPr>
              <a:t>тыс</a:t>
            </a:r>
            <a:r>
              <a:rPr lang="ru-RU" sz="800" dirty="0">
                <a:solidFill>
                  <a:prstClr val="black"/>
                </a:solidFill>
              </a:rPr>
              <a:t>. руб</a:t>
            </a:r>
            <a:r>
              <a:rPr lang="ru-RU" sz="800" dirty="0" smtClean="0">
                <a:solidFill>
                  <a:prstClr val="black"/>
                </a:solidFill>
              </a:rPr>
              <a:t>.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32804" y="5301208"/>
            <a:ext cx="1227046" cy="27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485,0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23852" y="5643246"/>
            <a:ext cx="1235998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178,2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48804" y="6067245"/>
            <a:ext cx="1211046" cy="306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1 540,8 </a:t>
            </a:r>
            <a:r>
              <a:rPr lang="ru-RU" sz="800" dirty="0" smtClean="0">
                <a:solidFill>
                  <a:prstClr val="black"/>
                </a:solidFill>
              </a:rPr>
              <a:t>тыс</a:t>
            </a:r>
            <a:r>
              <a:rPr lang="ru-RU" sz="800" dirty="0">
                <a:solidFill>
                  <a:prstClr val="black"/>
                </a:solidFill>
              </a:rPr>
              <a:t>. руб</a:t>
            </a:r>
            <a:r>
              <a:rPr lang="ru-RU" sz="800" dirty="0" smtClean="0">
                <a:solidFill>
                  <a:prstClr val="black"/>
                </a:solidFill>
              </a:rPr>
              <a:t>.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32804" y="6435334"/>
            <a:ext cx="1227046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284,0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02386" y="2920920"/>
            <a:ext cx="1257463" cy="3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519,5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03936" y="3437509"/>
            <a:ext cx="1255913" cy="45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169,8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03937" y="3963371"/>
            <a:ext cx="1255912" cy="228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 </a:t>
            </a:r>
            <a:r>
              <a:rPr lang="ru-RU" sz="1200" dirty="0" smtClean="0">
                <a:solidFill>
                  <a:prstClr val="black"/>
                </a:solidFill>
              </a:rPr>
              <a:t>482,0 </a:t>
            </a:r>
            <a:r>
              <a:rPr lang="ru-RU" sz="900" dirty="0" smtClean="0">
                <a:solidFill>
                  <a:prstClr val="black"/>
                </a:solidFill>
              </a:rPr>
              <a:t>тыс</a:t>
            </a:r>
            <a:r>
              <a:rPr lang="ru-RU" sz="800" dirty="0">
                <a:solidFill>
                  <a:prstClr val="black"/>
                </a:solidFill>
              </a:rPr>
              <a:t>. руб</a:t>
            </a:r>
            <a:r>
              <a:rPr lang="ru-RU" sz="800" dirty="0" smtClean="0">
                <a:solidFill>
                  <a:prstClr val="black"/>
                </a:solidFill>
              </a:rPr>
              <a:t>.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06994" y="4244868"/>
            <a:ext cx="1252855" cy="294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340,0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30748" y="4617132"/>
            <a:ext cx="122910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53,0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23851" y="980728"/>
            <a:ext cx="1235997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756,1 </a:t>
            </a:r>
            <a:r>
              <a:rPr lang="ru-RU" sz="1000" dirty="0" smtClean="0">
                <a:solidFill>
                  <a:prstClr val="black"/>
                </a:solidFill>
              </a:rPr>
              <a:t>тыс. руб.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02387" y="1492441"/>
            <a:ext cx="1257462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197,0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000" dirty="0" smtClean="0">
                <a:solidFill>
                  <a:prstClr val="black"/>
                </a:solidFill>
              </a:rPr>
              <a:t>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03937" y="1986353"/>
            <a:ext cx="1255912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0,0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000" dirty="0" smtClean="0">
                <a:solidFill>
                  <a:prstClr val="black"/>
                </a:solidFill>
              </a:rPr>
              <a:t>. 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502386" y="2425053"/>
            <a:ext cx="1257463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25,7 </a:t>
            </a:r>
            <a:r>
              <a:rPr lang="ru-RU" sz="1000" dirty="0" smtClean="0">
                <a:solidFill>
                  <a:prstClr val="black"/>
                </a:solidFill>
              </a:rPr>
              <a:t>тыс</a:t>
            </a:r>
            <a:r>
              <a:rPr lang="ru-RU" sz="1000" dirty="0">
                <a:solidFill>
                  <a:prstClr val="black"/>
                </a:solidFill>
              </a:rPr>
              <a:t>. 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" name="Выноска со стрелкой вправо 34"/>
          <p:cNvSpPr/>
          <p:nvPr/>
        </p:nvSpPr>
        <p:spPr>
          <a:xfrm>
            <a:off x="7884368" y="1142746"/>
            <a:ext cx="504056" cy="545460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получателей, человек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437439" y="4610989"/>
            <a:ext cx="602076" cy="242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35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422558" y="4977173"/>
            <a:ext cx="616958" cy="324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38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437439" y="5349288"/>
            <a:ext cx="605803" cy="242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3</a:t>
            </a:r>
            <a:r>
              <a:rPr lang="ru-RU" sz="1200" dirty="0" smtClean="0">
                <a:solidFill>
                  <a:prstClr val="black"/>
                </a:solidFill>
              </a:rPr>
              <a:t>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437440" y="5672292"/>
            <a:ext cx="605803" cy="312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37440" y="6130512"/>
            <a:ext cx="605804" cy="242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963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37440" y="6435335"/>
            <a:ext cx="615823" cy="279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260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1107" y="2460085"/>
            <a:ext cx="592135" cy="324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437441" y="2920920"/>
            <a:ext cx="615824" cy="3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154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437439" y="3437510"/>
            <a:ext cx="605804" cy="4325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80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437440" y="3930391"/>
            <a:ext cx="602075" cy="242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625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437439" y="4257712"/>
            <a:ext cx="615824" cy="268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34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437439" y="1060828"/>
            <a:ext cx="587194" cy="32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422558" y="1473550"/>
            <a:ext cx="602075" cy="327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429998" y="1986354"/>
            <a:ext cx="613244" cy="362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2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user\Pictures\images 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73" y="98919"/>
            <a:ext cx="167449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97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социальных отношений, рост благополучия и защищенности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Северо-Енисейском районе»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35103585"/>
              </p:ext>
            </p:extLst>
          </p:nvPr>
        </p:nvGraphicFramePr>
        <p:xfrm>
          <a:off x="179512" y="1072909"/>
          <a:ext cx="8856984" cy="4208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864096"/>
                <a:gridCol w="936104"/>
                <a:gridCol w="936104"/>
                <a:gridCol w="936104"/>
                <a:gridCol w="936104"/>
              </a:tblGrid>
              <a:tr h="32704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45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заседаний комиссии по делам несовершеннолетних и защите их прав Северо-Енисейского района,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шт.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24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45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Дней профилактики в образовательных учреждениях Северо-Енисейского района, шт.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0932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изготовленных информационных раздаточных материалов по профилактике безнадзорности и правонарушений несовершеннолетних, шт.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45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проверок условий жизни совершеннолетних недееспособных граждан от общего количества плановых проверок на текущий год, %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3093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изготовленных информационных материалов по вопросам опеки и попечительства в отношении совершеннолетних граждан, а также в сфере патронажа для использования в работе с населением района, шт.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7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Доля граждан, получивших дополнительные меры социальной поддержки из общего количества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заявителей,</a:t>
                      </a:r>
                      <a:r>
                        <a:rPr lang="ru-RU" sz="1000" baseline="0" dirty="0" smtClean="0">
                          <a:effectLst/>
                          <a:latin typeface="Times New Roman"/>
                          <a:ea typeface="Times New Roman"/>
                        </a:rPr>
                        <a:t> %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менее 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44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Доля граждан из числа ветеранов Вов, ветеранов БД, детей-инвалидов, граждан, достигших возраста 80 лет и старше, получивших ЕАМП ко Дню Защитника Отечества, ко Дню Победы, ко Дню защиты детей, ко Дню пожилого человека от общего количества лиц данной категории, проживающих в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районе, 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3451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получающих пенсию за выслугу лет от общего количества заявителей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user\Pictures\images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79870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images (2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72652"/>
            <a:ext cx="252028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63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786117" cy="43204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специалистов в Северо-Енисейский район»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97305" y="2204864"/>
            <a:ext cx="8435280" cy="4525963"/>
            <a:chOff x="297305" y="2204864"/>
            <a:chExt cx="8435280" cy="452596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97305" y="2204864"/>
              <a:ext cx="8435280" cy="4525963"/>
            </a:xfrm>
            <a:prstGeom prst="rect">
              <a:avLst/>
            </a:prstGeom>
            <a:noFill/>
          </p:spPr>
        </p:sp>
        <p:sp>
          <p:nvSpPr>
            <p:cNvPr id="8" name="Полилиния 7"/>
            <p:cNvSpPr/>
            <p:nvPr/>
          </p:nvSpPr>
          <p:spPr>
            <a:xfrm>
              <a:off x="1218018" y="3609021"/>
              <a:ext cx="401667" cy="1166453"/>
            </a:xfrm>
            <a:custGeom>
              <a:avLst/>
              <a:gdLst>
                <a:gd name="connsiteX0" fmla="*/ 0 w 401667"/>
                <a:gd name="connsiteY0" fmla="*/ 1166453 h 1166453"/>
                <a:gd name="connsiteX1" fmla="*/ 200833 w 401667"/>
                <a:gd name="connsiteY1" fmla="*/ 1166453 h 1166453"/>
                <a:gd name="connsiteX2" fmla="*/ 200833 w 401667"/>
                <a:gd name="connsiteY2" fmla="*/ 0 h 1166453"/>
                <a:gd name="connsiteX3" fmla="*/ 401667 w 401667"/>
                <a:gd name="connsiteY3" fmla="*/ 0 h 11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667" h="1166453">
                  <a:moveTo>
                    <a:pt x="0" y="1166453"/>
                  </a:moveTo>
                  <a:lnTo>
                    <a:pt x="200833" y="1166453"/>
                  </a:lnTo>
                  <a:lnTo>
                    <a:pt x="200833" y="0"/>
                  </a:lnTo>
                  <a:lnTo>
                    <a:pt x="40166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691" tIns="552385" rIns="182693" bIns="5523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9" name="Полилиния 8"/>
            <p:cNvSpPr/>
            <p:nvPr/>
          </p:nvSpPr>
          <p:spPr>
            <a:xfrm rot="16200000">
              <a:off x="-1197690" y="4315118"/>
              <a:ext cx="3910703" cy="920713"/>
            </a:xfrm>
            <a:custGeom>
              <a:avLst/>
              <a:gdLst>
                <a:gd name="connsiteX0" fmla="*/ 0 w 3910703"/>
                <a:gd name="connsiteY0" fmla="*/ 0 h 920713"/>
                <a:gd name="connsiteX1" fmla="*/ 3910703 w 3910703"/>
                <a:gd name="connsiteY1" fmla="*/ 0 h 920713"/>
                <a:gd name="connsiteX2" fmla="*/ 3910703 w 3910703"/>
                <a:gd name="connsiteY2" fmla="*/ 920713 h 920713"/>
                <a:gd name="connsiteX3" fmla="*/ 0 w 3910703"/>
                <a:gd name="connsiteY3" fmla="*/ 920713 h 920713"/>
                <a:gd name="connsiteX4" fmla="*/ 0 w 3910703"/>
                <a:gd name="connsiteY4" fmla="*/ 0 h 9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703" h="920713">
                  <a:moveTo>
                    <a:pt x="0" y="0"/>
                  </a:moveTo>
                  <a:lnTo>
                    <a:pt x="3910703" y="0"/>
                  </a:lnTo>
                  <a:lnTo>
                    <a:pt x="3910703" y="920713"/>
                  </a:lnTo>
                  <a:lnTo>
                    <a:pt x="0" y="920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9" tIns="7620" rIns="7621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Times New Roman" pitchFamily="18" charset="0"/>
                  <a:cs typeface="Times New Roman" pitchFamily="18" charset="0"/>
                </a:rPr>
                <a:t>Привлечение  специалистов в  Северо-Енисейский район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619685" y="3068962"/>
              <a:ext cx="2820580" cy="1080118"/>
            </a:xfrm>
            <a:custGeom>
              <a:avLst/>
              <a:gdLst>
                <a:gd name="connsiteX0" fmla="*/ 0 w 2820580"/>
                <a:gd name="connsiteY0" fmla="*/ 0 h 1080118"/>
                <a:gd name="connsiteX1" fmla="*/ 2820580 w 2820580"/>
                <a:gd name="connsiteY1" fmla="*/ 0 h 1080118"/>
                <a:gd name="connsiteX2" fmla="*/ 2820580 w 2820580"/>
                <a:gd name="connsiteY2" fmla="*/ 1080118 h 1080118"/>
                <a:gd name="connsiteX3" fmla="*/ 0 w 2820580"/>
                <a:gd name="connsiteY3" fmla="*/ 1080118 h 1080118"/>
                <a:gd name="connsiteX4" fmla="*/ 0 w 2820580"/>
                <a:gd name="connsiteY4" fmla="*/ 0 h 108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0580" h="1080118">
                  <a:moveTo>
                    <a:pt x="0" y="0"/>
                  </a:moveTo>
                  <a:lnTo>
                    <a:pt x="2820580" y="0"/>
                  </a:lnTo>
                  <a:lnTo>
                    <a:pt x="2820580" y="1080118"/>
                  </a:lnTo>
                  <a:lnTo>
                    <a:pt x="0" y="10801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effectLst/>
                  <a:latin typeface="Times New Roman"/>
                  <a:ea typeface="Times New Roman"/>
                </a:rPr>
                <a:t>Создание условий для привлечения квалифицированных специалистов дефицитных должностей для учреждений социальной сферы и муниципальных предприятий Северо-Енисейского района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effectLst/>
                  <a:latin typeface="Times New Roman"/>
                  <a:ea typeface="Times New Roman"/>
                </a:rPr>
                <a:t>6 100,0</a:t>
              </a: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11785"/>
              </p:ext>
            </p:extLst>
          </p:nvPr>
        </p:nvGraphicFramePr>
        <p:xfrm>
          <a:off x="323528" y="2291831"/>
          <a:ext cx="84249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671"/>
                <a:gridCol w="2330785"/>
                <a:gridCol w="4320480"/>
              </a:tblGrid>
              <a:tr h="32003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Подпрограмма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 финансирования,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609145" y="4941168"/>
            <a:ext cx="12961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810,0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669" y="692696"/>
            <a:ext cx="856895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20000"/>
            <a:r>
              <a:rPr lang="ru-RU" sz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</a:t>
            </a:r>
            <a:r>
              <a:rPr lang="ru-RU" sz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– привлечение специалистов в учреждения социальной сферы и муниципальные предприятия Северо-Енисейского района, а также молодых специалистов в организации, учредителем или участником которых являются органы местного самоуправления Северо-Енисейского района, органы администрации Северо-Енисейского района с правами юридического лица, КГБУЗ «Северо-Енисейская РБ»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02900"/>
              </p:ext>
            </p:extLst>
          </p:nvPr>
        </p:nvGraphicFramePr>
        <p:xfrm>
          <a:off x="330866" y="1700808"/>
          <a:ext cx="856894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8"/>
                <a:gridCol w="1428158"/>
                <a:gridCol w="1428158"/>
                <a:gridCol w="1428158"/>
                <a:gridCol w="1428158"/>
                <a:gridCol w="1428158"/>
              </a:tblGrid>
              <a:tr h="259916">
                <a:tc rowSpan="2"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9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8 500,0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6 910,0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8 721,0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5 281,5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user\Pictures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92" y="2924944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images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30" y="4941168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1193477" y="3204402"/>
            <a:ext cx="8435280" cy="4525963"/>
            <a:chOff x="297305" y="2204864"/>
            <a:chExt cx="8435280" cy="4525963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7305" y="2204864"/>
              <a:ext cx="8435280" cy="4525963"/>
            </a:xfrm>
            <a:prstGeom prst="rect">
              <a:avLst/>
            </a:prstGeom>
            <a:noFill/>
          </p:spPr>
        </p:sp>
        <p:sp>
          <p:nvSpPr>
            <p:cNvPr id="19" name="Полилиния 18"/>
            <p:cNvSpPr/>
            <p:nvPr/>
          </p:nvSpPr>
          <p:spPr>
            <a:xfrm>
              <a:off x="321845" y="4078483"/>
              <a:ext cx="401667" cy="1166453"/>
            </a:xfrm>
            <a:custGeom>
              <a:avLst/>
              <a:gdLst>
                <a:gd name="connsiteX0" fmla="*/ 0 w 401667"/>
                <a:gd name="connsiteY0" fmla="*/ 1166453 h 1166453"/>
                <a:gd name="connsiteX1" fmla="*/ 200833 w 401667"/>
                <a:gd name="connsiteY1" fmla="*/ 1166453 h 1166453"/>
                <a:gd name="connsiteX2" fmla="*/ 200833 w 401667"/>
                <a:gd name="connsiteY2" fmla="*/ 0 h 1166453"/>
                <a:gd name="connsiteX3" fmla="*/ 401667 w 401667"/>
                <a:gd name="connsiteY3" fmla="*/ 0 h 116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667" h="1166453">
                  <a:moveTo>
                    <a:pt x="0" y="1166453"/>
                  </a:moveTo>
                  <a:lnTo>
                    <a:pt x="200833" y="1166453"/>
                  </a:lnTo>
                  <a:lnTo>
                    <a:pt x="200833" y="0"/>
                  </a:lnTo>
                  <a:lnTo>
                    <a:pt x="401667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691" tIns="552385" rIns="182693" bIns="5523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10833" y="3927786"/>
              <a:ext cx="2820580" cy="1080118"/>
            </a:xfrm>
            <a:custGeom>
              <a:avLst/>
              <a:gdLst>
                <a:gd name="connsiteX0" fmla="*/ 0 w 2820580"/>
                <a:gd name="connsiteY0" fmla="*/ 0 h 1080118"/>
                <a:gd name="connsiteX1" fmla="*/ 2820580 w 2820580"/>
                <a:gd name="connsiteY1" fmla="*/ 0 h 1080118"/>
                <a:gd name="connsiteX2" fmla="*/ 2820580 w 2820580"/>
                <a:gd name="connsiteY2" fmla="*/ 1080118 h 1080118"/>
                <a:gd name="connsiteX3" fmla="*/ 0 w 2820580"/>
                <a:gd name="connsiteY3" fmla="*/ 1080118 h 1080118"/>
                <a:gd name="connsiteX4" fmla="*/ 0 w 2820580"/>
                <a:gd name="connsiteY4" fmla="*/ 0 h 108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0580" h="1080118">
                  <a:moveTo>
                    <a:pt x="0" y="0"/>
                  </a:moveTo>
                  <a:lnTo>
                    <a:pt x="2820580" y="0"/>
                  </a:lnTo>
                  <a:lnTo>
                    <a:pt x="2820580" y="1080118"/>
                  </a:lnTo>
                  <a:lnTo>
                    <a:pt x="0" y="10801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effectLst/>
                  <a:latin typeface="Times New Roman"/>
                  <a:ea typeface="Times New Roman"/>
                </a:rPr>
                <a:t>Создание условий для привлечения </a:t>
              </a:r>
              <a:r>
                <a:rPr lang="ru-RU" sz="1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молодых специалистов в организации, учредителем или участником которых являются органы местного самоуправления Северо-Енисейского района, органы администрации Северо-Енисейского района с правами юридического лица, КГБУЗ «Северо-Енисейская РБ»</a:t>
              </a:r>
              <a:r>
                <a:rPr lang="ru-RU" sz="1000" kern="1200" dirty="0" smtClean="0">
                  <a:effectLst/>
                  <a:latin typeface="Times New Roman"/>
                  <a:ea typeface="Times New Roman"/>
                </a:rPr>
                <a:t> 810,0</a:t>
              </a: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4630815" y="3060974"/>
            <a:ext cx="129614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</a:p>
          <a:p>
            <a:pPr algn="ctr"/>
            <a:r>
              <a:rPr lang="ru-RU" sz="1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6 100,0</a:t>
            </a:r>
            <a:endParaRPr lang="ru-RU" sz="1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99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48873" cy="64807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«</a:t>
            </a:r>
            <a:r>
              <a:rPr lang="ru-RU" sz="1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Привлечение специалистов в Северо-Енисейский район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4552073"/>
              </p:ext>
            </p:extLst>
          </p:nvPr>
        </p:nvGraphicFramePr>
        <p:xfrm>
          <a:off x="251519" y="1277499"/>
          <a:ext cx="7056786" cy="419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582"/>
                <a:gridCol w="638924"/>
                <a:gridCol w="638924"/>
                <a:gridCol w="580839"/>
                <a:gridCol w="580839"/>
                <a:gridCol w="638924"/>
                <a:gridCol w="522754"/>
              </a:tblGrid>
              <a:tr h="7857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Единицы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7419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приглашенных и трудоустроенных специалистов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всего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 том числе по отраслям: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361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2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здравоохранение</a:t>
                      </a:r>
                    </a:p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8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1484"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спорт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495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10438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Количество трудоустроенных молодых специалистов после получения высшего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260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Количество трудоустроенных молодых специалистов после получения среднего профессионального образования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36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user\Pictures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04864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42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920" y="110513"/>
            <a:ext cx="6512511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Строительство объектов недвижимого имущества Северо-Енисейского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pic>
        <p:nvPicPr>
          <p:cNvPr id="1027" name="Picture 3" descr="\\Novoselova\мои документы\Бюджет проект 2023-2025\картинки к бюджету\Без названия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73216"/>
            <a:ext cx="2123728" cy="14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Novoselova\мои документы\Бюджет проект 2023-2025\картинки к бюджету\images (2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" y="294467"/>
            <a:ext cx="1215578" cy="12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Горизонтальный свиток 11"/>
          <p:cNvSpPr/>
          <p:nvPr/>
        </p:nvSpPr>
        <p:spPr>
          <a:xfrm>
            <a:off x="2753798" y="896962"/>
            <a:ext cx="3348372" cy="80384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300,0; </a:t>
            </a:r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0,0;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2025 год – 0,0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1700808"/>
            <a:ext cx="6112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выполнением инженерно-геологических, инженерно-геодезических изысканий и получением положительного заключения государственной экспертизы на строительство здания культурно-досугового центра, ул. Школьная, 26В, п.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Брянка на сумму 300,0 тыс. рублей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24830" y="2708920"/>
            <a:ext cx="3531146" cy="81175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4 162,4; </a:t>
            </a:r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 – 0,0,</a:t>
            </a: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2025 год – 0,0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9104" y="3625280"/>
            <a:ext cx="42612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выполнением инженерно-геологических, инженерно-геодезических изысканий и получением положительного заключения государственной экспертизы на строительство здания школы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искусства, </a:t>
            </a:r>
            <a:r>
              <a:rPr lang="ru-RU" sz="1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Северо-Енисейский, ул. Маяковского,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10А на сумму 4 162,4 тыс. рублей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62033" y="0"/>
            <a:ext cx="1383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</a:rPr>
              <a:t>продолжение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4932041" y="2708920"/>
            <a:ext cx="3672408" cy="81175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Массовый спорт</a:t>
            </a:r>
          </a:p>
          <a:p>
            <a:pPr algn="ctr"/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0,0; </a:t>
            </a:r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76,9;</a:t>
            </a:r>
            <a:endParaRPr lang="ru-RU" sz="10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2025 год – 0,0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706631" y="3645257"/>
            <a:ext cx="41335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на строительство объекта некапитального строительства «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Скейт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-парк «Виражи», ул. Ленина, 9Д, </a:t>
            </a:r>
            <a:r>
              <a:rPr 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на сумму 76,9 тыс. рублей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\\Novoselova\мои документы\Бюджет проект 2023-2025\картинки к бюджету\Без названия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" y="5373216"/>
            <a:ext cx="233777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91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712968" cy="634082"/>
          </a:xfrm>
        </p:spPr>
        <p:txBody>
          <a:bodyPr>
            <a:no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Работникам,  месячная  заработная  плата  которых   при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полностью отработанной 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норме  рабочего  времени  и выполненной норме труда (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трудовых обязанностей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)  ниже  размера  заработной  платы,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установленного в Северо-Енисейском районе,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предоставляется региональная выплата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Региональная выплата для работника рассчитывается как разница между размером заработной платы, установленным в Северо-Енисейском районе, и месячной заработной платой конкретного работника при полностью отработанной норме рабочего времени и выполненной норме труда (трудовых обязанностей).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81505"/>
            <a:ext cx="3249081" cy="5872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Размер заработной платы для целей расчета региональной выплаты в Северо-Енисейском районе с 01.06.2022 – 35 142,0 рубля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04690" y="681505"/>
            <a:ext cx="3187790" cy="5872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заработной платы для целей расчета региональной выплаты в Северо-Енисейском районе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 01.01.2023 – 37 357,0 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81470"/>
              </p:ext>
            </p:extLst>
          </p:nvPr>
        </p:nvGraphicFramePr>
        <p:xfrm>
          <a:off x="179512" y="1916832"/>
          <a:ext cx="4392488" cy="483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287959"/>
                <a:gridCol w="744489"/>
              </a:tblGrid>
              <a:tr h="532517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главных распорядителей бюджетных средств и находящихся в их ведении муниципальных учреждений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994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Северо-Енисейского района - главный распорядитель бюджетных средств, 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754,8</a:t>
                      </a:r>
                      <a:endParaRPr lang="ru-RU" sz="800" dirty="0"/>
                    </a:p>
                  </a:txBody>
                  <a:tcPr/>
                </a:tc>
              </a:tr>
              <a:tr h="207090"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/>
                </a:tc>
              </a:tr>
              <a:tr h="20709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Администрация Северо-Енисейского района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364,1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«Аварийно-спасательное формирование Северо-Енисейского района»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127,7</a:t>
                      </a:r>
                      <a:endParaRPr lang="ru-RU" sz="800" dirty="0"/>
                    </a:p>
                  </a:txBody>
                  <a:tcPr/>
                </a:tc>
              </a:tr>
              <a:tr h="27956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«Северо-Енисейская муниципальная информационная служба»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218,0</a:t>
                      </a:r>
                      <a:endParaRPr lang="ru-RU" sz="800" dirty="0"/>
                    </a:p>
                  </a:txBody>
                  <a:tcPr/>
                </a:tc>
              </a:tr>
              <a:tr h="23615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 заказчика-застройщика Северо-Енисейского района»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45,0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администрации Северо-Енисейского района - главный распорядитель бюджетных средств, 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9 104,9</a:t>
                      </a:r>
                      <a:endParaRPr lang="ru-RU" sz="800" dirty="0"/>
                    </a:p>
                  </a:txBody>
                  <a:tcPr/>
                </a:tc>
              </a:tr>
              <a:tr h="207090"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/>
                </a:tc>
              </a:tr>
              <a:tr h="21226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 образования администрации Северо-Енисейского района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259,6</a:t>
                      </a:r>
                      <a:endParaRPr lang="ru-RU" sz="800" dirty="0"/>
                    </a:p>
                  </a:txBody>
                  <a:tcPr/>
                </a:tc>
              </a:tr>
              <a:tr h="20709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«Северо-Енисейский детский сад № 1»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277,0</a:t>
                      </a:r>
                      <a:endParaRPr lang="ru-RU" sz="800" dirty="0"/>
                    </a:p>
                  </a:txBody>
                  <a:tcPr/>
                </a:tc>
              </a:tr>
              <a:tr h="23391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«Северо-Енисейский детский сад № 3»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310,4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комбинированного вида Северо-Енисейский детский сад № 4 «Жарки»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228,9</a:t>
                      </a:r>
                      <a:endParaRPr lang="ru-RU" sz="800" dirty="0"/>
                    </a:p>
                  </a:txBody>
                  <a:tcPr/>
                </a:tc>
              </a:tr>
              <a:tr h="223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«Северо-Енисейский детский сад № 5»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343,7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МБДОУ «Северо-Енисейский детский сад-ясли № 8 «Иволга» имени Гайнутдиновой Валентины Брониславовны»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438,5</a:t>
                      </a:r>
                      <a:endParaRPr lang="ru-RU" sz="800" dirty="0"/>
                    </a:p>
                  </a:txBody>
                  <a:tcPr/>
                </a:tc>
              </a:tr>
              <a:tr h="325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 «Северо-Енисейская средняя школа № 1 им. Е.С. Белинского»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</a:t>
                      </a:r>
                      <a:r>
                        <a:rPr lang="ru-RU" sz="800" dirty="0" smtClean="0"/>
                        <a:t>329,0</a:t>
                      </a:r>
                      <a:endParaRPr lang="ru-RU" sz="800" dirty="0"/>
                    </a:p>
                  </a:txBody>
                  <a:tcPr/>
                </a:tc>
              </a:tr>
              <a:tr h="22342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«Северо-Енисейская средняя школа № 2»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1 052,6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28171"/>
              </p:ext>
            </p:extLst>
          </p:nvPr>
        </p:nvGraphicFramePr>
        <p:xfrm>
          <a:off x="4788024" y="1885148"/>
          <a:ext cx="4248472" cy="494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096344"/>
                <a:gridCol w="720080"/>
              </a:tblGrid>
              <a:tr h="531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главных распорядителей бюджетных средств и находящихся в их ведении муниципальных учреждений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</a:t>
                      </a:r>
                      <a:endParaRPr lang="ru-RU" sz="1000" b="0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262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«Тейская средняя школа № 3»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1 074,9</a:t>
                      </a:r>
                      <a:endParaRPr lang="ru-RU" sz="800" dirty="0"/>
                    </a:p>
                  </a:txBody>
                  <a:tcPr/>
                </a:tc>
              </a:tr>
              <a:tr h="25054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«Брянковская средняя школа № 5»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597,5</a:t>
                      </a:r>
                      <a:endParaRPr lang="ru-RU" sz="800" dirty="0"/>
                    </a:p>
                  </a:txBody>
                  <a:tcPr/>
                </a:tc>
              </a:tr>
              <a:tr h="2262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«Новокаламинская средняя школа № 6»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701,4</a:t>
                      </a:r>
                      <a:endParaRPr lang="ru-RU" sz="800" dirty="0"/>
                    </a:p>
                  </a:txBody>
                  <a:tcPr/>
                </a:tc>
              </a:tr>
              <a:tr h="2585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«Вангашская средняя школа № 8»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527,7</a:t>
                      </a:r>
                      <a:endParaRPr lang="ru-RU" sz="800" dirty="0"/>
                    </a:p>
                  </a:txBody>
                  <a:tcPr/>
                </a:tc>
              </a:tr>
              <a:tr h="247269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2.13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«Вельминская основная школа № 9»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368,0</a:t>
                      </a:r>
                      <a:endParaRPr lang="ru-RU" sz="800" dirty="0"/>
                    </a:p>
                  </a:txBody>
                  <a:tcPr/>
                </a:tc>
              </a:tr>
              <a:tr h="35605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2.14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ДО «Северо-Енисейская спортивная школа»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</a:t>
                      </a:r>
                      <a:r>
                        <a:rPr lang="ru-RU" sz="800" dirty="0" smtClean="0"/>
                        <a:t>257,6</a:t>
                      </a:r>
                      <a:endParaRPr lang="ru-RU" sz="800" dirty="0"/>
                    </a:p>
                  </a:txBody>
                  <a:tcPr/>
                </a:tc>
              </a:tr>
              <a:tr h="26933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2.15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ДО «Северо-Енисейский детско-юношеский центр»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228,9</a:t>
                      </a:r>
                      <a:endParaRPr lang="ru-RU" sz="800" dirty="0"/>
                    </a:p>
                  </a:txBody>
                  <a:tcPr/>
                </a:tc>
              </a:tr>
              <a:tr h="29306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культуры администрации Северо-Енисейского района - главный распорядитель бюджетных средств, 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1 868,8</a:t>
                      </a:r>
                      <a:endParaRPr lang="ru-RU" sz="800" dirty="0"/>
                    </a:p>
                  </a:txBody>
                  <a:tcPr/>
                </a:tc>
              </a:tr>
              <a:tr h="223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/>
                </a:tc>
              </a:tr>
              <a:tr h="357808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«Центр обслуживания муниципальных учреждений Северо-Енисейского района»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1 868,8</a:t>
                      </a:r>
                      <a:endParaRPr lang="ru-RU" sz="800" dirty="0"/>
                    </a:p>
                  </a:txBody>
                  <a:tcPr/>
                </a:tc>
              </a:tr>
              <a:tr h="47883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физической культуры, спорта и молодежной политики администрации Северо-Енисейского района - главный распорядитель бюджетных средств, 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955,2</a:t>
                      </a:r>
                      <a:endParaRPr lang="ru-RU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800" dirty="0"/>
                    </a:p>
                  </a:txBody>
                  <a:tcPr/>
                </a:tc>
              </a:tr>
              <a:tr h="3511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 физической культуры,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спорта и молодежной политики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86,5</a:t>
                      </a:r>
                      <a:endParaRPr lang="ru-RU" sz="800" dirty="0"/>
                    </a:p>
                  </a:txBody>
                  <a:tcPr/>
                </a:tc>
              </a:tr>
              <a:tr h="351147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«Спортивный комплекс Северо-Енисейского района «Нерика»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868,7</a:t>
                      </a:r>
                      <a:endParaRPr lang="ru-RU" sz="800" dirty="0"/>
                    </a:p>
                  </a:txBody>
                  <a:tcPr/>
                </a:tc>
              </a:tr>
              <a:tr h="254558">
                <a:tc>
                  <a:txBody>
                    <a:bodyPr/>
                    <a:lstStyle/>
                    <a:p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dirty="0" smtClean="0"/>
                        <a:t>12 683,7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Прямая со стрелкой 7"/>
          <p:cNvCxnSpPr>
            <a:stCxn id="3" idx="3"/>
            <a:endCxn id="4" idx="1"/>
          </p:cNvCxnSpPr>
          <p:nvPr/>
        </p:nvCxnSpPr>
        <p:spPr>
          <a:xfrm>
            <a:off x="3716625" y="975133"/>
            <a:ext cx="19880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67544" y="59078"/>
            <a:ext cx="842493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Финансовое обеспечение расходов на региональные выплаты работникам муниципальных учреждений Северо-Енисейского района за счет средств бюджета Северо-Енисейского района в 2023 году, (тыс. рублей)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97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85801"/>
            <a:ext cx="7924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Соблюдение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требований статьи 184.1 Бюджетного кодекса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Российской Федерации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объем условно утверждаемых (утвержденных) расходов в случае утверждения бюджета на очередной финансовый год и плановый период   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 на первый год планового периода в объеме не менее 2,5 процента общего объема расходов бюджета, на второй год планового периода в объеме не менее 5 процентов общего объема расходов бюджета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(абзац 5 пункта 3 статьи 184.1 Бюджетного кодекса Российской Федерации 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бюджете Северо-Енисейского района на плановый период условно утверждаемые (утвержденные) расходы составляют: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2024 году – 73 604,8 тыс. рублей или 2,5 % от общего объема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расходов бюджета;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2025 году – 147 642,0 тыс. рублей или 5,0 % от общего объема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расходов бюджета.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F:\Презентация1.jpg"/>
          <p:cNvPicPr/>
          <p:nvPr/>
        </p:nvPicPr>
        <p:blipFill>
          <a:blip r:embed="rId2" cstate="print"/>
          <a:srcRect l="43625" r="38425"/>
          <a:stretch>
            <a:fillRect/>
          </a:stretch>
        </p:blipFill>
        <p:spPr bwMode="auto">
          <a:xfrm>
            <a:off x="8028384" y="5229200"/>
            <a:ext cx="1223962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6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74062"/>
              </p:ext>
            </p:extLst>
          </p:nvPr>
        </p:nvGraphicFramePr>
        <p:xfrm>
          <a:off x="9631" y="1124744"/>
          <a:ext cx="8928993" cy="5757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468"/>
                <a:gridCol w="1602300"/>
                <a:gridCol w="900609"/>
                <a:gridCol w="1080120"/>
                <a:gridCol w="1080120"/>
                <a:gridCol w="1224136"/>
                <a:gridCol w="1080120"/>
                <a:gridCol w="1080120"/>
              </a:tblGrid>
              <a:tr h="84874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 проекта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</a:p>
                    <a:p>
                      <a:pPr algn="l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l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l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  <a:p>
                      <a:pPr algn="l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145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«Современная школа» на создание и обеспечение функционировани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я центров образования естественно-научной и технологической направленностей</a:t>
                      </a: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1 737,8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2 518,4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2»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2 518,4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«ТСШ № 3»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2 518,3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40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«Социальная активность» на поддержку деятельности муниципальных ресурсных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центров поддержки добровольчества (волонтерства)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 «АУРУМ» Северо-Енисейского района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511,0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 «АУРУМ» Северо-Енисейского района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411,0</a:t>
                      </a: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МБУ «Молодежный центр «АУРУМ» Северо-Енисейского района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федерального проекта «Патриотическое воспитание граждан»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183,7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2»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«НСШ № 6»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548,5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2»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548,5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«ТСШ № 3»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1»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548,5</a:t>
                      </a:r>
                    </a:p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«ССШ № 2»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548,5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МБОУ «ТСШ № 3»</a:t>
                      </a:r>
                    </a:p>
                    <a:p>
                      <a:pPr algn="ctr"/>
                      <a:r>
                        <a:rPr lang="ru-RU" sz="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548,5</a:t>
                      </a:r>
                    </a:p>
                  </a:txBody>
                  <a:tcPr/>
                </a:tc>
              </a:tr>
              <a:tr h="73340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Безопасные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качественные автомобильные дороги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«Безопасность дорожного движения» на повышение безопасности дорожного движения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МКУ «Служба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заказчика застройщика»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2831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Демография 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федерального проекта «Спорт-норма жизни» на оснащение объектов спортивной инфраструктуры спортивно-технологическим оборудованием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МКУ «Спортивный комплекс Северо-Енисейского района»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800" b="0" u="non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Нерика</a:t>
                      </a:r>
                      <a:r>
                        <a:rPr lang="ru-RU" sz="800" b="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3 500,0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363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2 642,1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8 066,7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4 011,0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778,4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1 656,5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260648"/>
            <a:ext cx="8928992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Участие муниципальных учреждений Северо-Енисейского района в национальных проектах, тыс. рублей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32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Динамика целевых показателей заработной платы по отдельным категориям работников бюджетной сферы, обозначенных в Указах Президента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07.05.2012 № 597 «О мероприятиях по реализации государственной политики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01.06.2012 N 761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Национальной стратегии действий в интересах детей на 2012 - 2017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6115676"/>
              </p:ext>
            </p:extLst>
          </p:nvPr>
        </p:nvGraphicFramePr>
        <p:xfrm>
          <a:off x="0" y="1268760"/>
          <a:ext cx="903649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96336" y="134712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122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Резервный фонд администрации Северо-Енисейского района, (тыс. рублей)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60848"/>
            <a:ext cx="8229600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Средства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резервного фонда направляются на финансовое обеспечение следующих непредвиденных расходов: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предупреждение и ликвидация последствий аварий, стихийных бедствий (пожаров, катастроф, землетрясений, наводнений, ураганов, засухи, ливневых дождей, града и т.д.), иных чрезвычайных ситуаций;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 проведение аварийно-восстановительных работ и иных  мероприятий, связанных с предупреждением и (или) ликвидацией последствий чрезвычайных ситуаций;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 других мероприятий чрезвычайного характера;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4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оказание единовременной материальной помощи гражданам, пострадавшим от чрезвычайных ситуаций и стихийных бедствий, произошедших на территории Северо-Енисейского района;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5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неотложных расходов по ремонту и восстановлению объектов инженерных инфраструктур;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6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неотложных расходов по приобретению товаров, работ, услуг, направленных на обеспечение биологической безопасности населения Северо-Енисейского района (в том числе на приобретение медицинского оборудования и препаратов, средств индивидуальной защиты и дезинфицирующих средств, необходимых для нужд населения Северо-Енисейского района в связи с угрозой распространения в Северо-Енисейском районе новой коронавирусной инфекции (2019-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)), эффективное выявление заболевших и обеспечение возможности лабораторной диагностики непосредственно в Северо-Енисейском районе (в том числе возведение модульных сооружений, предназначенных для указанных целей, и их материально-техническое оснащение и подключение к инженерным сетям).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0376" y="1155068"/>
            <a:ext cx="70567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500,0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год – 5 000,0          2025 год – 5 000,0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5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Капитальный ремонт объектов недвижимого имущества Северо-Енисейского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района, 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endParaRPr lang="ru-RU" sz="18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59293" y="221079"/>
            <a:ext cx="4320480" cy="66963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хозяйство</a:t>
            </a:r>
          </a:p>
          <a:p>
            <a:pPr algn="ctr"/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43 026,5; 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en-US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4 035,7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год – 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4 305,3</a:t>
            </a:r>
            <a:endParaRPr lang="ru-RU" sz="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147880" y="512676"/>
            <a:ext cx="3718143" cy="75608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algn="ctr"/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25 316,8; 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 – 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8 688,3; </a:t>
            </a:r>
          </a:p>
          <a:p>
            <a:pPr algn="ctr"/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– 0,0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5136" y="1234477"/>
            <a:ext cx="40113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год:</a:t>
            </a:r>
          </a:p>
          <a:p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по подготовке проектов капитальных ремонтов объектов муниципальной собственности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Северо-Енисейского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–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100,0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проверку достоверности определения сметной стоимости капитального ремонта объектов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муниципальной собственности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Северо-Енисейского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– 2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00,0 тыс. рублей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системы холодного и горячего водоснабжения в здании администрации Северо-Енисейского района, ул. Ленина,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6 099,7 тыс. рублей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нежилого здания, ул. Ленина,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 – 454,1 тыс. рублей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нежилого здания, ул. Советская, 11, 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17 039,0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Тея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помещений административного здания, ул. Строителей,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1Б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1 424,0 тыс. рублей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 </a:t>
            </a:r>
            <a:endParaRPr lang="ru-RU" sz="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нежилого здания, ул. Коммунистическая,7 –  8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688,3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986" y="722482"/>
            <a:ext cx="5145094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2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</a:t>
            </a:r>
          </a:p>
          <a:p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по подготовке проектов капитальных ремонтов объектов муниципальной собственности </a:t>
            </a:r>
            <a:endParaRPr lang="ru-RU" sz="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– 650,0 тыс. рублей</a:t>
            </a:r>
          </a:p>
          <a:p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проверку достоверности определения сметной стоимости капитального ремонта объектов </a:t>
            </a:r>
            <a:endParaRPr lang="ru-RU" sz="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муниципальной собственности 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Северо-Енисейского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– 1 100,0 тыс. рублей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2 квартирного дома, ул. Шевченко, 13, кв.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– 45</a:t>
            </a:r>
            <a:r>
              <a:rPr lang="en-US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кровли 2 квартирного дома, ул. Таежная,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11 - 1 115,7 тыс. рублей</a:t>
            </a:r>
          </a:p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24 квартирного дома, ул. Донского ,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14А - 11 366,3 тыс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кровли дома, ул. Набережная, 67,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кв.2 – 724,4 тыс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кровли дома, ул. Молодежная, 5,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кв.1 - 1 119,8 тыс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и рабочей документации с получением положительного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endParaRPr lang="ru-RU" sz="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экспертизы 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капитального ремонта многоквартирного дома,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40 лет Победы,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1 -1 281,1 тыс. рублей</a:t>
            </a:r>
          </a:p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4 квартирного дома, ул. Набережная, 56А, кв.2 – </a:t>
            </a:r>
            <a:r>
              <a:rPr lang="en-US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1 908,5 </a:t>
            </a:r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Тея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2 квартирного дома, ул. 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Кузнецовская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24, кв.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– 3 636,0 тыс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</a:t>
            </a:r>
            <a:r>
              <a:rPr lang="en-US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квартирного дома, ул. 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Кузнецовская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22, кв.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en-US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493,1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4 квартирного дома, ул. Шоссейная, 11,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 восстановления </a:t>
            </a:r>
            <a:endParaRPr lang="ru-RU" sz="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 пожара – </a:t>
            </a:r>
            <a:r>
              <a:rPr lang="en-US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6 516,5 тыс. рублей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Новая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Калами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4 квартирного дома, Механическая, 2Б, кв. 1,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– 208,5 тыс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2 квартирного дома, ул. Нагорная, 1,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кв.1 –  3 </a:t>
            </a:r>
            <a:r>
              <a:rPr lang="en-US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059,9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Вельмо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3 квартирного дома, ул. Центральная,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 –  994,4 тыс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Брянка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2 квартирного дома, ул. Транспортная, 9, кв.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2 - 1 170,0 тыс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2 квартирного дома, ул. Лесная, 32, кв.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– 5 </a:t>
            </a:r>
            <a:r>
              <a:rPr lang="en-US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191,1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Вангаш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квартирного дома, ул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Матроса 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Бикова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 - 2 041,2 тыс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Новая Калами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дома, Юбилейная, 5, кв. 1, п. Новая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Калами – </a:t>
            </a:r>
            <a:r>
              <a:rPr lang="en-US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4 035,7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Тея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2 квартирного дома, ул. Металлистов, 1, кв.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– 3 380,9 тыс. 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Енашимо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2 квартирного дома, ул. Зеленая,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– 924,4 тыс. рублей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Novoselova\мои документы\Бюджет проект 2023-2025\картинки к бюджету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78" y="5710942"/>
            <a:ext cx="1701919" cy="103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5171743" y="4365104"/>
            <a:ext cx="3718143" cy="648072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</a:p>
          <a:p>
            <a:pPr algn="ctr"/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– 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12 692,2; 2024 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0,0; 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год – 0,0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86508" y="4797152"/>
            <a:ext cx="384088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год:</a:t>
            </a:r>
          </a:p>
          <a:p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участка сети тепловодоснабжения от ТК-93А до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ТК-104 –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692,2 тыс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29" y="5710942"/>
            <a:ext cx="1668686" cy="103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6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Капитальный ремонт объектов недвижимого имущества Северо-Енисейского района, (тыс. рублей) </a:t>
            </a:r>
            <a:endParaRPr lang="ru-RU" sz="18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93812" y="623633"/>
            <a:ext cx="3816424" cy="57606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– 874,3; 2024 год – 16 634,0; 2025 год – 0,0</a:t>
            </a:r>
            <a:endParaRPr lang="ru-RU" sz="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932040" y="620688"/>
            <a:ext cx="4032448" cy="72007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– 12 888,8; 2024 год – 3 893,9; </a:t>
            </a:r>
          </a:p>
          <a:p>
            <a:pPr algn="ctr"/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год – 10 500,0</a:t>
            </a:r>
            <a:endParaRPr lang="ru-RU" sz="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925" y="1124744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подготовке проектов капитальных ремонтов объектов муниципальной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собственности Северо-Енисейского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150,0 тыс. 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проверку сметной стоимости капитального ремонта объектов муниципальной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собственности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Северо-Енисейского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– 300,0 тыс. рублей</a:t>
            </a:r>
          </a:p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Брянка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и рабочей документации с получением положительного заключения государственной экспертизы капитального ремонта здания, в части замены инженерных систем муниципального бюджетного образовательного учреждения «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Брянковская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школа № 5», ул. Школьная, 42, п. Брянка –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424,3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здания муниципального бюджетного общеобразовательного учреждения «Северо-Енисейская средняя школа № 1 имени Е.С. Белинского», ул. 40 лет Победы, 12 А – 3 965,9 тыс. рублей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учебной теплицы со вспомогательным помещением, ул. 40 лет Победы, 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12А/1, 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 6 457,6 тыс. 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Тея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здания муниципального бюджетного общеобразовательного учреждения «Тейская средняя школа № 3», ул. Октябрьская,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– 3 871,5 тыс. 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Вельмо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фасада здания муниципального бюджетного общеобразовательного учреждения «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Вельминская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основная школа № 9», ул. Центральная,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– 2 339,0 тыс. рублей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0784" y="836712"/>
            <a:ext cx="421196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</a:p>
          <a:p>
            <a:r>
              <a:rPr lang="ru-RU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по подготовке проектов капитальных ремонтов объектов муниципальной собственности Северо-Енисейского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- 100,0 тыс. 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проверку достоверности определения сметной стоимости капитального ремонта объектов муниципальной собственности Северо-Енисейского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- 200,0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проектной документации капитального ремонта крыши здания РДК «Металлург» муниципального бюджетного учреждения «Централизованная клубная система Северо-Енисейского района» ул. Ленина,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– 336,4 тыс. 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Иной межбюджетный трансферт бюджетам муниципальных образований на создание (реконструкцию) и капитальный ремонт культурно-досуговых учреждений в сельской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местности с учетом </a:t>
            </a:r>
            <a:r>
              <a:rPr lang="ru-RU" sz="9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9 862,5 тыс. рублей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Вангаш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здания сельского дома культуры поселка Вангаш, ул. Центральная, 21, п. Вангаш, в части подключения к системе центрального водоснабжения и монтажа системы канализации и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септика – 1 090,7 тыс. рублей</a:t>
            </a:r>
          </a:p>
          <a:p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Тея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здания библиотеки-филиала «Истоки» поселка Тея, ул. Октябрьская, 6, п. Тея, в части обустройства теплой туалетной комнаты с монтажом системы канализации и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септика – 711,1 тыс. 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здания дома культуры поселка Тея, ул. Октябрьская, 10, п. Тея, в части обустройства теплой туалетной комнаты с монтажом системы канализации и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септика – 588,1 тыс. 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</a:p>
          <a:p>
            <a:r>
              <a:rPr lang="ru-RU" sz="11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1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системы отопления здания районного дома культуры «Металлург» муниципального бюджетного учреждения «Централизованная клубная система Северо-Енисейского района» ул. Ленина,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– 2 803,3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Вангаш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здания сельского дома культуры поселка 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Вангаш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Центральная, 21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части подключения к системе центрального водоснабжения и монтажа системы канализации и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септика – 1 090,7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</a:p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Новая Калами</a:t>
            </a:r>
          </a:p>
          <a:p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здания СДК, ул. Юбилейная,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 – 10 500,0 тыс. рублей</a:t>
            </a: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Novoselova\мои документы\Бюджет проект 2023-2025\картинки к бюджету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8"/>
            <a:ext cx="1187625" cy="9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Горизонтальный свиток 8"/>
          <p:cNvSpPr/>
          <p:nvPr/>
        </p:nvSpPr>
        <p:spPr>
          <a:xfrm>
            <a:off x="593812" y="4897220"/>
            <a:ext cx="3816424" cy="505676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 – 1 360,6; 2024 год – 0,0; 2025 год – 0,0</a:t>
            </a:r>
            <a:endParaRPr lang="ru-RU" sz="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088" y="5288340"/>
            <a:ext cx="4888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подготовку проектной документации на капитальный ремонт поселкового стадиона, ул. Фабричная,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- 50,0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проверку достоверности определения сметной стоимости капитального ремонта поселкового стадиона, ул. Фабричная,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1 - 340,0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с получением положительного заключения государственной экспертизы достоверности определения сметной стоимости на капитальный ремонт крыши здания муниципального казенного учреждения «Спортивный комплекс Северо-Енисейского района «</a:t>
            </a:r>
            <a:r>
              <a:rPr 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Нерика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ул. Фабричная,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1А – 970,6 </a:t>
            </a:r>
            <a:r>
              <a:rPr 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41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</a:rPr>
              <a:t>продолжение</a:t>
            </a:r>
            <a:endParaRPr lang="ru-RU" sz="1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26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576064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 на реализацию муниципальных программ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непрограммных расходов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годах (тыс. рублей)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graphicFrame>
        <p:nvGraphicFramePr>
          <p:cNvPr id="20" name="Объект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11611554"/>
              </p:ext>
            </p:extLst>
          </p:nvPr>
        </p:nvGraphicFramePr>
        <p:xfrm>
          <a:off x="107504" y="692696"/>
          <a:ext cx="669674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1448784"/>
              </p:ext>
            </p:extLst>
          </p:nvPr>
        </p:nvGraphicFramePr>
        <p:xfrm>
          <a:off x="6948264" y="620688"/>
          <a:ext cx="208823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8344" y="170080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39567703"/>
              </p:ext>
            </p:extLst>
          </p:nvPr>
        </p:nvGraphicFramePr>
        <p:xfrm>
          <a:off x="7092280" y="4581128"/>
          <a:ext cx="206406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70708160"/>
              </p:ext>
            </p:extLst>
          </p:nvPr>
        </p:nvGraphicFramePr>
        <p:xfrm>
          <a:off x="7020272" y="2492896"/>
          <a:ext cx="20162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12577" y="364502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6772" y="579365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5616624" cy="100811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расходования субсидий, предоставляемых из бюджета </a:t>
            </a:r>
            <a:b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Северо-Енисейского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района в рамках муниципальных программ </a:t>
            </a:r>
            <a:b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73452759"/>
              </p:ext>
            </p:extLst>
          </p:nvPr>
        </p:nvGraphicFramePr>
        <p:xfrm>
          <a:off x="179512" y="1052735"/>
          <a:ext cx="8856984" cy="548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  <a:gridCol w="720080"/>
              </a:tblGrid>
              <a:tr h="28803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«Реформирование и модернизация жилищно-коммунального хозяйства и повышение энергетической эффективности»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834 293,1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0781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 по организации в границах района теплоснабжения населения в части хранения нефти, находящейся в муниципальной собственности Северо-Енисейского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12 452,4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5402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теплоснабжающим и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энергосбытовым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организациям, осуществляющим производство и (или) реализацию тепловой и электрической энергии, не включенных в тарифы на коммунальные услуги вследствие ограничения их роста, в части доставки товарной нефти от ее места хранения в Северо-Енисейском районе (Красноярский край, Северо-Енисейский район,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Олимпиадинский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ГОК, Склад нефти) до котельных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Северо-Енисейского протяженностью 71 километр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10 132,4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1130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выполнением работ по строительству и содержанию (эксплуатации) автозимника от 266 километра автомобильной дороги «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Епишино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–Северо-Енисейский» до пункта отпуска товарной нефти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Юрубчено-Тохомского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месторождения протяженностью 240 километров (связанного с доставкой в Северо-Енисейский район котельно-печного топлива)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31 054,0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75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финансовое обеспечение затрат, связанных с организацией в границах района теплоснабжения населения в части затрат по приобретению (закупу) котельно-печного топлива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674 015,3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56765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теплоснабжающим и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энергосбытовым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организациям, осуществляющим производство и (или) реализацию тепловой и электрической энергии, не включенных в тарифы на коммунальные услуги вследствие ограничения их роста, в части доставки товарной нефти от пункта отпуска товарной нефти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Юрубчено-Тохомского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месторождения до ее места хранения в Северо-Енисейском районе (Красноярский край, Северо-Енисейский район,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Олимпиадинский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ГОК, Склад нефти) протяженностью 286 километров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11 802,3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353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теплоснабжающим и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энергосбытовым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организациям, осуществляющим производство и (или) реализацию тепловой и электрической энергии, не включенных в тарифы на коммунальные услуги вследствие ограничения их роста, в части доставки товарной нефти от пункта отпуска товарной нефти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Юрубчено-Тохомского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месторождения до котельных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Северо-Енисейского протяженностью 265 километров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10 889,5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4466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обеспечением жителей района услугами бытового обслуживания в части возмещения части затрат в связи с оказанием бытовых услуг общих отделений бань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10 953,1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2349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в части производства и (или) реализации топлива твердого (швырок всех групп пород)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12 368,0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3937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 по организации водоснабжения населения в части доставки воды автомобильным транспортом от центральной водокачки к водоразборным колонкам и на содержание водоразборных колонок в </a:t>
                      </a:r>
                      <a:r>
                        <a:rPr lang="ru-RU" sz="8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Северо-Енисейский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6 896,2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741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 в форме субсидии на финансовое обеспечение затрат по ремонту участка сети тепло-, водоснабжения и участка сети канализации, включая канализационный коллектор муниципальному унитарному предприятию «Управление коммуникационным комплексом Северо-Енисейского района»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14 762,5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693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 в форме субсидии на финансовое обеспечение затрат по приобретению материалов для водовода в городском поселке Северо-Енисейский муниципальному унитарному предприятию «Управление коммуникационным комплексом Северо-Енисейского района»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36 768,4</a:t>
                      </a:r>
                    </a:p>
                    <a:p>
                      <a:pPr algn="r" fontAlgn="t"/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8797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на возмещение фактически понесенных затрат по приобретению и установке приборов учета забора (изъятия) водных ресурсов, связанных с содержанием объекта водоснабжения (663282, Красноярский край, Северо-Енисейский район, </a:t>
                      </a:r>
                      <a:r>
                        <a:rPr lang="ru-RU" sz="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</a:t>
                      </a:r>
                      <a:r>
                        <a:rPr lang="ru-RU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Северо-Енисейский, ул. Карла Маркса 50а)</a:t>
                      </a:r>
                      <a:endParaRPr lang="ru-RU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2 199,0</a:t>
                      </a:r>
                      <a:endParaRPr lang="ru-RU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33937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2 584,5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154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 в форме субсидии на финансовое обеспечение затрат по предоставлению специализированной техники (колесного трактора с телегой) для сбора и транспортировки мусора к месту его накопления, загруженного гражданами, организациями, индивидуальными предпринимателями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2 584,5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36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транспортной системы Северо-Енисейского района»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40 169,5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75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недополученных доходов, связанных с оказанием населению района транспортных услуг и организации транспортного обслуживания населения в границах района, возникающих у перевозчиков при прохождении муниципальных маршрутов регулярных перевозок пассажиров по регулируемым тарифам автомобильным транспортом общего пользования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40 169,5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5" name="Picture 3" descr="C:\Users\user\Pictures\75607349768386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8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Pictures\images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" y="44624"/>
            <a:ext cx="2024402" cy="10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3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4624"/>
            <a:ext cx="7272808" cy="93610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b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расходования субсидий, предоставляемых из бюджета </a:t>
            </a:r>
            <a:b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Северо-Енисейского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района в рамках муниципальных программ </a:t>
            </a:r>
            <a:b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sz="18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1309481"/>
              </p:ext>
            </p:extLst>
          </p:nvPr>
        </p:nvGraphicFramePr>
        <p:xfrm>
          <a:off x="107504" y="909030"/>
          <a:ext cx="8856984" cy="6032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  <a:gridCol w="720080"/>
              </a:tblGrid>
              <a:tr h="179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местного самоуправления</a:t>
                      </a:r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65 458,2</a:t>
                      </a:r>
                      <a:endParaRPr lang="ru-RU" sz="10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созданием условий для обеспечения жителей услугами торговли (реализации населению Северо-Енисейского района пищевых продуктов и непродовольственных товаров первой необходимости) в части затрат по их доставке (включая транспортно-заготовительные расходы)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668,8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794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оказание финансовой поддержки социально ориентированным некоммерческим организациям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794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 в форме субсидий на финансовое обеспечение затрат по закупу товаров, работ, услуг для муниципального предприятия Северо-Енисейского района «Хлебопек»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5 173,7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Cубсидия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обеспечение жизнедеятельности населения Северо-Енисейского района в части создания условий для обеспечения жителей населенных пунктов района услугами общественного питания, торговли, в том числе по обеспечению уставной деятельности предприятий торговли 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21 774,5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обеспечение жизнедеятельности населения Северо-Енисейского района в части создания условий для обеспечения жителей населенных пунктов района услугами общественного питания, торговли, в том числе по содержанию муниципального имущества 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8 965,7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обеспечение жизнедеятельности населения Северо-Енисейского района в части создания условий для обеспечения жителей населенных пунктов района услугами общественного питания, торговли, в том числе по обеспечению хлебобулочными изделиями 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финансовое обеспечение затрат по обеспечению жизнедеятельности населения Северо-Енисейского района в части создания условий по обеспечению жителей населенных пунктов района услугами общественного питания, торговли, в том числе уставной деятельности по производству хлебобулочных изделий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3 230,9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794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недополученных доходов, связанных с производством и (или) реализацией населению Северо-Енисейского района хлебобулочных изделий в 2023 году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4 213,4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1794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 имуществом»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13 721,3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61160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обеспечением жизнедеятельности населения Северо-Енисейского района в части предоставления дополнительных гарантий семьям граждан Российской Федерации, призванных на военную службу по мобилизации в Вооруженные Силы Российской Федерации с территории Северо-Енисейского района или проходящих военную службу по контракту, либо заключивших контракт о добровольном содействии в выполнении задач, возложенных на Вооруженные Силы Российской Федерации, а также заключивших контракт и направляемых для участия в специальной военной операции в составе воинских частей Федеральной службы войск национальной гвардии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4 093,8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Cубсидия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обеспечение жизнедеятельности населения Северо-Енисейского района в части поддержки лиц, принимающих (принимавших) участие в специальной военной операции, и членов их семей 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2 178,5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Cубсидия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обеспечение жизнедеятельности населения Северо-Енисейского района в части создания условий для обеспечения жителей населенных пунктов района услугами теплоснабжения, в том числе по содержанию муниципального имущества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3 789,7</a:t>
                      </a:r>
                    </a:p>
                  </a:txBody>
                  <a:tcPr marL="9525" marR="9525" marT="9525" marB="0"/>
                </a:tc>
              </a:tr>
              <a:tr h="16522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на обеспечение жизнедеятельности населения Северо-Енисейского района в части ремонта печей и дымовых труб </a:t>
                      </a:r>
                      <a:endParaRPr lang="ru-RU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2 394,9</a:t>
                      </a:r>
                      <a:endParaRPr lang="ru-RU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34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на обеспечение жизнедеятельности населения Северо-Енисейского района в части ремонта многоквартирных домов</a:t>
                      </a:r>
                      <a:endParaRPr lang="ru-RU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1 264,4</a:t>
                      </a:r>
                      <a:endParaRPr lang="ru-RU" sz="8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03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11 064,3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благоустройства территории населенных пунктов Северо-Енисейского района в части освещения улиц населенных пунктов Северо-Енисейского района 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10 563,8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ритуальных услуг в районе в части оказания услуг по доставке трупов с мест обнаружения в морг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Северо-Енисейский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500,5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260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18 221,3</a:t>
                      </a:r>
                      <a:endParaRPr lang="ru-RU" sz="10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7531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финансовое обеспечение мероприятий, связанных с предотвращением влияния ухудшения экономической ситуации на развитие отраслей экономики на территории Северо-Енисейского района в части финансового обеспечения затрат по проведению учета численности охотничьих ресурсов на закрепленной территории в Северо-Енисейском районе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финансовое обеспечение затрат по приобретению медицинского оборудования для краевого государственного бюджетного учреждения здравоохранения «Северо-Енисейская районная больница»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5 114,3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 в форме субсидии на финансовое обеспечение затрат по закупу товаров, в том числе с ограниченным сроком завоза грузов для общества с ограниченной ответственностью «Управление торговли Северо-Енисейского района»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4623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 в форме субсидии на финансовое обеспечение затрат по приобретению медицинских изделий, работ (услуг) для краевого государственного бюджетного учреждения здравоохранения «Северо-Енисейская районная больница»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1 393,7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40271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Грант в форме субсидии на финансовое обеспечение затрат по ремонту нежилого здания (663282, Красноярский край, </a:t>
                      </a:r>
                      <a:r>
                        <a:rPr lang="ru-RU" sz="8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Северо-Енисейский Северо-Енисейского района, ул. Гоголя, 7/8)  краевого государственного бюджетного учреждения здравоохранения «Северо-Енисейская районная больница»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1 513,4</a:t>
                      </a:r>
                      <a:endParaRPr lang="ru-RU" sz="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Picture 2" descr="C:\Users\user\Pictures\images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" y="18695"/>
            <a:ext cx="1592353" cy="81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6807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6649</TotalTime>
  <Words>10503</Words>
  <Application>Microsoft Office PowerPoint</Application>
  <PresentationFormat>Экран (4:3)</PresentationFormat>
  <Paragraphs>2365</Paragraphs>
  <Slides>44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Воздушный поток</vt:lpstr>
      <vt:lpstr>2_Воздушный поток</vt:lpstr>
      <vt:lpstr>1_Воздушный поток</vt:lpstr>
      <vt:lpstr>3_Воздушный поток</vt:lpstr>
      <vt:lpstr>Отраслевая структура расходов по разделам бюджетной классификации РФ в 2023 году (тыс. рублей)</vt:lpstr>
      <vt:lpstr>Динамика и структура расходов бюджета района по разделам бюджетной классификации РФ  на 2021–2025 годы, (млн. рублей)</vt:lpstr>
      <vt:lpstr>Строительство объектов недвижимого имущества Северо-Енисейского района, (тыс. рублей)</vt:lpstr>
      <vt:lpstr>Строительство объектов недвижимого имущества Северо-Енисейского района, (тыс. рублей)</vt:lpstr>
      <vt:lpstr>Капитальный ремонт объектов недвижимого имущества Северо-Енисейского района, (тыс. рублей) </vt:lpstr>
      <vt:lpstr>Капитальный ремонт объектов недвижимого имущества Северо-Енисейского района, (тыс. рублей) </vt:lpstr>
      <vt:lpstr>Расходы  на реализацию муниципальных программ  и непрограммных расходов в 2023-2025 годах (тыс. рублей) </vt:lpstr>
      <vt:lpstr>Направления расходования субсидий, предоставляемых из бюджета  Северо-Енисейского района в рамках муниципальных программ  на 2023 год, (тыс. рублей)</vt:lpstr>
      <vt:lpstr>Продолжение Направления расходования субсидий, предоставляемых из бюджета  Северо-Енисейского района в рамках муниципальных программ  на 2023 год, (тыс. рублей)</vt:lpstr>
      <vt:lpstr>Муниципальная программа «Развитие образования»</vt:lpstr>
      <vt:lpstr>Динамика численности детей, охваченных дошкольным, общим и дополнительным образованием, человек</vt:lpstr>
      <vt:lpstr>Питание обучающихся в муниципальных общеобразовательных организациях Северо-Енисейского района в 2023 – 2025 годах</vt:lpstr>
      <vt:lpstr>Основные результаты при реализации муниципальной программы «Развитие образования»</vt:lpstr>
      <vt:lpstr>Муниципальная программа «Реформирование и модернизация жилищно-коммунального хозяйства и повышение энергетической эффективности» </vt:lpstr>
      <vt:lpstr>Основные результаты при реализации муниципальной программы «Реформирование и модернизация жилищно-коммунального хозяйства и повышение энергетической эффективности»</vt:lpstr>
      <vt:lpstr>Муниципальная программа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vt:lpstr>
      <vt:lpstr>Основные результаты при реализации муниципальной программы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vt:lpstr>
      <vt:lpstr>Муниципальная программа «Развитие культуры»</vt:lpstr>
      <vt:lpstr>Основные результаты при реализации муниципальной программы «Развитие культуры»</vt:lpstr>
      <vt:lpstr>Муниципальная программа «Развитие физической культуры, спорта и молодежной политики»</vt:lpstr>
      <vt:lpstr>Основные результаты при реализации муниципальной программы «Развитие физической культуры, спорта и молодежной политики»</vt:lpstr>
      <vt:lpstr>Муниципальная программа «Развитие транспортной системы Северо-Енисейского района» </vt:lpstr>
      <vt:lpstr>Презентация PowerPoint</vt:lpstr>
      <vt:lpstr>Муниципальная программа «Развитие местного самоуправления» </vt:lpstr>
      <vt:lpstr>Муниципальная программа «Создание условий для обеспечения доступным и комфортным жильем граждан Северо-Енисейского района»</vt:lpstr>
      <vt:lpstr>Презентация PowerPoint</vt:lpstr>
      <vt:lpstr>Муниципальная программа «Управление муниципальными финансами» </vt:lpstr>
      <vt:lpstr>Муниципальная программа «Содействие развитию гражданского общества»</vt:lpstr>
      <vt:lpstr>Муниципальная программа «Управление муниципальным имуществом» </vt:lpstr>
      <vt:lpstr>Презентация PowerPoint</vt:lpstr>
      <vt:lpstr>Муниципальная программа «Благоустройство территории»</vt:lpstr>
      <vt:lpstr>Презентация PowerPoint</vt:lpstr>
      <vt:lpstr>Благоустройство территории населенных пунктов Северо-Енисейского района     на 2023 год, (тыс. рублей)</vt:lpstr>
      <vt:lpstr>Благоустройство территории населенных пунктов Северо-Енисейского района на 2023 год, (тыс. рублей)</vt:lpstr>
      <vt:lpstr>Муниципальная программа «Развитие социальных отношений, рост благополучия и защищенности граждан в Северо-Енисейском районе»</vt:lpstr>
      <vt:lpstr>Дополнительные меры социальной поддержки для отдельных категорий граждан </vt:lpstr>
      <vt:lpstr>Основные результаты при реализации муниципальной программы «Развитие социальных отношений, рост благополучия и защищенности граждан  в Северо-Енисейском районе»</vt:lpstr>
      <vt:lpstr>Муниципальная программа «Привлечение специалистов в Северо-Енисейский район»</vt:lpstr>
      <vt:lpstr>Основные результаты при реализации муниципальной программы «Привлечение специалистов в Северо-Енисейский район»</vt:lpstr>
      <vt:lpstr> Работникам,  месячная  заработная  плата  которых   при   полностью отработанной  норме  рабочего  времени  и выполненной норме труда (трудовых обязанностей)  ниже  размера  заработной  платы,  установленного в Северо-Енисейском районе, предоставляется региональная выплата. Региональная выплата для работника рассчитывается как разница между размером заработной платы, установленным в Северо-Енисейском районе, и месячной заработной платой конкретного работника при полностью отработанной норме рабочего времени и выполненной норме труда (трудовых обязанностей).</vt:lpstr>
      <vt:lpstr>Презентация PowerPoint</vt:lpstr>
      <vt:lpstr>Презентация PowerPoint</vt:lpstr>
      <vt:lpstr>Динамика целевых показателей заработной платы по отдельным категориям работников бюджетной сферы, обозначенных в Указах Президента Российской Федерации от 07.05.2012 № 597 «О мероприятиях по реализации государственной политики», от 01.06.2012 N 761 «О Национальной стратегии действий в интересах детей на 2012 - 2017 годы»</vt:lpstr>
      <vt:lpstr>Резервный фонд администрации Северо-Енисейского района, (тыс. рублей)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 на реализацию муниципальных программ  и непрограммных расходов в 2022-2024 годах (тыс. рублей) </dc:title>
  <dc:creator>User3</dc:creator>
  <cp:lastModifiedBy>User3</cp:lastModifiedBy>
  <cp:revision>424</cp:revision>
  <cp:lastPrinted>2024-01-11T05:57:25Z</cp:lastPrinted>
  <dcterms:created xsi:type="dcterms:W3CDTF">2022-11-03T08:19:43Z</dcterms:created>
  <dcterms:modified xsi:type="dcterms:W3CDTF">2024-01-11T07:31:40Z</dcterms:modified>
</cp:coreProperties>
</file>