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1" r:id="rId3"/>
    <p:sldId id="260" r:id="rId4"/>
    <p:sldId id="258" r:id="rId5"/>
    <p:sldId id="259" r:id="rId6"/>
    <p:sldId id="271" r:id="rId7"/>
    <p:sldId id="274" r:id="rId8"/>
    <p:sldId id="265" r:id="rId9"/>
    <p:sldId id="275" r:id="rId10"/>
    <p:sldId id="273" r:id="rId11"/>
    <p:sldId id="269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_______Microsoft_Office_PowerPoint_97-20032.ppt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Территориальное общественное самоуправление «</a:t>
            </a:r>
            <a:r>
              <a:rPr lang="ru-RU" sz="5400" cap="none" dirty="0" err="1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Сорокпяточка</a:t>
            </a:r>
            <a:r>
              <a:rPr lang="ru-RU" sz="54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»</a:t>
            </a:r>
            <a:endParaRPr lang="ru-RU" sz="5400" cap="none" dirty="0">
              <a:solidFill>
                <a:srgbClr val="FFFF00"/>
              </a:solidFill>
              <a:latin typeface="Monotype Corsiva" pitchFamily="66" charset="0"/>
              <a:cs typeface="Aparajit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717032"/>
            <a:ext cx="7854696" cy="1264104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latin typeface="Monotype Corsiva" pitchFamily="66" charset="0"/>
              </a:rPr>
              <a:t>Красноярский край Северо-Енисейский район </a:t>
            </a:r>
          </a:p>
          <a:p>
            <a:r>
              <a:rPr lang="ru-RU" dirty="0" smtClean="0">
                <a:latin typeface="Monotype Corsiva" pitchFamily="66" charset="0"/>
              </a:rPr>
              <a:t>городской поселок Северо-Енисейский, ул. Донского дом 45 А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7"/>
          <p:cNvSpPr txBox="1">
            <a:spLocks/>
          </p:cNvSpPr>
          <p:nvPr/>
        </p:nvSpPr>
        <p:spPr>
          <a:xfrm>
            <a:off x="899592" y="188640"/>
            <a:ext cx="7854696" cy="93610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Жители ТОС «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Сорокпяточка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» занимаются озеленением своей территории (высадка </a:t>
            </a:r>
            <a: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  <a:t>саженцев деревьев)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U:\АДМИНИСТРАЦИЯ ПОСЕЛКА\ФОТО\2019\9. Сентябрь\18.09.19 посадка деревьев Донского 45А\DSC_1187.JPG"/>
          <p:cNvPicPr/>
          <p:nvPr/>
        </p:nvPicPr>
        <p:blipFill>
          <a:blip r:embed="rId2" cstate="print"/>
          <a:srcRect t="18500" b="9051"/>
          <a:stretch>
            <a:fillRect/>
          </a:stretch>
        </p:blipFill>
        <p:spPr bwMode="auto">
          <a:xfrm>
            <a:off x="683568" y="1988840"/>
            <a:ext cx="3312368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U:\АДМИНИСТРАЦИЯ ПОСЕЛКА\ФОТО\2019\9. Сентябрь\18.09.19 посадка деревьев Донского 45А\DSC_1188.JPG"/>
          <p:cNvPicPr/>
          <p:nvPr/>
        </p:nvPicPr>
        <p:blipFill>
          <a:blip r:embed="rId3" cstate="print"/>
          <a:srcRect t="13251" b="11151"/>
          <a:stretch>
            <a:fillRect/>
          </a:stretch>
        </p:blipFill>
        <p:spPr bwMode="auto">
          <a:xfrm>
            <a:off x="5148064" y="2060848"/>
            <a:ext cx="3312368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60648"/>
            <a:ext cx="8784976" cy="108012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Monotype Corsiva" pitchFamily="66" charset="0"/>
              </a:rPr>
              <a:t>Участие в спортивно-массовом мероприятии «Веселые старты – </a:t>
            </a:r>
            <a:r>
              <a:rPr lang="ru-RU" sz="3600" dirty="0" err="1" smtClean="0">
                <a:solidFill>
                  <a:srgbClr val="FFFF00"/>
                </a:solidFill>
                <a:latin typeface="Monotype Corsiva" pitchFamily="66" charset="0"/>
              </a:rPr>
              <a:t>тосовцев</a:t>
            </a:r>
            <a:r>
              <a:rPr lang="ru-RU" sz="3600" dirty="0" smtClean="0">
                <a:solidFill>
                  <a:srgbClr val="FFFF00"/>
                </a:solidFill>
                <a:latin typeface="Monotype Corsiva" pitchFamily="66" charset="0"/>
              </a:rPr>
              <a:t>!», январь 2020 года</a:t>
            </a:r>
            <a:endParaRPr lang="ru-RU" sz="36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17414" name="Picture 6" descr="U:\АДМИНИСТРАЦИЯ ПОСЕЛКА\ФОТО\2020\1. Январь\03.01.20 Веселые старты ТОС\IMG_2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149080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U:\АДМИНИСТРАЦИЯ ПОСЕЛКА\ФОТО\2020\1. Январь\03.01.20 Веселые старты ТОС\IMG_27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403244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U:\АДМИНИСТРАЦИЯ ПОСЕЛКА\ФОТО\2020\1. Январь\03.01.20 Веселые старты ТОС\IMG_267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412776"/>
            <a:ext cx="439248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120720"/>
          </a:xfrm>
        </p:spPr>
        <p:txBody>
          <a:bodyPr/>
          <a:lstStyle/>
          <a:p>
            <a:pPr marL="0" indent="538163" algn="just"/>
            <a:r>
              <a:rPr lang="ru-RU" sz="2000" dirty="0" smtClean="0"/>
              <a:t>В феврале месяце 2020 года ТОС «</a:t>
            </a:r>
            <a:r>
              <a:rPr lang="ru-RU" sz="2000" dirty="0" err="1" smtClean="0"/>
              <a:t>Сорокпяточка</a:t>
            </a:r>
            <a:r>
              <a:rPr lang="ru-RU" sz="2000" dirty="0" smtClean="0"/>
              <a:t> » принял участие в отчётном собрании с комитетами ТОС, на котором администрация </a:t>
            </a:r>
            <a:r>
              <a:rPr lang="ru-RU" sz="2000" dirty="0" err="1" smtClean="0"/>
              <a:t>гп</a:t>
            </a:r>
            <a:r>
              <a:rPr lang="ru-RU" sz="2000" dirty="0" smtClean="0"/>
              <a:t> Северо-Енисейский отчиталась о проделанной работе по формированию модели эффективного взаимодействия с ТОС  по итогам работы за 2019 год, даны разъяснения о  перспективах реализации в 2020 году инициатив ТОС </a:t>
            </a:r>
            <a:r>
              <a:rPr lang="ru-RU" sz="2000" dirty="0" err="1" smtClean="0"/>
              <a:t>гп</a:t>
            </a:r>
            <a:r>
              <a:rPr lang="ru-RU" sz="2000" dirty="0" smtClean="0"/>
              <a:t> Северо-Енисейский, также была проведена подготовительная работа с коллективами ТОС к встрече с представителями Законодательного собрания Красноярского края, принятие участие в заседании Совета.</a:t>
            </a:r>
          </a:p>
          <a:p>
            <a:endParaRPr lang="ru-RU" dirty="0"/>
          </a:p>
        </p:txBody>
      </p:sp>
      <p:pic>
        <p:nvPicPr>
          <p:cNvPr id="4" name="Рисунок 3" descr="\\FILES-SERVER\Shares_Folder$\АДМИНИСТРАЦИЯ ПОСЕЛКА\ФОТО\2020\2. Февраль\12.02.2020 совещание с ТОС\IMG_30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140968"/>
            <a:ext cx="4896544" cy="3161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487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/>
              <a:t>Принятие участия коллектива ТОС в</a:t>
            </a:r>
          </a:p>
          <a:p>
            <a:pPr algn="ctr">
              <a:buNone/>
            </a:pPr>
            <a:r>
              <a:rPr lang="ru-RU" sz="2000" b="1" dirty="0" smtClean="0"/>
              <a:t> заседании Координационного Совета Красноярского края.</a:t>
            </a:r>
            <a:endParaRPr lang="ru-RU" sz="2000" dirty="0" smtClean="0"/>
          </a:p>
          <a:p>
            <a:pPr algn="ctr"/>
            <a:endParaRPr lang="ru-RU" sz="2000" dirty="0"/>
          </a:p>
        </p:txBody>
      </p:sp>
      <p:pic>
        <p:nvPicPr>
          <p:cNvPr id="4" name="Рисунок 3" descr="\\FILES-SERVER\Shares_Folder$\АДМИНИСТРАЦИЯ ПОСЕЛКА\ФОТО\2020\2. Февраль\26.02.20 координационный совет\IMG_73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7560840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sz="2700" b="0" dirty="0" smtClean="0">
                <a:solidFill>
                  <a:srgbClr val="FFFF00"/>
                </a:solidFill>
                <a:effectLst/>
              </a:rPr>
              <a:t/>
            </a:r>
            <a:br>
              <a:rPr lang="ru-RU" sz="2700" b="0" dirty="0" smtClean="0">
                <a:solidFill>
                  <a:srgbClr val="FFFF00"/>
                </a:solidFill>
                <a:effectLst/>
              </a:rPr>
            </a:br>
            <a:r>
              <a:rPr lang="ru-RU" sz="2400" b="0" dirty="0" smtClean="0">
                <a:ln>
                  <a:noFill/>
                </a:ln>
                <a:solidFill>
                  <a:srgbClr val="FFFF00"/>
                </a:solidFill>
                <a:effectLst/>
                <a:latin typeface="Monotype Corsiva" pitchFamily="66" charset="0"/>
              </a:rPr>
              <a:t> </a:t>
            </a:r>
            <a:r>
              <a:rPr lang="ru-RU" sz="2700" b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Участие во Всероссийской Акции «Окна Победы»</a:t>
            </a:r>
            <a:r>
              <a:rPr lang="ru-RU" sz="27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0" dirty="0" smtClean="0">
                <a:solidFill>
                  <a:srgbClr val="FFFF00"/>
                </a:solidFill>
                <a:effectLst/>
              </a:rPr>
              <a:t/>
            </a:r>
            <a:br>
              <a:rPr lang="ru-RU" sz="2700" b="0" dirty="0" smtClean="0">
                <a:solidFill>
                  <a:srgbClr val="FFFF00"/>
                </a:solidFill>
                <a:effectLst/>
              </a:rPr>
            </a:br>
            <a:r>
              <a:rPr lang="ru-RU" sz="2200" b="0" dirty="0" smtClean="0">
                <a:solidFill>
                  <a:srgbClr val="FFFF00"/>
                </a:solidFill>
                <a:effectLst/>
              </a:rPr>
              <a:t>посвященной 75-летию Победы в Великой Отечественной войне 1941-1945 годов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U:\АДМИНИСТРАЦИЯ ПОСЕЛКА\ФОТО\2020\5. Май\окна Победы дома\IMG_37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80890" y="1935163"/>
            <a:ext cx="6582219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48712"/>
          </a:xfrm>
        </p:spPr>
        <p:txBody>
          <a:bodyPr/>
          <a:lstStyle/>
          <a:p>
            <a:pPr marL="0" indent="136525" algn="just">
              <a:buNone/>
            </a:pPr>
            <a:r>
              <a:rPr lang="ru-RU" dirty="0" smtClean="0"/>
              <a:t> 	</a:t>
            </a:r>
            <a:r>
              <a:rPr lang="ru-RU" sz="2400" dirty="0" smtClean="0"/>
              <a:t>В 2020 году ТОС «</a:t>
            </a:r>
            <a:r>
              <a:rPr lang="ru-RU" sz="2400" dirty="0" err="1" smtClean="0"/>
              <a:t>Сорокпяточка</a:t>
            </a:r>
            <a:r>
              <a:rPr lang="ru-RU" sz="2400" dirty="0" smtClean="0"/>
              <a:t>» реализовал проект «Наш двор – наша забота». Стоимость проекта составила 85 344 рубля, сумма </a:t>
            </a:r>
            <a:r>
              <a:rPr lang="ru-RU" sz="2400" dirty="0" err="1" smtClean="0"/>
              <a:t>софинасирования</a:t>
            </a:r>
            <a:r>
              <a:rPr lang="ru-RU" sz="2400" dirty="0" smtClean="0"/>
              <a:t> проекта гражданами составила 9 000 рублей, что составляет 10,5 % от стоимости проекта. Установлено металлическое ограждение палисадника для защиты зеленых насаждений от </a:t>
            </a:r>
            <a:r>
              <a:rPr lang="ru-RU" sz="2400" dirty="0" err="1" smtClean="0"/>
              <a:t>вытаптывания</a:t>
            </a:r>
            <a:r>
              <a:rPr lang="ru-RU" sz="2400" dirty="0" smtClean="0"/>
              <a:t> и повреждений.</a:t>
            </a:r>
            <a:endParaRPr lang="ru-RU" sz="2400" dirty="0"/>
          </a:p>
        </p:txBody>
      </p:sp>
      <p:pic>
        <p:nvPicPr>
          <p:cNvPr id="4" name="Рисунок 3" descr="\\FILES-SERVER\Shares_Folder$\АДМИНИСТРАЦИЯ ПОСЕЛКА\ТОС\Сорокпяточка\Фото\проект\IMG_64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068960"/>
            <a:ext cx="3960440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\\FILES-SERVER\Shares_Folder$\АДМИНИСТРАЦИЯ ПОСЕЛКА\ТОС\Сорокпяточка\Фото\проект\IMG_64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068960"/>
            <a:ext cx="3888432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487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  <a:t>Праздничные мероприятия.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  <a:t>Смотр-конкурс «Новогодние фантазии»</a:t>
            </a:r>
            <a:endParaRPr lang="ru-RU" sz="2400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smtClean="0"/>
              <a:t>В номинации «Лучшая снежная фигура на территории ТОС»  ТОС «</a:t>
            </a:r>
            <a:r>
              <a:rPr lang="ru-RU" sz="2400" dirty="0" err="1" smtClean="0"/>
              <a:t>Сорокпяточка</a:t>
            </a:r>
            <a:r>
              <a:rPr lang="ru-RU" sz="2400" dirty="0" smtClean="0"/>
              <a:t>» занял третье место.</a:t>
            </a:r>
          </a:p>
          <a:p>
            <a:pPr algn="ctr">
              <a:buNone/>
            </a:pP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U:\АДМИНИСТРАЦИЯ ПОСЕЛКА\ФОТО\2020\12Декабрь\16.12.20 приемка Новогодние фантазии\IMG_68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988840"/>
            <a:ext cx="6607294" cy="445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0" dirty="0" smtClean="0">
                <a:ln>
                  <a:noFill/>
                </a:ln>
                <a:solidFill>
                  <a:srgbClr val="FFFF00"/>
                </a:solidFill>
                <a:effectLst/>
                <a:latin typeface="Monotype Corsiva" pitchFamily="66" charset="0"/>
              </a:rPr>
              <a:t>Акция «Новогодние окна»</a:t>
            </a:r>
            <a:endParaRPr lang="ru-RU" sz="3200" b="0" dirty="0">
              <a:solidFill>
                <a:srgbClr val="FFFF00"/>
              </a:solidFill>
              <a:effectLst/>
            </a:endParaRPr>
          </a:p>
        </p:txBody>
      </p:sp>
      <p:pic>
        <p:nvPicPr>
          <p:cNvPr id="2052" name="Picture 4" descr="U:\АДМИНИСТРАЦИЯ ПОСЕЛКА\ФОТО\2020\12. Декабрь\30.12.20 новогодние окна\IMG_74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297" t="11312" r="25531"/>
          <a:stretch>
            <a:fillRect/>
          </a:stretch>
        </p:blipFill>
        <p:spPr bwMode="auto">
          <a:xfrm>
            <a:off x="251520" y="1052736"/>
            <a:ext cx="4320480" cy="4175869"/>
          </a:xfrm>
          <a:prstGeom prst="rect">
            <a:avLst/>
          </a:prstGeom>
          <a:noFill/>
        </p:spPr>
      </p:pic>
      <p:pic>
        <p:nvPicPr>
          <p:cNvPr id="2051" name="Picture 3" descr="U:\АДМИНИСТРАЦИЯ ПОСЕЛКА\ФОТО\2020\12. Декабрь\30.12.20 новогодние окна\IMG_7488.JPG"/>
          <p:cNvPicPr>
            <a:picLocks noChangeAspect="1" noChangeArrowheads="1"/>
          </p:cNvPicPr>
          <p:nvPr/>
        </p:nvPicPr>
        <p:blipFill>
          <a:blip r:embed="rId3" cstate="print"/>
          <a:srcRect l="20076" t="12200" r="18500" b="15744"/>
          <a:stretch>
            <a:fillRect/>
          </a:stretch>
        </p:blipFill>
        <p:spPr bwMode="auto">
          <a:xfrm>
            <a:off x="4499992" y="3140968"/>
            <a:ext cx="4476699" cy="3501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ДЕЯТЕЛЬНОСТЬ ТЕРРИТОРИАЛЬНОГО ОБЩЕСТВЕННОГО САМОУПРАВЛЕНИЯ «СОРОКПЯТОЧКА» В 2021 ГОДУ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04664"/>
            <a:ext cx="8287072" cy="194421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/>
              <a:t>В феврале  2021 года ТОС «</a:t>
            </a:r>
            <a:r>
              <a:rPr lang="ru-RU" sz="2800" dirty="0" err="1" smtClean="0"/>
              <a:t>Сорокпяточка</a:t>
            </a:r>
            <a:r>
              <a:rPr lang="ru-RU" sz="2800" dirty="0" smtClean="0"/>
              <a:t> » принял участие в отчётном собрании с комитетами ТОС, на котором администрация </a:t>
            </a:r>
            <a:r>
              <a:rPr lang="ru-RU" sz="2800" dirty="0" err="1" smtClean="0"/>
              <a:t>гп</a:t>
            </a:r>
            <a:r>
              <a:rPr lang="ru-RU" sz="2800" dirty="0" smtClean="0"/>
              <a:t> Северо-Енисейский отчиталась о проделанной работе по формированию модели эффективного взаимодействия с ТОС  по итогам работы за 2020 год, даны разъяснения о  перспективах реализации в 2021 году инициатив ТОС </a:t>
            </a:r>
            <a:r>
              <a:rPr lang="ru-RU" sz="2800" dirty="0" err="1" smtClean="0"/>
              <a:t>гп</a:t>
            </a:r>
            <a:r>
              <a:rPr lang="ru-RU" sz="2800" dirty="0" smtClean="0"/>
              <a:t> Северо-Енисейский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U:\АДМИНИСТРАЦИЯ ПОСЕЛКА\ФОТО\2021\2. февраль\10.02.21 совещание с ТОС\IMG_75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132856"/>
            <a:ext cx="5989863" cy="3970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556792"/>
            <a:ext cx="79928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Изучив успешный опыт работы ТОС «Радуга» в городском поселке Северо-Енисейский, жители многоквартирного жилого дома по ул. Донского 45 А, обратились в администрацию городского поселка Северо-Енисейский, с вопросом создания территориального общественного самоуправления на своей территории.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После сбора подписей инициативная группа жителей обратилась в районный Совет депутатов с предложением утвердить границы территории действия территориального общественного самоуправления (далее - ТОС).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Решением от 02.10.2019 года № 687-53 были утверждены границы территории, на которой планируется осуществление ТОС в пределах многоквартирного жилого дома № 45 А.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17 октября 2019 года на учредительном собрании жителей проживающих в границах ТОС был принят и утвержден Устав ТОС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Сорокпяточка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dirty="0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95536" y="116632"/>
            <a:ext cx="8640960" cy="1368152"/>
          </a:xfrm>
        </p:spPr>
        <p:txBody>
          <a:bodyPr>
            <a:noAutofit/>
          </a:bodyPr>
          <a:lstStyle/>
          <a:p>
            <a:pPr algn="ctr"/>
            <a:r>
              <a:rPr lang="ru-RU" sz="4400" cap="none" dirty="0" smtClean="0">
                <a:solidFill>
                  <a:srgbClr val="FFFF00"/>
                </a:solidFill>
                <a:latin typeface="Monotype Corsiva" pitchFamily="66" charset="0"/>
              </a:rPr>
              <a:t>Создание территориального </a:t>
            </a:r>
            <a:br>
              <a:rPr lang="ru-RU" sz="4400" cap="none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4400" cap="none" dirty="0" smtClean="0">
                <a:solidFill>
                  <a:srgbClr val="FFFF00"/>
                </a:solidFill>
                <a:latin typeface="Monotype Corsiva" pitchFamily="66" charset="0"/>
              </a:rPr>
              <a:t>общественного самоуправления</a:t>
            </a:r>
            <a:endParaRPr lang="ru-RU" sz="4400" cap="none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7"/>
          <p:cNvSpPr txBox="1">
            <a:spLocks/>
          </p:cNvSpPr>
          <p:nvPr/>
        </p:nvSpPr>
        <p:spPr>
          <a:xfrm>
            <a:off x="899592" y="188640"/>
            <a:ext cx="7854696" cy="93610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Участие ТОС «</a:t>
            </a:r>
            <a:r>
              <a:rPr kumimoji="0" lang="ru-RU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Сорокпяточка</a:t>
            </a:r>
            <a:r>
              <a:rPr kumimoji="0" 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» в акции «Поем</a:t>
            </a:r>
            <a:r>
              <a:rPr kumimoji="0" lang="ru-RU" sz="360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 двором»</a:t>
            </a:r>
            <a:endParaRPr kumimoji="0" lang="ru-RU" sz="360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8" name="Рисунок 7" descr="U:\АДМИНИСТРАЦИЯ ПОСЕЛКА\ФОТО\2021\5. Май\09.05.21 песня покой\IMG-20210509-WA009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7068" y="1835331"/>
            <a:ext cx="5989863" cy="4257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  <a:t>Реализация инициативного проекта</a:t>
            </a:r>
            <a:b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  <a:t> «Наш уютный дворик»</a:t>
            </a:r>
            <a:b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</a:br>
            <a:endParaRPr lang="ru-RU" sz="1800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6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2021 году ТОС «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Сорокпяточка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реализовал инициативный проект «Наш  уютный дворик». </a:t>
            </a:r>
            <a:r>
              <a:rPr 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Общая сумма проекта 79422,00 руб. в т.ч. местный бюджет 71479,80 руб., население - безвозмездные поступления от физических лиц (жителей) 7942,20 руб. В результате реализации проекта по благоустройству «Наш уютный дворик» на территории многоквартирного дома установлены 4 дивана и 4 урны (по количеству подъездов), а также песочница с крышкой. Это  позволит людям с проблемами опорно-двигательного аппарата бывать дольше на свежем воздухе и комфортно чувствовать себя вне стен своих квартир. А установка крытой песочницы позволит песку оставаться чистым и пригодным для игры детям любого возраста.</a:t>
            </a:r>
          </a:p>
          <a:p>
            <a:endParaRPr lang="ru-RU" sz="1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\\FILES-SERVER\Shares_Folder$\_ОБЩИЙ ДОСТУП_\Тефанова Нина Юрьевна\163037136989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501008"/>
            <a:ext cx="4134238" cy="3261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0" dirty="0" smtClean="0">
                <a:solidFill>
                  <a:srgbClr val="FFFF00"/>
                </a:solidFill>
                <a:effectLst/>
              </a:rPr>
              <a:t/>
            </a:r>
            <a:br>
              <a:rPr lang="ru-RU" sz="2700" b="0" dirty="0" smtClean="0">
                <a:solidFill>
                  <a:srgbClr val="FFFF00"/>
                </a:solidFill>
                <a:effectLst/>
              </a:rPr>
            </a:br>
            <a:r>
              <a:rPr lang="ru-RU" sz="2400" b="0" dirty="0" smtClean="0">
                <a:ln>
                  <a:noFill/>
                </a:ln>
                <a:solidFill>
                  <a:srgbClr val="FFFF00"/>
                </a:solidFill>
                <a:effectLst/>
                <a:latin typeface="Monotype Corsiva" pitchFamily="66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5400" dirty="0" smtClean="0"/>
              <a:t> </a:t>
            </a:r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  <a:t>Победа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600" dirty="0" smtClean="0">
                <a:solidFill>
                  <a:srgbClr val="FFFF00"/>
                </a:solidFill>
                <a:latin typeface="Monotype Corsiva" pitchFamily="66" charset="0"/>
              </a:rPr>
              <a:t>в номинации «Двор образцового содержания многоквартирного дома»  в конкурсе «Благоустройство – забота общая </a:t>
            </a:r>
            <a:r>
              <a:rPr lang="ru-RU" sz="3600" dirty="0" err="1" smtClean="0">
                <a:solidFill>
                  <a:srgbClr val="FFFF00"/>
                </a:solidFill>
                <a:latin typeface="Monotype Corsiva" pitchFamily="66" charset="0"/>
              </a:rPr>
              <a:t>общая</a:t>
            </a:r>
            <a:r>
              <a:rPr lang="ru-RU" sz="3600" dirty="0" smtClean="0">
                <a:solidFill>
                  <a:srgbClr val="FFFF00"/>
                </a:solidFill>
                <a:latin typeface="Monotype Corsiva" pitchFamily="66" charset="0"/>
              </a:rPr>
              <a:t>»</a:t>
            </a:r>
            <a:endParaRPr lang="ru-RU" sz="36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148064" y="1772816"/>
          <a:ext cx="3427413" cy="4725144"/>
        </p:xfrm>
        <a:graphic>
          <a:graphicData uri="http://schemas.openxmlformats.org/presentationml/2006/ole">
            <p:oleObj spid="_x0000_s1026" name="Презентация" r:id="rId3" imgW="3427449" imgH="4951527" progId="PowerPoint.Show.8">
              <p:embed/>
            </p:oleObj>
          </a:graphicData>
        </a:graphic>
      </p:graphicFrame>
      <p:pic>
        <p:nvPicPr>
          <p:cNvPr id="6" name="Содержимое 5" descr="\\FILES-SERVER\Shares_Folder$\АДМИНИСТРАЦИЯ ПОСЕЛКА\ФОТО\2021\8. Август\11.08.21 приемка конкурса по благоустройству\Благоустройство\ТОС Сорокопяточка-палисадник-6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700808"/>
            <a:ext cx="3608753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\\FILES-SERVER\Shares_Folder$\АДМИНИСТРАЦИЯ ПОСЕЛКА\ФОТО\2021\8. Август\11.08.21 приемка конкурса по благоустройству\Благоустройство\ТОС Сорокопяточка-палисадник-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4077072"/>
            <a:ext cx="3600400" cy="2531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1443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  <a:t>ТОС «</a:t>
            </a:r>
            <a:r>
              <a:rPr lang="ru-RU" sz="3200" dirty="0" err="1" smtClean="0">
                <a:solidFill>
                  <a:srgbClr val="FFFF00"/>
                </a:solidFill>
                <a:latin typeface="Monotype Corsiva" pitchFamily="66" charset="0"/>
              </a:rPr>
              <a:t>Сорокпяточка</a:t>
            </a:r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  <a:t>» в составе сборной команды «ТОС  </a:t>
            </a:r>
            <a:r>
              <a:rPr lang="ru-RU" sz="3200" dirty="0" err="1" smtClean="0">
                <a:solidFill>
                  <a:srgbClr val="FFFF00"/>
                </a:solidFill>
                <a:latin typeface="Monotype Corsiva" pitchFamily="66" charset="0"/>
              </a:rPr>
              <a:t>гп</a:t>
            </a:r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  <a:t> Северо-Енисейский» занял 1 место в кочевом фестивале «Брусника»</a:t>
            </a:r>
            <a:endParaRPr lang="ru-RU" sz="32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\\FILES-SERVER\Shares_Folder$\АДМИНИСТРАЦИЯ ПОСЕЛКА\ФОТО\2021\9. Сентябрь\19.09.21 фестиваль Брусника\163211130103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844824"/>
            <a:ext cx="5040560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487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  <a:t>В смотре-конкурсе «Новогодние фантазии» 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  <a:t>в номинации «Лучший зимний двор многоквартирного/частного жилого дома» ТОС «</a:t>
            </a:r>
            <a:r>
              <a:rPr lang="ru-RU" sz="2800" dirty="0" err="1" smtClean="0">
                <a:solidFill>
                  <a:srgbClr val="FFFF00"/>
                </a:solidFill>
                <a:latin typeface="Monotype Corsiva" pitchFamily="66" charset="0"/>
              </a:rPr>
              <a:t>Сорокпяточка</a:t>
            </a:r>
            <a: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  <a:t>» занял 1 место</a:t>
            </a:r>
            <a:endParaRPr lang="ru-RU" sz="2800" dirty="0" smtClean="0"/>
          </a:p>
          <a:p>
            <a:pPr algn="ctr">
              <a:buNone/>
            </a:pP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\\FILES-SERVER\Shares_Folder$\АДМИНИСТРАЦИЯ ПОСЕЛКА\ФОТО\2021\12. Декабрь\16.12.21 приемка конкурса\20211215_1510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72816"/>
            <a:ext cx="3960440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148064" y="1772816"/>
          <a:ext cx="3427413" cy="4951412"/>
        </p:xfrm>
        <a:graphic>
          <a:graphicData uri="http://schemas.openxmlformats.org/presentationml/2006/ole">
            <p:oleObj spid="_x0000_s2050" name="Презентация" r:id="rId4" imgW="3427449" imgH="4951527" progId="PowerPoint.Show.8">
              <p:embed/>
            </p:oleObj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  <a:t/>
            </a:r>
            <a:b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  <a:t/>
            </a:r>
            <a:b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  <a:t/>
            </a:r>
            <a:b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2400" smtClean="0">
                <a:solidFill>
                  <a:srgbClr val="FFFF00"/>
                </a:solidFill>
                <a:latin typeface="Monotype Corsiva" pitchFamily="66" charset="0"/>
              </a:rPr>
              <a:t/>
            </a:r>
            <a:br>
              <a:rPr lang="ru-RU" sz="240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2400" smtClean="0">
                <a:solidFill>
                  <a:srgbClr val="FFFF00"/>
                </a:solidFill>
                <a:latin typeface="Monotype Corsiva" pitchFamily="66" charset="0"/>
              </a:rPr>
              <a:t> Церемония награждения победителей  смотра-конкурса  «Новогодние фантазии»  на поселковом «Голубом огоньке»</a:t>
            </a:r>
            <a:endParaRPr lang="ru-RU" sz="2400" dirty="0">
              <a:latin typeface="+mn-lt"/>
            </a:endParaRPr>
          </a:p>
        </p:txBody>
      </p:sp>
      <p:pic>
        <p:nvPicPr>
          <p:cNvPr id="4" name="Picture 6" descr="\\FILES-SERVER\Shares_Folder$\АДМИНИСТРАЦИЯ ПОСЕЛКА\ФОТО\2021\12. Декабрь\24.12.2021 Голубой огонек\IMG_8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360040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\\FILES-SERVER\Shares_Folder$\АДМИНИСТРАЦИЯ ПОСЕЛКА\ФОТО\2021\12. Декабрь\24.12.2021 Голубой огонек\IMG_81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789040"/>
            <a:ext cx="374441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\\FILES-SERVER\Shares_Folder$\АДМИНИСТРАЦИЯ ПОСЕЛКА\ФОТО\2021\12. Декабрь\24.12.2021 Голубой огонек\IMG_8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169368"/>
            <a:ext cx="3528392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332656"/>
            <a:ext cx="7851648" cy="144016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Учредительное собрание жителей </a:t>
            </a:r>
            <a:br>
              <a:rPr lang="ru-RU" sz="40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многоквартирного жилого </a:t>
            </a:r>
            <a:br>
              <a:rPr lang="ru-RU" sz="40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дома 45 А по ул. Донского</a:t>
            </a:r>
            <a:endParaRPr lang="ru-RU" sz="4000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U:\АДМИНИСТРАЦИЯ ПОСЕЛКА\ФОТО\2019\10. Октября\14.10.19 учредительное собрание на Донского 45\IMG_20191014_1901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16832"/>
            <a:ext cx="3384376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9" name="Picture 1" descr="U:\АДМИНИСТРАЦИЯ ПОСЕЛКА\ФОТО\2019\10. Октября\14.10.19 учредительное собрание на Донского 45\IMG_20191014_1858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916832"/>
            <a:ext cx="3111810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648" cy="936104"/>
          </a:xfrm>
        </p:spPr>
        <p:txBody>
          <a:bodyPr>
            <a:normAutofit/>
          </a:bodyPr>
          <a:lstStyle/>
          <a:p>
            <a:pPr algn="ctr"/>
            <a:r>
              <a:rPr lang="ru-RU" sz="30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Устав и определение границ территориального общественного самоуправления «</a:t>
            </a:r>
            <a:r>
              <a:rPr lang="ru-RU" sz="3000" cap="none" dirty="0" err="1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Сорокпяточка</a:t>
            </a:r>
            <a:r>
              <a:rPr lang="ru-RU" sz="30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»</a:t>
            </a:r>
            <a:endParaRPr lang="ru-RU" sz="3000" cap="none" dirty="0">
              <a:solidFill>
                <a:srgbClr val="FFFF00"/>
              </a:solidFill>
            </a:endParaRPr>
          </a:p>
        </p:txBody>
      </p:sp>
      <p:pic>
        <p:nvPicPr>
          <p:cNvPr id="5" name="Picture 2" descr="C:\Users\MIN\Desktop\фото\Документы\сорок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3744416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MIN\Desktop\фото\Документы\сорокпя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40768"/>
            <a:ext cx="3672408" cy="5014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04664"/>
            <a:ext cx="7920552" cy="381642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Monotype Corsiva" pitchFamily="66" charset="0"/>
              </a:rPr>
              <a:t>Структура органов территориального общественного управления</a:t>
            </a:r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772817"/>
            <a:ext cx="806489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Высший орган управления ТОС «Сорокпяточка» - собрание граждан.</a:t>
            </a:r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Председатель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ТОС – Дьякова Татьяна Алексеевна.</a:t>
            </a:r>
          </a:p>
          <a:p>
            <a:pPr algn="just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Первый заместитель председателя ТОС –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Мацак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Анастасия Александровна</a:t>
            </a:r>
          </a:p>
          <a:p>
            <a:pPr algn="just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Второй заместитель председателя ТОС –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Эйснер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Юлия Владимировна</a:t>
            </a:r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179512" y="980728"/>
            <a:ext cx="8507288" cy="5472608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1) привлечение населения к участию на добровольной основе в мероприятиях по санитарной очистке, благоустройству и озеленению в границах территории ТОС;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2) содействие соответствующим организациям, управляющим жилищным фондом, предоставляющим коммунальные услуги, в улучшении качества содержания жилищного фонда, в проведении мероприятий, направленных на снижение потерь тепловой, электрической энергии, воды;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3) сбор, обобщение предложений населения по формированию планов социально-экономического развития территорий, на которых осуществляется ТОС, направление их через главу администрации городского поселка Северо-Енисейский в администрацию Северо-Енисейского района;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4) организация и проведение информационно-разъяснительной работы с населением, проживающим в границах осуществления ТОС, участие в проведении опросов в целях изучения общественного мнения;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5) содействие в организации взаимодействия органов государственной власти и органов местного самоуправления с жителями </a:t>
            </a:r>
            <a:r>
              <a:rPr kumimoji="0" lang="ru-RU" sz="12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гп</a:t>
            </a: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Северо-Енисейский;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6) содействие в проведении мероприятий по предупреждению правонарушений, охране общественного порядка, обеспечению пожарной безопасности;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7) разработка и внесение в органы государственной власти и органы местного самоуправления предложений по вопросам обеспечения жителей </a:t>
            </a:r>
            <a:r>
              <a:rPr kumimoji="0" lang="ru-RU" sz="12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гп</a:t>
            </a: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Северо-Енисейский питьевой водой, услугами связи, общественного питания, торговли, бытового и транспортного обслуживания и другим вопросам местного значения;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8) подготовка и внесение в органы государственной власти и органы местного самоуправления предложений по созданию условий для организации досуга, массового отдыха граждан, привлечение на добровольной основе населения соответствующей территории к участию в организуемых культурно-массовых мероприятиях;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9) внесение предложений по созданию условий для развития на соответствующей территории массовой физической культуры и спорта, привлечение на добровольной основе населения соответствующей территории к участию в организуемых спортивных мероприятиях;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10) подготовка проектов муниципальных правовых актов и внесение их на рассмотрение должностных лиц и органов местного самоуправления района;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11) участие в решении других вопросов в соответствии с действующим законодательством.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533400" y="188640"/>
            <a:ext cx="7851648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Основные направления деятельности территориального общественного самоуправления «</a:t>
            </a:r>
            <a:r>
              <a:rPr lang="ru-RU" sz="3000" cap="none" dirty="0" err="1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Сорокпяточка</a:t>
            </a:r>
            <a:r>
              <a:rPr lang="ru-RU" sz="30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»</a:t>
            </a:r>
            <a:endParaRPr lang="ru-RU" sz="3000" cap="none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04664"/>
            <a:ext cx="8287072" cy="194421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Комитет ТОС «Сорокпяточка» является активным участником, проводимых администрацией городского поселка Северо-Енисейский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«круглых столов», обучающих семинаров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«Школа инициативных граждан».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 descr="U:\АДМИНИСТРАЦИЯ ПОСЕЛКА\ФОТО\2019\11. Ноябрь\21.11.19 совещание с ТОСами\IMG_2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429000"/>
            <a:ext cx="4716016" cy="3144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U:\АДМИНИСТРАЦИЯ ПОСЕЛКА\ФОТО\2019\11. Ноябрь\21.11.19 совещание с ТОСами\IMG_2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76872"/>
            <a:ext cx="4392488" cy="2928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7"/>
          <p:cNvSpPr txBox="1">
            <a:spLocks/>
          </p:cNvSpPr>
          <p:nvPr/>
        </p:nvSpPr>
        <p:spPr>
          <a:xfrm>
            <a:off x="899592" y="188640"/>
            <a:ext cx="7854696" cy="93610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Участие ТОС «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Сорокпяточка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» в конкурсе по зимнему благоустройству «Парад снеговиков -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тосоцев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» </a:t>
            </a:r>
          </a:p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Декабрь 2019 года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410" name="Picture 2" descr="U:\АДМИНИСТРАЦИЯ ПОСЕЛКА\ФОТО\2019\12. Декабрь\18.12.19 приемка снежных фигур\IMG_27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84784"/>
            <a:ext cx="507656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U:\АДМИНИСТРАЦИЯ ПОСЕЛКА\ФОТО\2019\12. Декабрь\ТОС Сорокпяточка парад снеговиков\IMG_20191215_155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429000"/>
            <a:ext cx="3006540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U:\АДМИНИСТРАЦИЯ ПОСЕЛКА\ФОТО\2019\12. Декабрь\ТОС Сорокпяточка парад снеговиков\CGYN53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01008"/>
            <a:ext cx="3096344" cy="302433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8215064" cy="129614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cap="none" dirty="0" smtClean="0">
                <a:solidFill>
                  <a:srgbClr val="FFFF00"/>
                </a:solidFill>
                <a:latin typeface="Monotype Corsiva" pitchFamily="66" charset="0"/>
              </a:rPr>
              <a:t>Церемония награждения победителей  конкурсов по благоустройству на поселковом «Голубом огоньке»</a:t>
            </a:r>
            <a:endParaRPr lang="ru-RU" sz="4000" cap="none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U:\АДМИНИСТРАЦИЯ ПОСЕЛКА\ФОТО\2019\12. Декабрь\25.12.19 голубой огонек\IMG_69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74441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U:\АДМИНИСТРАЦИЯ ПОСЕЛКА\ФОТО\2019\12. Декабрь\25.12.19 голубой огонек\IMG_69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556792"/>
            <a:ext cx="385192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U:\АДМИНИСТРАЦИЯ ПОСЕЛКА\ФОТО\2019\12. Декабрь\25.12.19 голубой огонек\IMG_69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149080"/>
            <a:ext cx="3960440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U:\АДМИНИСТРАЦИЯ ПОСЕЛКА\ФОТО\2019\12. Декабрь\25.12.19 голубой огонек\IMG-20191226-WA00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193704"/>
            <a:ext cx="410445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U:\АДМИНИСТРАЦИЯ ПОСЕЛКА\ФОТО\2019\12. Декабрь\25.12.19 голубой огонек\IMG_6945.JPG"/>
          <p:cNvPicPr/>
          <p:nvPr/>
        </p:nvPicPr>
        <p:blipFill>
          <a:blip r:embed="rId6" cstate="print"/>
          <a:srcRect l="9401" t="12200" r="6601" b="9051"/>
          <a:stretch>
            <a:fillRect/>
          </a:stretch>
        </p:blipFill>
        <p:spPr bwMode="auto">
          <a:xfrm>
            <a:off x="3635896" y="2060848"/>
            <a:ext cx="2286481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554</TotalTime>
  <Words>933</Words>
  <Application>Microsoft Office PowerPoint</Application>
  <PresentationFormat>Экран (4:3)</PresentationFormat>
  <Paragraphs>60</Paragraphs>
  <Slides>25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Поток</vt:lpstr>
      <vt:lpstr>Презентация</vt:lpstr>
      <vt:lpstr>Территориальное общественное самоуправление «Сорокпяточка»</vt:lpstr>
      <vt:lpstr>Создание территориального  общественного самоуправления</vt:lpstr>
      <vt:lpstr>      Учредительное собрание жителей  многоквартирного жилого  дома 45 А по ул. Донского</vt:lpstr>
      <vt:lpstr>Устав и определение границ территориального общественного самоуправления «Сорокпяточка»</vt:lpstr>
      <vt:lpstr>Слайд 5</vt:lpstr>
      <vt:lpstr>Основные направления деятельности территориального общественного самоуправления «Сорокпяточка»</vt:lpstr>
      <vt:lpstr>Слайд 7</vt:lpstr>
      <vt:lpstr>Слайд 8</vt:lpstr>
      <vt:lpstr>Церемония награждения победителей  конкурсов по благоустройству на поселковом «Голубом огоньке»</vt:lpstr>
      <vt:lpstr>Слайд 10</vt:lpstr>
      <vt:lpstr>Слайд 11</vt:lpstr>
      <vt:lpstr>Слайд 12</vt:lpstr>
      <vt:lpstr>Слайд 13</vt:lpstr>
      <vt:lpstr>  Участие во Всероссийской Акции «Окна Победы»  посвященной 75-летию Победы в Великой Отечественной войне 1941-1945 годов </vt:lpstr>
      <vt:lpstr>Слайд 15</vt:lpstr>
      <vt:lpstr>Слайд 16</vt:lpstr>
      <vt:lpstr>Акция «Новогодние окна»</vt:lpstr>
      <vt:lpstr>Слайд 18</vt:lpstr>
      <vt:lpstr>Слайд 19</vt:lpstr>
      <vt:lpstr>Слайд 20</vt:lpstr>
      <vt:lpstr>Реализация инициативного проекта  «Наш уютный дворик» </vt:lpstr>
      <vt:lpstr>    Победа в номинации «Двор образцового содержания многоквартирного дома»  в конкурсе «Благоустройство – забота общая общая»</vt:lpstr>
      <vt:lpstr>ТОС «Сорокпяточка» в составе сборной команды «ТОС  гп Северо-Енисейский» занял 1 место в кочевом фестивале «Брусника»</vt:lpstr>
      <vt:lpstr>Слайд 24</vt:lpstr>
      <vt:lpstr>     Церемония награждения победителей  смотра-конкурса  «Новогодние фантазии»  на поселковом «Голубом огоньке»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Матюшенко Анна Витальевна</dc:creator>
  <cp:lastModifiedBy>CAV</cp:lastModifiedBy>
  <cp:revision>86</cp:revision>
  <dcterms:created xsi:type="dcterms:W3CDTF">2020-02-07T02:40:26Z</dcterms:created>
  <dcterms:modified xsi:type="dcterms:W3CDTF">2022-01-28T02:33:10Z</dcterms:modified>
</cp:coreProperties>
</file>