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341" r:id="rId2"/>
    <p:sldId id="342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92626242233245E-2"/>
          <c:y val="2.7768858438149791E-2"/>
          <c:w val="0.67866085649550212"/>
          <c:h val="0.72565398075240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1668853893263354E-3"/>
                  <c:y val="-0.17649274675648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624492451264096E-3"/>
                  <c:y val="-0.25430392262611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331964914642079E-2"/>
                  <c:y val="-0.24303059720274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811876079592615E-4"/>
                  <c:y val="-2.3016215438823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666666666666692E-3"/>
                  <c:y val="-2.7777777777778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564102564102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850371267694112E-2"/>
                  <c:y val="-0.26327922194657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715099715099748E-3"/>
                  <c:y val="-0.34671538489195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245014245014246E-3"/>
                  <c:y val="-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245014245014246E-3"/>
                  <c:y val="-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490028490028491E-3"/>
                  <c:y val="-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245014245013201E-3"/>
                  <c:y val="-2.2831409772408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на 01.01.2013</c:v>
                </c:pt>
                <c:pt idx="1">
                  <c:v>на 01.01.2014</c:v>
                </c:pt>
                <c:pt idx="2">
                  <c:v>на 01.01.2015</c:v>
                </c:pt>
                <c:pt idx="3">
                  <c:v>на 01.01.2016</c:v>
                </c:pt>
                <c:pt idx="4">
                  <c:v>на 01.01.2017</c:v>
                </c:pt>
                <c:pt idx="5">
                  <c:v>на 01.01.2018</c:v>
                </c:pt>
                <c:pt idx="6">
                  <c:v>на 01.01.2019</c:v>
                </c:pt>
                <c:pt idx="7">
                  <c:v>на 01.01.2020</c:v>
                </c:pt>
                <c:pt idx="8">
                  <c:v>на 01.01.2021</c:v>
                </c:pt>
                <c:pt idx="9">
                  <c:v>на 01.01.2022</c:v>
                </c:pt>
                <c:pt idx="10">
                  <c:v>на 01.01.2023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155</c:v>
                </c:pt>
                <c:pt idx="1">
                  <c:v>280</c:v>
                </c:pt>
                <c:pt idx="2">
                  <c:v>256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285</c:v>
                </c:pt>
                <c:pt idx="7">
                  <c:v>390</c:v>
                </c:pt>
                <c:pt idx="8">
                  <c:v>0</c:v>
                </c:pt>
                <c:pt idx="9">
                  <c:v>0</c:v>
                </c:pt>
                <c:pt idx="10">
                  <c:v>550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102296192"/>
        <c:axId val="103813504"/>
      </c:barChart>
      <c:catAx>
        <c:axId val="102296192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txPr>
          <a:bodyPr/>
          <a:lstStyle/>
          <a:p>
            <a:pPr>
              <a:defRPr sz="1700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03813504"/>
        <c:crosses val="autoZero"/>
        <c:auto val="1"/>
        <c:lblAlgn val="ctr"/>
        <c:lblOffset val="100"/>
        <c:noMultiLvlLbl val="0"/>
      </c:catAx>
      <c:valAx>
        <c:axId val="10381350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0229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16226238077156"/>
          <c:y val="0.4683158954445763"/>
          <c:w val="0.22829070520696049"/>
          <c:h val="0.1775232804803509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0.13298</cdr:x>
      <cdr:y>0.05551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1215957" cy="3501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BDB4D-C707-46C3-83FA-C80AE4C07A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072B4-468F-4A87-8AF7-B7F9C04B8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3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муниципального долга Северо-Енисейского района</a:t>
            </a:r>
            <a:endParaRPr lang="ru-RU" sz="24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57035822"/>
              </p:ext>
            </p:extLst>
          </p:nvPr>
        </p:nvGraphicFramePr>
        <p:xfrm>
          <a:off x="107504" y="1028700"/>
          <a:ext cx="8953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64288" y="1196752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млн</a:t>
            </a:r>
            <a:r>
              <a:rPr lang="ru-RU" dirty="0" smtClean="0">
                <a:solidFill>
                  <a:prstClr val="black"/>
                </a:solidFill>
              </a:rPr>
              <a:t>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3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Сведения о состоянии муниципального долга </a:t>
            </a:r>
            <a:b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на 01.01.2023 года </a:t>
            </a:r>
            <a:b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32214"/>
              </p:ext>
            </p:extLst>
          </p:nvPr>
        </p:nvGraphicFramePr>
        <p:xfrm>
          <a:off x="467544" y="1268760"/>
          <a:ext cx="8208913" cy="2421255"/>
        </p:xfrm>
        <a:graphic>
          <a:graphicData uri="http://schemas.openxmlformats.org/drawingml/2006/table">
            <a:tbl>
              <a:tblPr/>
              <a:tblGrid>
                <a:gridCol w="1187564"/>
                <a:gridCol w="5042552"/>
                <a:gridCol w="1978797"/>
              </a:tblGrid>
              <a:tr h="4095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Внутренние заимствования</a:t>
                      </a:r>
                      <a:b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(привлечение/погашение)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Сумма, тыс. рублей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на 01.01.2023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550 000,0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Бюджетные кредиты из других бюджетов бюджетной системы Российской Федерации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Общий объем заимствований, направляемых на покрытие дефицита бюджета района и погашение муниципальных долговых обязательств района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550 000,0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807861"/>
      </p:ext>
    </p:extLst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74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1_Воздушный поток</vt:lpstr>
      <vt:lpstr>Динамика муниципального долга Северо-Енисейского района</vt:lpstr>
      <vt:lpstr>Сведения о состоянии муниципального долга  на 01.01.2023 года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 на реализацию муниципальных программ  и непрограммных расходов в 2022-2024 годах (тыс. рублей) </dc:title>
  <dc:creator>User3</dc:creator>
  <cp:lastModifiedBy>User5</cp:lastModifiedBy>
  <cp:revision>116</cp:revision>
  <cp:lastPrinted>2022-11-09T04:16:38Z</cp:lastPrinted>
  <dcterms:created xsi:type="dcterms:W3CDTF">2022-11-03T08:19:43Z</dcterms:created>
  <dcterms:modified xsi:type="dcterms:W3CDTF">2023-09-27T10:28:05Z</dcterms:modified>
</cp:coreProperties>
</file>