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18"/>
  </p:notesMasterIdLst>
  <p:sldIdLst>
    <p:sldId id="290" r:id="rId7"/>
    <p:sldId id="291" r:id="rId8"/>
    <p:sldId id="289" r:id="rId9"/>
    <p:sldId id="286" r:id="rId10"/>
    <p:sldId id="294" r:id="rId11"/>
    <p:sldId id="295" r:id="rId12"/>
    <p:sldId id="288" r:id="rId13"/>
    <p:sldId id="296" r:id="rId14"/>
    <p:sldId id="292" r:id="rId15"/>
    <p:sldId id="293" r:id="rId16"/>
    <p:sldId id="297" r:id="rId17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2099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81408573928256E-2"/>
          <c:y val="1.6880952380952382E-2"/>
          <c:w val="0.65673873578302711"/>
          <c:h val="0.80542875890513688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
1 856 622,9</c:v>
                </c:pt>
                <c:pt idx="1">
                  <c:v>2016 - 
2 096 537,8</c:v>
                </c:pt>
                <c:pt idx="2">
                  <c:v>2017 - 
1 904 231,6</c:v>
                </c:pt>
                <c:pt idx="3">
                  <c:v>2018 -
1918 492,9</c:v>
                </c:pt>
                <c:pt idx="4">
                  <c:v>2019 - 
1 943 567,0</c:v>
                </c:pt>
                <c:pt idx="5">
                  <c:v>2020 - 
2 611 338,4</c:v>
                </c:pt>
                <c:pt idx="6">
                  <c:v>2021 - 
2 514 083,6</c:v>
                </c:pt>
                <c:pt idx="7">
                  <c:v>2022- 
2 510 307,0</c:v>
                </c:pt>
                <c:pt idx="8">
                  <c:v>2023 - 
2 531 686,4</c:v>
                </c:pt>
              </c:strCache>
            </c:strRef>
          </c:cat>
          <c:val>
            <c:numRef>
              <c:f>Лист1!$D$2:$D$10</c:f>
              <c:numCache>
                <c:formatCode>#,##0.0</c:formatCode>
                <c:ptCount val="9"/>
                <c:pt idx="0">
                  <c:v>85703.6</c:v>
                </c:pt>
                <c:pt idx="1">
                  <c:v>87925.6</c:v>
                </c:pt>
                <c:pt idx="2">
                  <c:v>108925.9</c:v>
                </c:pt>
                <c:pt idx="3">
                  <c:v>94647.3</c:v>
                </c:pt>
                <c:pt idx="4">
                  <c:v>108915.6</c:v>
                </c:pt>
                <c:pt idx="5">
                  <c:v>93086.399999999994</c:v>
                </c:pt>
                <c:pt idx="6">
                  <c:v>85677.5</c:v>
                </c:pt>
                <c:pt idx="7">
                  <c:v>87365.7</c:v>
                </c:pt>
                <c:pt idx="8">
                  <c:v>88898.8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
1 856 622,9</c:v>
                </c:pt>
                <c:pt idx="1">
                  <c:v>2016 - 
2 096 537,8</c:v>
                </c:pt>
                <c:pt idx="2">
                  <c:v>2017 - 
1 904 231,6</c:v>
                </c:pt>
                <c:pt idx="3">
                  <c:v>2018 -
1918 492,9</c:v>
                </c:pt>
                <c:pt idx="4">
                  <c:v>2019 - 
1 943 567,0</c:v>
                </c:pt>
                <c:pt idx="5">
                  <c:v>2020 - 
2 611 338,4</c:v>
                </c:pt>
                <c:pt idx="6">
                  <c:v>2021 - 
2 514 083,6</c:v>
                </c:pt>
                <c:pt idx="7">
                  <c:v>2022- 
2 510 307,0</c:v>
                </c:pt>
                <c:pt idx="8">
                  <c:v>2023 - 
2 531 686,4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518761.2</c:v>
                </c:pt>
                <c:pt idx="1">
                  <c:v>785209.2</c:v>
                </c:pt>
                <c:pt idx="2">
                  <c:v>697110</c:v>
                </c:pt>
                <c:pt idx="3">
                  <c:v>828183.7</c:v>
                </c:pt>
                <c:pt idx="4">
                  <c:v>801185.5</c:v>
                </c:pt>
                <c:pt idx="5">
                  <c:v>647209</c:v>
                </c:pt>
                <c:pt idx="6">
                  <c:v>439666.2</c:v>
                </c:pt>
                <c:pt idx="7">
                  <c:v>439635.6</c:v>
                </c:pt>
                <c:pt idx="8">
                  <c:v>428146.8</c:v>
                </c:pt>
              </c:numCache>
            </c:numRef>
          </c:val>
        </c:ser>
        <c:ser>
          <c:idx val="3"/>
          <c:order val="2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796E-3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
1 856 622,9</c:v>
                </c:pt>
                <c:pt idx="1">
                  <c:v>2016 - 
2 096 537,8</c:v>
                </c:pt>
                <c:pt idx="2">
                  <c:v>2017 - 
1 904 231,6</c:v>
                </c:pt>
                <c:pt idx="3">
                  <c:v>2018 -
1918 492,9</c:v>
                </c:pt>
                <c:pt idx="4">
                  <c:v>2019 - 
1 943 567,0</c:v>
                </c:pt>
                <c:pt idx="5">
                  <c:v>2020 - 
2 611 338,4</c:v>
                </c:pt>
                <c:pt idx="6">
                  <c:v>2021 - 
2 514 083,6</c:v>
                </c:pt>
                <c:pt idx="7">
                  <c:v>2022- 
2 510 307,0</c:v>
                </c:pt>
                <c:pt idx="8">
                  <c:v>2023 - 
2 531 686,4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1252158.1000000001</c:v>
                </c:pt>
                <c:pt idx="1">
                  <c:v>1223403</c:v>
                </c:pt>
                <c:pt idx="2">
                  <c:v>1098195.7</c:v>
                </c:pt>
                <c:pt idx="3">
                  <c:v>995661.9</c:v>
                </c:pt>
                <c:pt idx="4">
                  <c:v>1033465.9</c:v>
                </c:pt>
                <c:pt idx="5">
                  <c:v>1871043</c:v>
                </c:pt>
                <c:pt idx="6">
                  <c:v>1988739.9</c:v>
                </c:pt>
                <c:pt idx="7">
                  <c:v>1985305.7</c:v>
                </c:pt>
                <c:pt idx="8">
                  <c:v>2014640.8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3"/>
        <c:gapDepth val="233"/>
        <c:shape val="box"/>
        <c:axId val="307582976"/>
        <c:axId val="87654400"/>
        <c:axId val="0"/>
      </c:bar3DChart>
      <c:catAx>
        <c:axId val="307582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7654400"/>
        <c:crosses val="autoZero"/>
        <c:auto val="1"/>
        <c:lblAlgn val="ctr"/>
        <c:lblOffset val="100"/>
        <c:noMultiLvlLbl val="0"/>
      </c:catAx>
      <c:valAx>
        <c:axId val="8765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0758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4760498687664"/>
          <c:y val="8.4350581177352835E-2"/>
          <c:w val="0.21452395013123357"/>
          <c:h val="0.7004923134608174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918977519114511E-2"/>
          <c:y val="3.6269593046789839E-2"/>
          <c:w val="0.70911388793791863"/>
          <c:h val="0.837378816756219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613285357021709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903321339255746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06642678510985E-3"/>
                  <c:y val="1.5954373005703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709964017766473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805547928799229E-3"/>
                  <c:y val="1.8233569149375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10985E-3"/>
                  <c:y val="1.8233569149375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806642678510985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903321339254471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2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1841</c:v>
                </c:pt>
                <c:pt idx="1">
                  <c:v>2356.6</c:v>
                </c:pt>
                <c:pt idx="2">
                  <c:v>2547.6</c:v>
                </c:pt>
                <c:pt idx="3">
                  <c:v>2712</c:v>
                </c:pt>
                <c:pt idx="4">
                  <c:v>2901.6</c:v>
                </c:pt>
                <c:pt idx="5">
                  <c:v>2928</c:v>
                </c:pt>
                <c:pt idx="6">
                  <c:v>4187</c:v>
                </c:pt>
                <c:pt idx="7">
                  <c:v>4253</c:v>
                </c:pt>
                <c:pt idx="8">
                  <c:v>4343.1000000000004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613285357021969E-3"/>
                  <c:y val="1.595437300570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613285357021969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09964017765458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709964017765458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806642678512004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806642678510985E-3"/>
                  <c:y val="1.823356914937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1615.7</c:v>
                </c:pt>
                <c:pt idx="1">
                  <c:v>1667.1</c:v>
                </c:pt>
                <c:pt idx="2">
                  <c:v>1193.5</c:v>
                </c:pt>
                <c:pt idx="3">
                  <c:v>1270.5999999999999</c:v>
                </c:pt>
                <c:pt idx="4">
                  <c:v>1467.3</c:v>
                </c:pt>
                <c:pt idx="5">
                  <c:v>1520.1</c:v>
                </c:pt>
                <c:pt idx="6">
                  <c:v>1532.6</c:v>
                </c:pt>
                <c:pt idx="7">
                  <c:v>1584.3</c:v>
                </c:pt>
                <c:pt idx="8">
                  <c:v>1647.1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03321339255492E-3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03321339256002E-3"/>
                  <c:y val="4.5583922873439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5583922873437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5492E-3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516606696277457E-3"/>
                  <c:y val="4.558392287343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613285357020946E-3"/>
                  <c:y val="1.823356914937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613285357021969E-3"/>
                  <c:y val="1.823338968511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903321339255492E-3"/>
                  <c:y val="1.8233569149375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Лист1!$D$2:$D$10</c:f>
              <c:numCache>
                <c:formatCode>#,##0.0</c:formatCode>
                <c:ptCount val="9"/>
                <c:pt idx="0">
                  <c:v>1459.7</c:v>
                </c:pt>
                <c:pt idx="1">
                  <c:v>1667.8</c:v>
                </c:pt>
                <c:pt idx="2">
                  <c:v>1331.5</c:v>
                </c:pt>
                <c:pt idx="3">
                  <c:v>1665.4</c:v>
                </c:pt>
                <c:pt idx="4">
                  <c:v>1640.5</c:v>
                </c:pt>
                <c:pt idx="5">
                  <c:v>1110</c:v>
                </c:pt>
                <c:pt idx="6">
                  <c:v>1554</c:v>
                </c:pt>
                <c:pt idx="7">
                  <c:v>1616.2</c:v>
                </c:pt>
                <c:pt idx="8">
                  <c:v>1680.8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ЕНВД, налоги на совокупный доход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1395801254096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613285357021969E-3"/>
                  <c:y val="9.116784574687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806642678510985E-3"/>
                  <c:y val="9.1167845746876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903321339256002E-3"/>
                  <c:y val="1.1395801254096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903321339254981E-3"/>
                  <c:y val="9.1167845746877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806642678509961E-3"/>
                  <c:y val="1.139598071835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22657071404394E-2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806642678510985E-3"/>
                  <c:y val="1.367517686203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7323249374787427E-3"/>
                  <c:y val="1.367517686203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Лист1!$E$2:$E$10</c:f>
              <c:numCache>
                <c:formatCode>#,##0.0</c:formatCode>
                <c:ptCount val="9"/>
                <c:pt idx="0">
                  <c:v>10980.8</c:v>
                </c:pt>
                <c:pt idx="1">
                  <c:v>10873.5</c:v>
                </c:pt>
                <c:pt idx="2">
                  <c:v>9693.1</c:v>
                </c:pt>
                <c:pt idx="3">
                  <c:v>8155</c:v>
                </c:pt>
                <c:pt idx="4">
                  <c:v>9646.9</c:v>
                </c:pt>
                <c:pt idx="5">
                  <c:v>14565.8</c:v>
                </c:pt>
                <c:pt idx="6">
                  <c:v>21116.3</c:v>
                </c:pt>
                <c:pt idx="7">
                  <c:v>20204.5</c:v>
                </c:pt>
                <c:pt idx="8">
                  <c:v>21013.3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806642678510985E-3"/>
                  <c:y val="5.0142315160782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06642678510985E-3"/>
                  <c:y val="6.609668816648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22154625076682E-3"/>
                  <c:y val="5.01421356965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7323249374788954E-3"/>
                  <c:y val="7.7492668884844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419928035532945E-3"/>
                  <c:y val="8.6609453459532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419928035533969E-3"/>
                  <c:y val="0.10484302260890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419928035532945E-3"/>
                  <c:y val="0.10256382646523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9516606696277457E-3"/>
                  <c:y val="9.116784574687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903321339255491E-2"/>
                  <c:y val="0.10256382646523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Лист1!$F$2:$F$10</c:f>
              <c:numCache>
                <c:formatCode>#,##0.0</c:formatCode>
                <c:ptCount val="9"/>
                <c:pt idx="0">
                  <c:v>390864</c:v>
                </c:pt>
                <c:pt idx="1">
                  <c:v>636727.19999999995</c:v>
                </c:pt>
                <c:pt idx="2">
                  <c:v>491779.8</c:v>
                </c:pt>
                <c:pt idx="3">
                  <c:v>531619.19999999995</c:v>
                </c:pt>
                <c:pt idx="4">
                  <c:v>554395</c:v>
                </c:pt>
                <c:pt idx="5">
                  <c:v>605117.69999999995</c:v>
                </c:pt>
                <c:pt idx="6">
                  <c:v>700350</c:v>
                </c:pt>
                <c:pt idx="7">
                  <c:v>707647.7</c:v>
                </c:pt>
                <c:pt idx="8">
                  <c:v>735956.5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налог на прибыль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1122657071404342E-2"/>
                  <c:y val="-1.367517686203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22657071404394E-2"/>
                  <c:y val="-1.1395980718359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
1 252 154,4</c:v>
                </c:pt>
                <c:pt idx="1">
                  <c:v>2016
1 223 403,0</c:v>
                </c:pt>
                <c:pt idx="2">
                  <c:v>2017
1 098 195,7</c:v>
                </c:pt>
                <c:pt idx="3">
                  <c:v>2018
995 661,9</c:v>
                </c:pt>
                <c:pt idx="4">
                  <c:v>2019
1 033 465,9</c:v>
                </c:pt>
                <c:pt idx="5">
                  <c:v>2020
1 871 043,0</c:v>
                </c:pt>
                <c:pt idx="6">
                  <c:v>2021
1 988 739,9</c:v>
                </c:pt>
                <c:pt idx="7">
                  <c:v>2022
1 985 305,7</c:v>
                </c:pt>
                <c:pt idx="8">
                  <c:v>2023
2 014 640,8</c:v>
                </c:pt>
              </c:strCache>
            </c:strRef>
          </c:cat>
          <c:val>
            <c:numRef>
              <c:f>Лист1!$G$2:$G$10</c:f>
              <c:numCache>
                <c:formatCode>#,##0.0</c:formatCode>
                <c:ptCount val="9"/>
                <c:pt idx="0">
                  <c:v>845393.2</c:v>
                </c:pt>
                <c:pt idx="1">
                  <c:v>570110.80000000005</c:v>
                </c:pt>
                <c:pt idx="2">
                  <c:v>591650.19999999995</c:v>
                </c:pt>
                <c:pt idx="3">
                  <c:v>450239.7</c:v>
                </c:pt>
                <c:pt idx="4">
                  <c:v>463414.6</c:v>
                </c:pt>
                <c:pt idx="5">
                  <c:v>1244818.2</c:v>
                </c:pt>
                <c:pt idx="6">
                  <c:v>1260000</c:v>
                </c:pt>
                <c:pt idx="7">
                  <c:v>1250000</c:v>
                </c:pt>
                <c:pt idx="8">
                  <c:v>1250000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6997120"/>
        <c:axId val="306453248"/>
        <c:axId val="313839616"/>
      </c:bar3DChart>
      <c:catAx>
        <c:axId val="316997120"/>
        <c:scaling>
          <c:orientation val="minMax"/>
        </c:scaling>
        <c:delete val="0"/>
        <c:axPos val="b"/>
        <c:majorGridlines/>
        <c:numFmt formatCode="General" sourceLinked="1"/>
        <c:majorTickMark val="in"/>
        <c:minorTickMark val="in"/>
        <c:tickLblPos val="low"/>
        <c:txPr>
          <a:bodyPr rot="-540000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06453248"/>
        <c:crosses val="autoZero"/>
        <c:auto val="0"/>
        <c:lblAlgn val="ctr"/>
        <c:lblOffset val="100"/>
        <c:noMultiLvlLbl val="0"/>
      </c:catAx>
      <c:valAx>
        <c:axId val="3064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6997120"/>
        <c:crosses val="autoZero"/>
        <c:crossBetween val="between"/>
      </c:valAx>
      <c:serAx>
        <c:axId val="313839616"/>
        <c:scaling>
          <c:orientation val="minMax"/>
        </c:scaling>
        <c:delete val="1"/>
        <c:axPos val="b"/>
        <c:majorTickMark val="out"/>
        <c:minorTickMark val="none"/>
        <c:tickLblPos val="none"/>
        <c:crossAx val="30645324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050942645186798"/>
          <c:y val="0"/>
          <c:w val="0.15419692007495095"/>
          <c:h val="0.97966023825675608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20"/>
      <c:rotY val="20"/>
      <c:depthPercent val="110"/>
      <c:rAngAx val="1"/>
    </c:view3D>
    <c:floor>
      <c:thickness val="0"/>
      <c:spPr>
        <a:effectLst/>
        <a:scene3d>
          <a:camera prst="orthographicFront"/>
          <a:lightRig rig="threePt" dir="t"/>
        </a:scene3d>
        <a:sp3d prstMaterial="matte">
          <a:contourClr>
            <a:srgbClr val="000000"/>
          </a:contourClr>
        </a:sp3d>
      </c:spPr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373159876754539E-2"/>
          <c:y val="2.2831050228310501E-2"/>
          <c:w val="0.65927753052607552"/>
          <c:h val="0.880314601085823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платежи, штрафы,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985507246376812E-3"/>
                  <c:y val="3.4246575342465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92753623188406E-3"/>
                  <c:y val="7.0776255707762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3623188406E-3"/>
                  <c:y val="3.424657534246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81278538812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478260869564689E-3"/>
                  <c:y val="1.8264840182648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139482746518232E-17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985507246376812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2021 - 85 677,5</c:v>
                </c:pt>
                <c:pt idx="7">
                  <c:v>2022 - 87 365,7</c:v>
                </c:pt>
                <c:pt idx="8">
                  <c:v>2023 - 88 898,8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4509.5</c:v>
                </c:pt>
                <c:pt idx="1">
                  <c:v>3397.8</c:v>
                </c:pt>
                <c:pt idx="2">
                  <c:v>10668.9</c:v>
                </c:pt>
                <c:pt idx="3">
                  <c:v>4490.7</c:v>
                </c:pt>
                <c:pt idx="4">
                  <c:v>5369.1</c:v>
                </c:pt>
                <c:pt idx="5">
                  <c:v>1848.1</c:v>
                </c:pt>
                <c:pt idx="6">
                  <c:v>1373.5</c:v>
                </c:pt>
                <c:pt idx="7">
                  <c:v>1412.6</c:v>
                </c:pt>
                <c:pt idx="8">
                  <c:v>1461.2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971014492753624E-3"/>
                  <c:y val="1.8264840182648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547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942028985507221E-2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478260869565218E-3"/>
                  <c:y val="1.5981735159817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44927536231883E-2"/>
                  <c:y val="1.369863013698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246376811594203E-3"/>
                  <c:y val="6.849315068493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478260869565747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956521739129378E-3"/>
                  <c:y val="2.054794520547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7971014492753624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2021 - 85 677,5</c:v>
                </c:pt>
                <c:pt idx="7">
                  <c:v>2022 - 87 365,7</c:v>
                </c:pt>
                <c:pt idx="8">
                  <c:v>2023 - 88 898,8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2703</c:v>
                </c:pt>
                <c:pt idx="1">
                  <c:v>3143.6</c:v>
                </c:pt>
                <c:pt idx="2">
                  <c:v>5375.4</c:v>
                </c:pt>
                <c:pt idx="3">
                  <c:v>6804.1</c:v>
                </c:pt>
                <c:pt idx="4">
                  <c:v>6128.6</c:v>
                </c:pt>
                <c:pt idx="5">
                  <c:v>7491.9</c:v>
                </c:pt>
                <c:pt idx="6">
                  <c:v>7389.4</c:v>
                </c:pt>
                <c:pt idx="7">
                  <c:v>7489.4</c:v>
                </c:pt>
                <c:pt idx="8">
                  <c:v>7589.4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985507246376812E-3"/>
                  <c:y val="4.337899543378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971014492753624E-3"/>
                  <c:y val="2.739726027397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4.566210045662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985507246376279E-3"/>
                  <c:y val="2.5114155251141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3.8812785388127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971014492753624E-3"/>
                  <c:y val="2.0547945205479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144927536231883E-2"/>
                  <c:y val="1.598173515981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46376811594203E-3"/>
                  <c:y val="1.5981555387768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594202898550725E-2"/>
                  <c:y val="1.369863013698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2021 - 85 677,5</c:v>
                </c:pt>
                <c:pt idx="7">
                  <c:v>2022 - 87 365,7</c:v>
                </c:pt>
                <c:pt idx="8">
                  <c:v>2023 - 88 898,8</c:v>
                </c:pt>
              </c:strCache>
            </c:strRef>
          </c:cat>
          <c:val>
            <c:numRef>
              <c:f>Лист1!$D$2:$D$10</c:f>
              <c:numCache>
                <c:formatCode>#,##0.0</c:formatCode>
                <c:ptCount val="9"/>
                <c:pt idx="0">
                  <c:v>11978</c:v>
                </c:pt>
                <c:pt idx="1">
                  <c:v>7388.4</c:v>
                </c:pt>
                <c:pt idx="2">
                  <c:v>16949.3</c:v>
                </c:pt>
                <c:pt idx="3">
                  <c:v>32806.300000000003</c:v>
                </c:pt>
                <c:pt idx="4">
                  <c:v>30974.7</c:v>
                </c:pt>
                <c:pt idx="5">
                  <c:v>25226.400000000001</c:v>
                </c:pt>
                <c:pt idx="6">
                  <c:v>18180</c:v>
                </c:pt>
                <c:pt idx="7">
                  <c:v>18110</c:v>
                </c:pt>
                <c:pt idx="8">
                  <c:v>18110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144927536231857E-2"/>
                  <c:y val="2.2831050228310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956521739130436E-3"/>
                  <c:y val="6.8493150684931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3623188406E-2"/>
                  <c:y val="7.5343364613669778E-2"/>
                </c:manualLayout>
              </c:layout>
              <c:spPr/>
              <c:txPr>
                <a:bodyPr rot="0"/>
                <a:lstStyle/>
                <a:p>
                  <a:pPr>
                    <a:defRPr sz="8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44927536231937E-2"/>
                  <c:y val="9.132420091324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043364144699305E-2"/>
                  <c:y val="1.369863013698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144927536231883E-2"/>
                  <c:y val="1.1415525114155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46376811594203E-3"/>
                  <c:y val="1.1415525114155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594202898550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2021 - 85 677,5</c:v>
                </c:pt>
                <c:pt idx="7">
                  <c:v>2022 - 87 365,7</c:v>
                </c:pt>
                <c:pt idx="8">
                  <c:v>2023 - 88 898,8</c:v>
                </c:pt>
              </c:strCache>
            </c:strRef>
          </c:cat>
          <c:val>
            <c:numRef>
              <c:f>Лист1!$E$2:$E$10</c:f>
              <c:numCache>
                <c:formatCode>#,##0.0</c:formatCode>
                <c:ptCount val="9"/>
                <c:pt idx="0">
                  <c:v>15745.4</c:v>
                </c:pt>
                <c:pt idx="1">
                  <c:v>25007.9</c:v>
                </c:pt>
                <c:pt idx="2">
                  <c:v>17626.8</c:v>
                </c:pt>
                <c:pt idx="3">
                  <c:v>-6294.8</c:v>
                </c:pt>
                <c:pt idx="4">
                  <c:v>4839.3</c:v>
                </c:pt>
                <c:pt idx="5">
                  <c:v>5792.3</c:v>
                </c:pt>
                <c:pt idx="6">
                  <c:v>5300</c:v>
                </c:pt>
                <c:pt idx="7">
                  <c:v>5300</c:v>
                </c:pt>
                <c:pt idx="8">
                  <c:v>5300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 государственной и муниципальной собственности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0144927536231883E-2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71014492753095E-3"/>
                  <c:y val="2.2831050228310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246376811594203E-3"/>
                  <c:y val="-4.5662100456620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971014492753624E-3"/>
                  <c:y val="4.5662100456621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246376811594203E-3"/>
                  <c:y val="-4.1856441889380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2015 - 85703,6</c:v>
                </c:pt>
                <c:pt idx="1">
                  <c:v>2016 - 87 925,6</c:v>
                </c:pt>
                <c:pt idx="2">
                  <c:v>2017 - 108 925,9</c:v>
                </c:pt>
                <c:pt idx="3">
                  <c:v>2018 - 94 647,3</c:v>
                </c:pt>
                <c:pt idx="4">
                  <c:v>2019 - 108 915,6</c:v>
                </c:pt>
                <c:pt idx="5">
                  <c:v>2020 - 93 086,4</c:v>
                </c:pt>
                <c:pt idx="6">
                  <c:v>2021 - 85 677,5</c:v>
                </c:pt>
                <c:pt idx="7">
                  <c:v>2022 - 87 365,7</c:v>
                </c:pt>
                <c:pt idx="8">
                  <c:v>2023 - 88 898,8</c:v>
                </c:pt>
              </c:strCache>
            </c:strRef>
          </c:cat>
          <c:val>
            <c:numRef>
              <c:f>Лист1!$F$2:$F$10</c:f>
              <c:numCache>
                <c:formatCode>#,##0.0</c:formatCode>
                <c:ptCount val="9"/>
                <c:pt idx="0">
                  <c:v>50767.7</c:v>
                </c:pt>
                <c:pt idx="1">
                  <c:v>48987.9</c:v>
                </c:pt>
                <c:pt idx="2">
                  <c:v>58305.5</c:v>
                </c:pt>
                <c:pt idx="3">
                  <c:v>56841</c:v>
                </c:pt>
                <c:pt idx="4">
                  <c:v>61603.9</c:v>
                </c:pt>
                <c:pt idx="5">
                  <c:v>52727.7</c:v>
                </c:pt>
                <c:pt idx="6">
                  <c:v>53434.6</c:v>
                </c:pt>
                <c:pt idx="7">
                  <c:v>55053.7</c:v>
                </c:pt>
                <c:pt idx="8">
                  <c:v>56438.2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2"/>
        <c:gapDepth val="208"/>
        <c:shape val="box"/>
        <c:axId val="296866304"/>
        <c:axId val="322362112"/>
        <c:axId val="314002560"/>
      </c:bar3DChart>
      <c:catAx>
        <c:axId val="2968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2362112"/>
        <c:crosses val="autoZero"/>
        <c:auto val="1"/>
        <c:lblAlgn val="ctr"/>
        <c:lblOffset val="100"/>
        <c:noMultiLvlLbl val="0"/>
      </c:catAx>
      <c:valAx>
        <c:axId val="32236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6866304"/>
        <c:crosses val="autoZero"/>
        <c:crossBetween val="between"/>
      </c:valAx>
      <c:serAx>
        <c:axId val="314002560"/>
        <c:scaling>
          <c:orientation val="minMax"/>
        </c:scaling>
        <c:delete val="1"/>
        <c:axPos val="b"/>
        <c:majorTickMark val="out"/>
        <c:minorTickMark val="none"/>
        <c:tickLblPos val="none"/>
        <c:crossAx val="322362112"/>
        <c:crosses val="autoZero"/>
      </c:serAx>
    </c:plotArea>
    <c:legend>
      <c:legendPos val="r"/>
      <c:layout>
        <c:manualLayout>
          <c:xMode val="edge"/>
          <c:yMode val="edge"/>
          <c:x val="0.79045897523679098"/>
          <c:y val="0"/>
          <c:w val="0.19622777587584161"/>
          <c:h val="0.92237442922374424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2">
          <a:shade val="95000"/>
          <a:satMod val="105000"/>
        </a:scheme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13333583322029E-3"/>
          <c:y val="1.8342255977113728E-2"/>
          <c:w val="0.98111634094766376"/>
          <c:h val="0.975278383542080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dLbl>
              <c:idx val="0"/>
              <c:layout>
                <c:manualLayout>
                  <c:x val="-5.5443316029851614E-2"/>
                  <c:y val="0.33177319268625599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2 514 083,6</a:t>
                    </a:r>
                  </a:p>
                  <a:p>
                    <a:r>
                      <a:rPr lang="ru-RU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(100%)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53006867549698E-4"/>
          <c:y val="0.2365819345329701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13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3.9083674165402808E-2"/>
                  <c:y val="0.36500618375685229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1 988 739,9</a:t>
                    </a:r>
                  </a:p>
                  <a:p>
                    <a:r>
                      <a:rPr lang="ru-RU" sz="1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(79 ,1 %)</a:t>
                    </a:r>
                    <a:endParaRPr lang="ru-RU" sz="12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748330993525971E-4"/>
          <c:y val="0.25735255395209283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bubble3D val="0"/>
          </c:dPt>
          <c:dLbls>
            <c:dLbl>
              <c:idx val="0"/>
              <c:layout>
                <c:manualLayout>
                  <c:x val="4.8586773186817716E-3"/>
                  <c:y val="0.23622801626192308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439 666,2</a:t>
                    </a:r>
                  </a:p>
                  <a:p>
                    <a:r>
                      <a: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(17,5 %)</a:t>
                    </a:r>
                    <a:endParaRPr lang="ru-RU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651594267303632E-2"/>
          <c:y val="0.25735266943758206"/>
          <c:w val="0.74509266127293039"/>
          <c:h val="0.742647446047907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22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0.18964212720668339"/>
                  <c:y val="0.20648484363392042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9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85 677,5</a:t>
                    </a:r>
                  </a:p>
                  <a:p>
                    <a:pPr>
                      <a:defRPr sz="1200" b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9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(3,4 %)</a:t>
                    </a:r>
                    <a:endParaRPr lang="en-US" sz="90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depthPercent val="1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79820457107681E-3"/>
          <c:y val="0.16214240084435064"/>
          <c:w val="0.93605446389381119"/>
          <c:h val="0.824139203156290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1270000" sx="6000" sy="6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convex"/>
            </a:sp3d>
          </c:spPr>
          <c:explosion val="1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0.30773025508123047"/>
                  <c:y val="0.1008360373063331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4795714865925644"/>
                  <c:y val="-0.268742188367959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Налог </a:t>
                    </a:r>
                    <a:r>
                      <a:rPr lang="ru-RU" sz="1400" dirty="0"/>
                      <a:t>на прибыль 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1 </a:t>
                    </a:r>
                    <a:r>
                      <a:rPr lang="ru-RU" sz="1400" dirty="0"/>
                      <a:t>260 000,0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0227677343683114"/>
                  <c:y val="-0.1411912565270525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0"/>
                  <c:y val="-0.120534409826039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Налоги </a:t>
                    </a:r>
                    <a:r>
                      <a:rPr lang="ru-RU" dirty="0"/>
                      <a:t>на совокупный доход </a:t>
                    </a:r>
                    <a:r>
                      <a:rPr lang="ru-RU" dirty="0" smtClean="0"/>
                      <a:t>  21 </a:t>
                    </a:r>
                    <a:r>
                      <a:rPr lang="ru-RU" dirty="0"/>
                      <a:t>116,3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7.2108326092686298E-3"/>
                  <c:y val="4.795519810172645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13596757593158817"/>
                  <c:y val="0.13631655171242185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</c:dLbl>
            <c:numFmt formatCode="#,##0.0" sourceLinked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Госпошлина</c:v>
                </c:pt>
                <c:pt idx="1">
                  <c:v>Налог на прибыль</c:v>
                </c:pt>
                <c:pt idx="2">
                  <c:v>НДФЛ</c:v>
                </c:pt>
                <c:pt idx="3">
                  <c:v>Налоги на совокупный доход</c:v>
                </c:pt>
                <c:pt idx="4">
                  <c:v>Налоги на имущество</c:v>
                </c:pt>
                <c:pt idx="5">
                  <c:v>Акцизы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1554</c:v>
                </c:pt>
                <c:pt idx="1">
                  <c:v>1260000</c:v>
                </c:pt>
                <c:pt idx="2">
                  <c:v>700350</c:v>
                </c:pt>
                <c:pt idx="3">
                  <c:v>21116.3</c:v>
                </c:pt>
                <c:pt idx="4">
                  <c:v>4187</c:v>
                </c:pt>
                <c:pt idx="5">
                  <c:v>1532.6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 w="3175" cap="rnd">
          <a:beve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50"/>
      <c:rotY val="14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06561679790025E-2"/>
          <c:y val="0.10709196290109153"/>
          <c:w val="0.623555579858073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explosion val="20"/>
            <c:spPr>
              <a:solidFill>
                <a:srgbClr val="00B0F0"/>
              </a:soli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-6.288956548292648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 с доходов, источником которых является налоговый агент
669 </a:t>
                    </a:r>
                    <a:r>
                      <a:rPr lang="ru-RU" dirty="0" smtClean="0"/>
                      <a:t>044,8 тыс.руб.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6.8000445256842901E-2"/>
                  <c:y val="-0.571205160676115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 </a:t>
                    </a:r>
                    <a:r>
                      <a:rPr lang="ru-RU" dirty="0"/>
                      <a:t>с доходов, полученных от осуществления </a:t>
                    </a:r>
                    <a:r>
                      <a:rPr lang="ru-RU" dirty="0" smtClean="0"/>
                      <a:t>деятельности ФЛ, </a:t>
                    </a:r>
                    <a:r>
                      <a:rPr lang="ru-RU" dirty="0"/>
                      <a:t>зарегистрированными в качестве ИП, нотариусов, адвокатов и других лиц, занимающихся частной практикой 
</a:t>
                    </a:r>
                    <a:r>
                      <a:rPr lang="ru-RU" dirty="0" smtClean="0"/>
                      <a:t>157,2 тыс.руб.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4121051274840646"/>
                  <c:y val="-3.08920563069940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 с </a:t>
                    </a:r>
                    <a:r>
                      <a:rPr lang="ru-RU" dirty="0" smtClean="0"/>
                      <a:t>доходов, полученных </a:t>
                    </a:r>
                    <a:r>
                      <a:rPr lang="ru-RU" dirty="0"/>
                      <a:t>физическими лицами в соответствии со статьей  228 Налогового Кодекса Российской Федерации  
</a:t>
                    </a:r>
                    <a:r>
                      <a:rPr lang="ru-RU" dirty="0" smtClean="0"/>
                      <a:t>320,0 тыс.руб.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19396641826021746"/>
                  <c:y val="-0.51862317604018848"/>
                </c:manualLayout>
              </c:layout>
              <c:tx>
                <c:rich>
                  <a:bodyPr/>
                  <a:lstStyle/>
                  <a:p>
                    <a:r>
                      <a:rPr lang="ru-RU" sz="1350" dirty="0"/>
                      <a:t>НДФЛ с доходов в виде фиксированных авансовых платежей с доходов, полученных ФЛ, являющимися иностранными гражданами, </a:t>
                    </a:r>
                    <a:r>
                      <a:rPr lang="ru-RU" sz="1350" dirty="0" smtClean="0"/>
                      <a:t>осуществляющих</a:t>
                    </a:r>
                    <a:r>
                      <a:rPr lang="ru-RU" sz="1350" baseline="0" dirty="0" smtClean="0"/>
                      <a:t> </a:t>
                    </a:r>
                    <a:r>
                      <a:rPr lang="ru-RU" sz="1350" dirty="0" smtClean="0"/>
                      <a:t>трудовую </a:t>
                    </a:r>
                    <a:r>
                      <a:rPr lang="ru-RU" sz="1350" dirty="0"/>
                      <a:t>деятельность по найму на </a:t>
                    </a:r>
                    <a:r>
                      <a:rPr lang="ru-RU" sz="1350" dirty="0" smtClean="0"/>
                      <a:t>основании патента</a:t>
                    </a:r>
                    <a:r>
                      <a:rPr lang="ru-RU" dirty="0"/>
                      <a:t>
2 </a:t>
                    </a:r>
                    <a:r>
                      <a:rPr lang="ru-RU" dirty="0" smtClean="0"/>
                      <a:t>650,0 тыс.руб.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0.32818815616797897"/>
                  <c:y val="-2.02454299964673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 </a:t>
                    </a:r>
                  </a:p>
                  <a:p>
                    <a:r>
                      <a:rPr lang="ru-RU" dirty="0" smtClean="0"/>
                      <a:t>части </a:t>
                    </a:r>
                    <a:r>
                      <a:rPr lang="ru-RU" dirty="0"/>
                      <a:t>суммы налога, </a:t>
                    </a:r>
                    <a:r>
                      <a:rPr lang="ru-RU" dirty="0" smtClean="0"/>
                      <a:t>превышающей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650 000 рублей, относящейся к части налоговой базы, </a:t>
                    </a:r>
                    <a:r>
                      <a:rPr lang="ru-RU" dirty="0" smtClean="0"/>
                      <a:t>превышающей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5 000 000 рублей
28 </a:t>
                    </a:r>
                    <a:r>
                      <a:rPr lang="ru-RU" dirty="0" smtClean="0"/>
                      <a:t>178,0 тыс.руб.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93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НДФЛ с доходов, источником которых является налоговый агент</c:v>
                </c:pt>
                <c:pt idx="1">
                  <c:v>НДФЛ с доходов, полученных от осуществления деятельности физическими лицами, зарегистрированными в качестве ИП, нотариусов, адвокатов и других лиц, занимающихся частной практикой </c:v>
                </c:pt>
                <c:pt idx="2">
                  <c:v>НДФЛ с доходов,полученных физическими лицами в соответствии со статьей  228 Налогового Кодекса Российской Федерации  </c:v>
                </c:pt>
                <c:pt idx="3">
                  <c:v>НДФЛ с доходов в виде фиксированных авансовых платежей с доходов, полученных ФЛ, являющимися иностранными гражданами, осущ. трудовую деятельность по найму на основании патента</c:v>
                </c:pt>
                <c:pt idx="4">
                  <c:v>НДФЛ части суммы налога, превышающей 650 000 рублей, относящейся к части налоговой базы, превышающей 5 000 000 рублей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669044.80000000005</c:v>
                </c:pt>
                <c:pt idx="1">
                  <c:v>157.19999999999999</c:v>
                </c:pt>
                <c:pt idx="2">
                  <c:v>320</c:v>
                </c:pt>
                <c:pt idx="3">
                  <c:v>2650</c:v>
                </c:pt>
                <c:pt idx="4">
                  <c:v>28178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50"/>
      <c:rotY val="14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06561679790025E-2"/>
          <c:y val="0.10709196290109153"/>
          <c:w val="0.6235555798580736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7.8869047619047616E-2"/>
                  <c:y val="-0.1353461257506900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7.7832888076490442E-2"/>
                  <c:y val="-2.940601929191140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5.3412893700787403E-2"/>
                  <c:y val="-0.1568365935585852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7.6406894450693777E-2"/>
                  <c:y val="-7.90054516714266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7.508565335583052E-2"/>
                  <c:y val="-2.57876632357960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93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государственной и муниципальной собственности </c:v>
                </c:pt>
                <c:pt idx="1">
                  <c:v>платежи при пользовании природными ресурсами </c:v>
                </c:pt>
                <c:pt idx="2">
                  <c:v>доходы от продажи материальных и нематериальных активов </c:v>
                </c:pt>
                <c:pt idx="3">
                  <c:v>доходы от оказания платных услуг</c:v>
                </c:pt>
                <c:pt idx="4">
                  <c:v>административные платежи и штрафы, прочие неналоговые доходы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53434.6</c:v>
                </c:pt>
                <c:pt idx="1">
                  <c:v>5300</c:v>
                </c:pt>
                <c:pt idx="2">
                  <c:v>18180</c:v>
                </c:pt>
                <c:pt idx="3">
                  <c:v>7389.4</c:v>
                </c:pt>
                <c:pt idx="4">
                  <c:v>1373.5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pattFill prst="pct5">
      <a:fgClr>
        <a:schemeClr val="accent5">
          <a:lumMod val="60000"/>
          <a:lumOff val="40000"/>
        </a:schemeClr>
      </a:fgClr>
      <a:bgClr>
        <a:schemeClr val="bg1"/>
      </a:bgClr>
    </a:patt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735255395209283"/>
          <c:w val="0.74509266127293039"/>
          <c:h val="0.7426474460479072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0.58218</cdr:x>
      <cdr:y>0.43115</cdr:y>
    </cdr:from>
    <cdr:to>
      <cdr:x>0.60749</cdr:x>
      <cdr:y>0.64673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4968552" y="2304256"/>
          <a:ext cx="216024" cy="115212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0.59062</cdr:x>
      <cdr:y>0.48505</cdr:y>
    </cdr:from>
    <cdr:to>
      <cdr:x>0.85218</cdr:x>
      <cdr:y>0.68715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040560" y="2592288"/>
          <a:ext cx="2232248" cy="10801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0.07594</cdr:x>
      <cdr:y>0.2021</cdr:y>
    </cdr:from>
    <cdr:to>
      <cdr:x>0.10125</cdr:x>
      <cdr:y>0.256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 flipV="1">
          <a:off x="648073" y="1080120"/>
          <a:ext cx="216023" cy="2880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0.43031</cdr:x>
      <cdr:y>0.76799</cdr:y>
    </cdr:from>
    <cdr:to>
      <cdr:x>0.51468</cdr:x>
      <cdr:y>0.83536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672408" y="4104456"/>
          <a:ext cx="720080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097" tIns="46049" rIns="92097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2097" tIns="46049" rIns="92097" bIns="46049" rtlCol="0"/>
          <a:lstStyle>
            <a:lvl1pPr algn="r">
              <a:defRPr sz="1200"/>
            </a:lvl1pPr>
          </a:lstStyle>
          <a:p>
            <a:fld id="{1C2600A2-08B1-4CC7-B784-4847B2EAD94E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7" tIns="46049" rIns="92097" bIns="460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2097" tIns="46049" rIns="92097" bIns="4604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097" tIns="46049" rIns="92097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2097" tIns="46049" rIns="92097" bIns="46049" rtlCol="0" anchor="b"/>
          <a:lstStyle>
            <a:lvl1pPr algn="r">
              <a:defRPr sz="1200"/>
            </a:lvl1pPr>
          </a:lstStyle>
          <a:p>
            <a:fld id="{3ACA474A-3DFA-4D0E-9200-0C35E8576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82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3849915" y="9428226"/>
            <a:ext cx="2946674" cy="4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6" rIns="91392" bIns="45696" anchor="b"/>
          <a:lstStyle/>
          <a:p>
            <a:pPr algn="r"/>
            <a:fld id="{78371691-B745-4B2D-B94C-B70B1C3D47AF}" type="slidenum">
              <a:rPr lang="ru-RU" sz="1200">
                <a:solidFill>
                  <a:prstClr val="black"/>
                </a:solidFill>
              </a:rPr>
              <a:pPr algn="r"/>
              <a:t>1</a:t>
            </a:fld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4538"/>
            <a:ext cx="4960937" cy="372110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474A-3DFA-4D0E-9200-0C35E85765DC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16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80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52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7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73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6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96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13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82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6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882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91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13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80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81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6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17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470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62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40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37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945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892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25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17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5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248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7742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22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15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82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11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704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36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645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110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946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749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989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523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107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788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03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939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993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760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957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498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920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503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39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0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6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6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2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5" name="Rectangle 28"/>
          <p:cNvSpPr>
            <a:spLocks noChangeArrowheads="1"/>
          </p:cNvSpPr>
          <p:nvPr/>
        </p:nvSpPr>
        <p:spPr bwMode="auto">
          <a:xfrm>
            <a:off x="250825" y="115888"/>
            <a:ext cx="8786813" cy="64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налоговой политики </a:t>
            </a:r>
          </a:p>
          <a:p>
            <a:pPr algn="ctr"/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Северо-Енисейского района  на среднесрочную перспективу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41311" y="889447"/>
            <a:ext cx="8612188" cy="69850"/>
            <a:chOff x="280" y="601"/>
            <a:chExt cx="5426" cy="21"/>
          </a:xfrm>
        </p:grpSpPr>
        <p:sp>
          <p:nvSpPr>
            <p:cNvPr id="106519" name="Line 89"/>
            <p:cNvSpPr>
              <a:spLocks noChangeShapeType="1"/>
            </p:cNvSpPr>
            <p:nvPr/>
          </p:nvSpPr>
          <p:spPr bwMode="auto">
            <a:xfrm>
              <a:off x="281" y="622"/>
              <a:ext cx="2997" cy="0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6520" name="Line 90"/>
            <p:cNvSpPr>
              <a:spLocks noChangeShapeType="1"/>
            </p:cNvSpPr>
            <p:nvPr/>
          </p:nvSpPr>
          <p:spPr bwMode="auto">
            <a:xfrm>
              <a:off x="280" y="601"/>
              <a:ext cx="542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8240" name="AutoShape 7"/>
          <p:cNvSpPr>
            <a:spLocks noChangeArrowheads="1"/>
          </p:cNvSpPr>
          <p:nvPr/>
        </p:nvSpPr>
        <p:spPr bwMode="auto">
          <a:xfrm>
            <a:off x="440126" y="3884457"/>
            <a:ext cx="3679133" cy="457238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t"/>
          <a:lstStyle/>
          <a:p>
            <a:pPr algn="ctr" eaLnBrk="0" hangingPunct="0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инвентаризации имущества и анализ фактического использования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AutoShape 7"/>
          <p:cNvSpPr>
            <a:spLocks noChangeArrowheads="1"/>
          </p:cNvSpPr>
          <p:nvPr/>
        </p:nvSpPr>
        <p:spPr bwMode="auto">
          <a:xfrm>
            <a:off x="4930818" y="2780928"/>
            <a:ext cx="3777146" cy="360040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t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 земельного контроля</a:t>
            </a:r>
          </a:p>
        </p:txBody>
      </p:sp>
      <p:sp>
        <p:nvSpPr>
          <p:cNvPr id="60" name="AutoShape 7"/>
          <p:cNvSpPr>
            <a:spLocks noChangeArrowheads="1"/>
          </p:cNvSpPr>
          <p:nvPr/>
        </p:nvSpPr>
        <p:spPr bwMode="auto">
          <a:xfrm>
            <a:off x="440380" y="6237312"/>
            <a:ext cx="3667348" cy="432048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>
              <a:spcBef>
                <a:spcPct val="150000"/>
              </a:spcBef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Повышение качества администрирования доходов бюджетов всех уровней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AutoShape 7"/>
          <p:cNvSpPr>
            <a:spLocks noChangeArrowheads="1"/>
          </p:cNvSpPr>
          <p:nvPr/>
        </p:nvSpPr>
        <p:spPr bwMode="auto">
          <a:xfrm>
            <a:off x="4935789" y="4537872"/>
            <a:ext cx="3729457" cy="475304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по взысканию задолженности по арендной плате за пользование земельными участками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AutoShape 7"/>
          <p:cNvSpPr>
            <a:spLocks noChangeArrowheads="1"/>
          </p:cNvSpPr>
          <p:nvPr/>
        </p:nvSpPr>
        <p:spPr bwMode="auto">
          <a:xfrm>
            <a:off x="416688" y="4437112"/>
            <a:ext cx="3691040" cy="757864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>
              <a:defRPr/>
            </a:pPr>
            <a:endParaRPr lang="ru-RU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межведомственной комиссии по укреплению налоговой, бюджетной и платежной дисциплины, проведения мероприятий по легализации заработной платы и неформальной занятости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AutoShape 7"/>
          <p:cNvSpPr>
            <a:spLocks noChangeArrowheads="1"/>
          </p:cNvSpPr>
          <p:nvPr/>
        </p:nvSpPr>
        <p:spPr bwMode="auto">
          <a:xfrm>
            <a:off x="4949404" y="5923873"/>
            <a:ext cx="3745639" cy="720081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t"/>
          <a:lstStyle/>
          <a:p>
            <a:pPr algn="ctr" eaLnBrk="0" hangingPunct="0">
              <a:spcBef>
                <a:spcPct val="150000"/>
              </a:spcBef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полного учета имущества и земельных участков, вовлечения максимального количества объектов недвижимости в налоговый оборот</a:t>
            </a:r>
          </a:p>
        </p:txBody>
      </p:sp>
      <p:sp>
        <p:nvSpPr>
          <p:cNvPr id="68" name="AutoShape 7"/>
          <p:cNvSpPr>
            <a:spLocks noChangeArrowheads="1"/>
          </p:cNvSpPr>
          <p:nvPr/>
        </p:nvSpPr>
        <p:spPr bwMode="auto">
          <a:xfrm>
            <a:off x="4954098" y="3789040"/>
            <a:ext cx="3753865" cy="648072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 eaLnBrk="0" hangingPunct="0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Актуализация сведений в 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ЕГРН </a:t>
            </a:r>
            <a:endParaRPr lang="ru-RU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объектах недвижимости.</a:t>
            </a:r>
          </a:p>
          <a:p>
            <a:pPr algn="ctr" eaLnBrk="0" hangingPunct="0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 Росреестром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428595" y="5249978"/>
            <a:ext cx="3679133" cy="915325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>
              <a:spcBef>
                <a:spcPct val="150000"/>
              </a:spcBef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Сохранение налоговых льгот для социально незащищённых групп населения, предусмотренных решениями районного Совета депутатов Северо-Енисейского района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28596" y="3284984"/>
            <a:ext cx="3702986" cy="50405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 eaLnBrk="0" hangingPunct="0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для малого и среднего предпринимательства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4930817" y="2204864"/>
            <a:ext cx="3751876" cy="50405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земельно-имущественным комплексом </a:t>
            </a:r>
            <a:endParaRPr lang="ru-RU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Северо-Енисейского 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1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448488" y="2636912"/>
            <a:ext cx="3683094" cy="576064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 eaLnBrk="0" hangingPunct="0"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налоговой политики предыдущих лет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142844" y="142852"/>
            <a:ext cx="642942" cy="571504"/>
          </a:xfrm>
          <a:prstGeom prst="chevron">
            <a:avLst>
              <a:gd name="adj" fmla="val 54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448488" y="1715460"/>
            <a:ext cx="3683094" cy="849444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 налоговой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базы за счет увеличения объемов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 в золотодобывающей отрасли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Северо-Енисейском районе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15" y="1052736"/>
            <a:ext cx="8207531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Основная цель налоговой политики Северо-Енисейского района – рост налоговой базы, </a:t>
            </a:r>
          </a:p>
          <a:p>
            <a:pPr algn="ctr"/>
            <a:r>
              <a:rPr lang="ru-RU" sz="1600" dirty="0" smtClean="0"/>
              <a:t>за счет реализации следующих задач:</a:t>
            </a:r>
            <a:endParaRPr lang="ru-RU" sz="1600" dirty="0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913370" y="1766329"/>
            <a:ext cx="3751876" cy="373854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>
              <a:defRPr/>
            </a:pP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Снижение недоимки </a:t>
            </a: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930818" y="3212976"/>
            <a:ext cx="3777146" cy="504056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t"/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по внесению </a:t>
            </a:r>
            <a:r>
              <a:rPr lang="ru-RU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сведений в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ФИАС</a:t>
            </a:r>
          </a:p>
          <a:p>
            <a:pPr algn="ctr"/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Актуализация сведений в ГАР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4930817" y="5085184"/>
            <a:ext cx="3734429" cy="720079"/>
          </a:xfrm>
          <a:prstGeom prst="foldedCorner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8000" tIns="90000" rIns="18000" bIns="9000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по взысканию задолженности по </a:t>
            </a:r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 за наем жилого помещения </a:t>
            </a: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жилищного фонда социального и коммерческого использования </a:t>
            </a: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Северо-Енисейского </a:t>
            </a:r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</p:spTree>
    <p:extLst>
      <p:ext uri="{BB962C8B-B14F-4D97-AF65-F5344CB8AC3E}">
        <p14:creationId xmlns:p14="http://schemas.microsoft.com/office/powerpoint/2010/main" val="41466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неналоговых доходов бюджета 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1433"/>
              </p:ext>
            </p:extLst>
          </p:nvPr>
        </p:nvGraphicFramePr>
        <p:xfrm>
          <a:off x="152400" y="1295400"/>
          <a:ext cx="8892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142844" y="142852"/>
            <a:ext cx="642942" cy="1071570"/>
          </a:xfrm>
          <a:prstGeom prst="chevron">
            <a:avLst>
              <a:gd name="adj" fmla="val 55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2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720" y="274638"/>
            <a:ext cx="7597080" cy="1143000"/>
          </a:xfrm>
        </p:spPr>
        <p:txBody>
          <a:bodyPr/>
          <a:lstStyle/>
          <a:p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 муниципальными учреждениями </a:t>
            </a:r>
            <a:b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1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(тыс</a:t>
            </a:r>
            <a:r>
              <a:rPr lang="ru-R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 useBgFill="1">
        <p:nvSpPr>
          <p:cNvPr id="8" name="Скругленная прямоугольная выноска 7"/>
          <p:cNvSpPr/>
          <p:nvPr/>
        </p:nvSpPr>
        <p:spPr>
          <a:xfrm>
            <a:off x="755576" y="1412776"/>
            <a:ext cx="3240360" cy="1086996"/>
          </a:xfrm>
          <a:prstGeom prst="wedgeRoundRectCallout">
            <a:avLst>
              <a:gd name="adj1" fmla="val -19704"/>
              <a:gd name="adj2" fmla="val 944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Муниципальные казенные учреждения 7 389,4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9" name="Блок-схема: альтернативный процесс 8"/>
          <p:cNvSpPr/>
          <p:nvPr/>
        </p:nvSpPr>
        <p:spPr>
          <a:xfrm>
            <a:off x="323528" y="3284984"/>
            <a:ext cx="4032448" cy="20882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«Северо-Енисейская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муниципальная информационная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служба» 2 570,0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«Аварийно-спасательное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формирование Северо-Енисейского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района» 2 491,4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МКУ  «Спортивный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комплекс Северо-Енисейского района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Нерика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2 328,0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0" name="Скругленная прямоугольная выноска 9"/>
          <p:cNvSpPr/>
          <p:nvPr/>
        </p:nvSpPr>
        <p:spPr>
          <a:xfrm>
            <a:off x="5220072" y="1412776"/>
            <a:ext cx="3384376" cy="1086996"/>
          </a:xfrm>
          <a:prstGeom prst="wedgeRoundRectCallout">
            <a:avLst>
              <a:gd name="adj1" fmla="val -19482"/>
              <a:gd name="adj2" fmla="val 969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Муниципальные бюджетные учреждения 7 222,7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Скругленный прямоугольник 10"/>
          <p:cNvSpPr/>
          <p:nvPr/>
        </p:nvSpPr>
        <p:spPr>
          <a:xfrm>
            <a:off x="5076056" y="3140968"/>
            <a:ext cx="36724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>
              <a:solidFill>
                <a:prstClr val="white"/>
              </a:solidFill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Учреждения дошкольного образования 6 687,7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клубная система Северо-Енисейского района» 400,0</a:t>
            </a:r>
          </a:p>
          <a:p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«Централизованная библиотечная система Северо-Енисейского района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75,0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 «Муниципальный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музей истории золотодобычи Северо-Енисейского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района» 50,0</a:t>
            </a:r>
          </a:p>
          <a:p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МБУДО «Северо-Енисейская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детская школа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искусств» 10,0</a:t>
            </a: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 smtClean="0">
              <a:solidFill>
                <a:prstClr val="white"/>
              </a:solidFill>
            </a:endParaRPr>
          </a:p>
          <a:p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251520" y="188640"/>
            <a:ext cx="838200" cy="1143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1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072" y="71422"/>
            <a:ext cx="7829576" cy="9813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и динамика доходов бюджета Северо-Енисейского района, (тыс. рублей)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381725"/>
              </p:ext>
            </p:extLst>
          </p:nvPr>
        </p:nvGraphicFramePr>
        <p:xfrm>
          <a:off x="-12031" y="1551732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142844" y="142852"/>
            <a:ext cx="642942" cy="1071570"/>
          </a:xfrm>
          <a:prstGeom prst="chevron">
            <a:avLst>
              <a:gd name="adj" fmla="val 55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0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на 2021 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087674"/>
              </p:ext>
            </p:extLst>
          </p:nvPr>
        </p:nvGraphicFramePr>
        <p:xfrm>
          <a:off x="0" y="2564904"/>
          <a:ext cx="5796136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035517"/>
              </p:ext>
            </p:extLst>
          </p:nvPr>
        </p:nvGraphicFramePr>
        <p:xfrm>
          <a:off x="1220252" y="1909973"/>
          <a:ext cx="6192688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284164"/>
              </p:ext>
            </p:extLst>
          </p:nvPr>
        </p:nvGraphicFramePr>
        <p:xfrm>
          <a:off x="2627784" y="1700808"/>
          <a:ext cx="3528392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74973"/>
              </p:ext>
            </p:extLst>
          </p:nvPr>
        </p:nvGraphicFramePr>
        <p:xfrm>
          <a:off x="3347864" y="1808820"/>
          <a:ext cx="2548168" cy="2661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Багетная рамка 11"/>
          <p:cNvSpPr/>
          <p:nvPr/>
        </p:nvSpPr>
        <p:spPr>
          <a:xfrm>
            <a:off x="392160" y="1124744"/>
            <a:ext cx="1656184" cy="936104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043608" y="206084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агетная рамка 14"/>
          <p:cNvSpPr/>
          <p:nvPr/>
        </p:nvSpPr>
        <p:spPr>
          <a:xfrm>
            <a:off x="1043608" y="5617777"/>
            <a:ext cx="1944216" cy="936104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2987824" y="1295648"/>
            <a:ext cx="2016224" cy="936104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4663889" y="5617777"/>
            <a:ext cx="1800200" cy="936104"/>
          </a:xfrm>
          <a:prstGeom prst="beve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51866"/>
              </p:ext>
            </p:extLst>
          </p:nvPr>
        </p:nvGraphicFramePr>
        <p:xfrm>
          <a:off x="6012160" y="1909973"/>
          <a:ext cx="2808312" cy="1834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008112"/>
              </a:tblGrid>
              <a:tr h="5171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58 971,5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380 694,7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65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960228">
            <a:off x="4756611" y="960484"/>
            <a:ext cx="2278843" cy="647904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4462"/>
            <a:ext cx="8496944" cy="72008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 Северо-Енисейского района в 2021 году</a:t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(тыс. рублей)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110268"/>
              </p:ext>
            </p:extLst>
          </p:nvPr>
        </p:nvGraphicFramePr>
        <p:xfrm>
          <a:off x="251520" y="836712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2057" y="12998"/>
            <a:ext cx="642942" cy="1143008"/>
          </a:xfrm>
          <a:prstGeom prst="chevron">
            <a:avLst>
              <a:gd name="adj" fmla="val 54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агетная рамка 11"/>
          <p:cNvSpPr/>
          <p:nvPr/>
        </p:nvSpPr>
        <p:spPr>
          <a:xfrm>
            <a:off x="318756" y="1700807"/>
            <a:ext cx="3973029" cy="576065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&gt; 5 000 000 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538338" y="3634166"/>
            <a:ext cx="513382" cy="151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агетная рамка 14"/>
          <p:cNvSpPr/>
          <p:nvPr/>
        </p:nvSpPr>
        <p:spPr>
          <a:xfrm>
            <a:off x="4478666" y="1700807"/>
            <a:ext cx="4383523" cy="3024337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Что меняется в расчете НДФЛ</a:t>
            </a:r>
          </a:p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 2001 года по сегодняшний день мы применяли в расчетах НДФЛ 13% . По этой фиксированной ставке в настоящее время ведутся расчеты налогов с доходов большинства граждан нашей страны.</a:t>
            </a:r>
            <a:r>
              <a:rPr lang="ru-RU" sz="1200" dirty="0" smtClean="0"/>
              <a:t> </a:t>
            </a:r>
          </a:p>
          <a:p>
            <a:pPr algn="ctr"/>
            <a:r>
              <a:rPr lang="ru-RU" sz="1200" dirty="0" smtClean="0"/>
              <a:t>С 1 января 2021 года вводится прогрессивная система обложения НДФЛ – в отношении доходов (включая дивиденды и проценты) физических лиц, превышающих 5 000 000 рублей за налоговый период налоговая ставка по НДФЛ устанавливается в размере 15 %, с зачислением дополнительных доходов в федеральный бюджет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 2021 года эта система видоизменится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 будет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выглядеть так: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4484521" y="4797152"/>
            <a:ext cx="4383524" cy="393658"/>
          </a:xfrm>
          <a:prstGeom prst="beve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Изменение ставки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310940" y="130596"/>
            <a:ext cx="8551249" cy="1404156"/>
          </a:xfrm>
          <a:prstGeom prst="beve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НДФЛ-2021 по новым правилам</a:t>
            </a:r>
            <a:endParaRPr lang="ru-RU" sz="2000" dirty="0"/>
          </a:p>
          <a:p>
            <a:pPr algn="ctr"/>
            <a:r>
              <a:rPr lang="ru-RU" b="1" dirty="0"/>
              <a:t>Установление по НДФЛ налоговой ставки в размере 15% в отношении доходов физических лиц, превышающих 5 </a:t>
            </a:r>
            <a:r>
              <a:rPr lang="ru-RU" b="1" dirty="0" smtClean="0"/>
              <a:t>000 000 </a:t>
            </a:r>
            <a:r>
              <a:rPr lang="ru-RU" b="1" dirty="0"/>
              <a:t>рублей в год, и нормативов распределения налога с соответствующих доходов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304511" y="2348880"/>
            <a:ext cx="3973028" cy="504056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Ставка НДФЛ 15%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563" y="5464036"/>
            <a:ext cx="4233909" cy="1277331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reflection blurRad="6350" stA="52000" endA="300" endPos="35000" dir="5400000" sy="-100000" algn="bl" rotWithShape="0"/>
          </a:effectLst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21" name="Багетная рамка 20"/>
          <p:cNvSpPr/>
          <p:nvPr/>
        </p:nvSpPr>
        <p:spPr>
          <a:xfrm>
            <a:off x="298950" y="3837525"/>
            <a:ext cx="1546359" cy="745984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13% ФБ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1947235" y="3844970"/>
            <a:ext cx="2344550" cy="745984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87% субъекты РФ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298950" y="4725144"/>
            <a:ext cx="1648285" cy="636939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61%* </a:t>
            </a:r>
            <a:endParaRPr lang="ru-RU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краевой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24" name="Багетная рамка 23"/>
          <p:cNvSpPr/>
          <p:nvPr/>
        </p:nvSpPr>
        <p:spPr>
          <a:xfrm>
            <a:off x="312749" y="3064049"/>
            <a:ext cx="3979036" cy="570117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НОРМАТИВ 100 % РАСПРЕДЕЛЯЕТСЯ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051720" y="4725144"/>
            <a:ext cx="2240065" cy="648072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26%*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муниципальный район</a:t>
            </a:r>
            <a:endParaRPr lang="ru-RU" sz="125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305270" y="3619524"/>
            <a:ext cx="506736" cy="1869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1928139" y="4501464"/>
            <a:ext cx="678860" cy="223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499477" y="4590954"/>
            <a:ext cx="128307" cy="13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291025" y="2852936"/>
            <a:ext cx="0" cy="211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трелка вниз 55"/>
          <p:cNvSpPr/>
          <p:nvPr/>
        </p:nvSpPr>
        <p:spPr>
          <a:xfrm>
            <a:off x="6481902" y="5190810"/>
            <a:ext cx="388763" cy="149254"/>
          </a:xfrm>
          <a:prstGeom prst="downArrow">
            <a:avLst/>
          </a:prstGeom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10" name="Багетная рамка 109"/>
          <p:cNvSpPr/>
          <p:nvPr/>
        </p:nvSpPr>
        <p:spPr>
          <a:xfrm>
            <a:off x="262843" y="5464036"/>
            <a:ext cx="4014696" cy="1277331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latin typeface="Century Gothic"/>
              </a:rPr>
              <a:t>* </a:t>
            </a:r>
            <a:r>
              <a:rPr lang="ru-RU" sz="1200" dirty="0">
                <a:latin typeface="Arial"/>
              </a:rPr>
              <a:t>норматив с учетом передачи доходов краевого бюджета от НДФЛ в бюджеты муниципальных районов и городских округов по нормативу 15 % в соответствии с Законом Красноярского края от 10.07.2007 № 2-317 «О межбюджетных отношениях в Красноярском крае»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800972" cy="112590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налога на доходы физических лиц бюджета Северо-Енисейского района в 2021 году,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НДФЛ - 700 350,0 тыс.руб.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227235"/>
              </p:ext>
            </p:extLst>
          </p:nvPr>
        </p:nvGraphicFramePr>
        <p:xfrm>
          <a:off x="323528" y="1340768"/>
          <a:ext cx="8534400" cy="53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142844" y="142852"/>
            <a:ext cx="642942" cy="1000132"/>
          </a:xfrm>
          <a:prstGeom prst="chevron">
            <a:avLst>
              <a:gd name="adj" fmla="val 54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800972" cy="76586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Северо-Енисейского района в 2021 году,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70329"/>
              </p:ext>
            </p:extLst>
          </p:nvPr>
        </p:nvGraphicFramePr>
        <p:xfrm>
          <a:off x="323528" y="1340768"/>
          <a:ext cx="8534400" cy="53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142844" y="142852"/>
            <a:ext cx="642942" cy="1000132"/>
          </a:xfrm>
          <a:prstGeom prst="chevron">
            <a:avLst>
              <a:gd name="adj" fmla="val 54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8876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ПО ДОХОДАМ ОТ ИСПОЛЬЗОВАНИЯ ИМУЩЕСТВА, НАХОДЯЩЕГОСЯ В МУНИЦИПАЛЬНОЙ СОБСТВЕННОСТИ (тыс. рублей)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629531"/>
              </p:ext>
            </p:extLst>
          </p:nvPr>
        </p:nvGraphicFramePr>
        <p:xfrm>
          <a:off x="2627784" y="1700808"/>
          <a:ext cx="3528392" cy="305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Багетная рамка 18"/>
          <p:cNvSpPr/>
          <p:nvPr/>
        </p:nvSpPr>
        <p:spPr>
          <a:xfrm>
            <a:off x="-8466" y="593749"/>
            <a:ext cx="9108504" cy="6237312"/>
          </a:xfrm>
          <a:prstGeom prst="bevel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52835"/>
              </p:ext>
            </p:extLst>
          </p:nvPr>
        </p:nvGraphicFramePr>
        <p:xfrm>
          <a:off x="755576" y="1556793"/>
          <a:ext cx="7560841" cy="4464493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05020"/>
                <a:gridCol w="893486"/>
                <a:gridCol w="928757"/>
                <a:gridCol w="799436"/>
                <a:gridCol w="811193"/>
                <a:gridCol w="822949"/>
              </a:tblGrid>
              <a:tr h="29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61 603,9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52 528,3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53 434,6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55 053,7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56 438,2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57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 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25 851,7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26 020,0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26 504,7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27 263,2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27 263,2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8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Доходы, получаемые в виде арендной платы за земли, находящиеся в муниципальной собственности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11 240,4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2 300,0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2 060,9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2 443,1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2 443,1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57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Доходы от сдачи в аренду имущества, находящегося в оперативном управлении  органов местного самоуправления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400,5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400,5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400,5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57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Доходы от сдачи в аренду </a:t>
                      </a:r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имущества, составляющего </a:t>
                      </a:r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казну муниципальных районов (за </a:t>
                      </a:r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исключением </a:t>
                      </a:r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земельных участков)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24 189,5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24 021,4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2 294,4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1 873,1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1 873,1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68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Доходы от перечисления части прибыли, остающейся после уплаты налогов и иных обязательных платежей 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0,2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0,2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9,1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9,1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57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>
                          <a:solidFill>
                            <a:srgbClr val="7030A0"/>
                          </a:solidFill>
                          <a:effectLst/>
                        </a:rPr>
                        <a:t>Прочие поступления от использования имущества, находящегося в собственности муниципальных районов </a:t>
                      </a:r>
                      <a:endParaRPr lang="ru-RU" sz="12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313,2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186,7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22 173,9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23 073,6</a:t>
                      </a:r>
                      <a:endParaRPr lang="ru-RU" sz="1400" b="1" i="0" u="none" strike="noStrike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24 458,1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9143" marR="9143" marT="9143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683827"/>
              </p:ext>
            </p:extLst>
          </p:nvPr>
        </p:nvGraphicFramePr>
        <p:xfrm>
          <a:off x="755577" y="836712"/>
          <a:ext cx="7560839" cy="648072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312367"/>
                <a:gridCol w="864096"/>
                <a:gridCol w="936104"/>
                <a:gridCol w="792088"/>
                <a:gridCol w="792088"/>
                <a:gridCol w="864096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кода доходов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3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налоговых доходов бюджета Северо-Енисейского района, (тыс. рублей)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854267"/>
              </p:ext>
            </p:extLst>
          </p:nvPr>
        </p:nvGraphicFramePr>
        <p:xfrm>
          <a:off x="9492" y="1285860"/>
          <a:ext cx="913450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142844" y="142852"/>
            <a:ext cx="642942" cy="1071570"/>
          </a:xfrm>
          <a:prstGeom prst="chevron">
            <a:avLst>
              <a:gd name="adj" fmla="val 55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5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Углы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4869</TotalTime>
  <Words>1023</Words>
  <Application>Microsoft Office PowerPoint</Application>
  <PresentationFormat>Экран (4:3)</PresentationFormat>
  <Paragraphs>256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Презентация PowerPoint</vt:lpstr>
      <vt:lpstr>Структура и динамика доходов бюджета Северо-Енисейского района, (тыс. рублей)</vt:lpstr>
      <vt:lpstr>Структура доходов бюджета на 2021 год (тыс. рублей)</vt:lpstr>
      <vt:lpstr>Структура налоговых доходов бюджета Северо-Енисейского района в 2021 году                                                                                                                                        (тыс. рублей)</vt:lpstr>
      <vt:lpstr>Презентация PowerPoint</vt:lpstr>
      <vt:lpstr>Структура налога на доходы физических лиц бюджета Северо-Енисейского района в 2021 году,  ВСЕГО НДФЛ - 700 350,0 тыс.руб.</vt:lpstr>
      <vt:lpstr>Структура неналоговых доходов бюджета Северо-Енисейского района в 2021 году, (тыс. рублей)</vt:lpstr>
      <vt:lpstr>ДИНАМИКА ПОСТУПЛЕНИЙ ПО ДОХОДАМ ОТ ИСПОЛЬЗОВАНИЯ ИМУЩЕСТВА, НАХОДЯЩЕГОСЯ В МУНИЦИПАЛЬНОЙ СОБСТВЕННОСТИ (тыс. рублей)</vt:lpstr>
      <vt:lpstr>Динамика налоговых доходов бюджета Северо-Енисейского района, (тыс. рублей)</vt:lpstr>
      <vt:lpstr>Динамика неналоговых доходов бюджета Северо-Енисейского района, (тыс. рублей)</vt:lpstr>
      <vt:lpstr>Доходы от оказания платных услуг муниципальными учреждениями  на 2021 год, (тыс. рублей)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Капитальный ремонт дорог Северо-Енисейского района на 2015 год</dc:title>
  <dc:creator>User4</dc:creator>
  <cp:lastModifiedBy>user</cp:lastModifiedBy>
  <cp:revision>489</cp:revision>
  <cp:lastPrinted>2020-11-13T09:13:37Z</cp:lastPrinted>
  <dcterms:modified xsi:type="dcterms:W3CDTF">2020-11-13T09:13:43Z</dcterms:modified>
</cp:coreProperties>
</file>