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6541" r:id="rId1"/>
  </p:sldMasterIdLst>
  <p:notesMasterIdLst>
    <p:notesMasterId r:id="rId17"/>
  </p:notesMasterIdLst>
  <p:handoutMasterIdLst>
    <p:handoutMasterId r:id="rId18"/>
  </p:handoutMasterIdLst>
  <p:sldIdLst>
    <p:sldId id="766" r:id="rId2"/>
    <p:sldId id="745" r:id="rId3"/>
    <p:sldId id="756" r:id="rId4"/>
    <p:sldId id="757" r:id="rId5"/>
    <p:sldId id="758" r:id="rId6"/>
    <p:sldId id="761" r:id="rId7"/>
    <p:sldId id="738" r:id="rId8"/>
    <p:sldId id="743" r:id="rId9"/>
    <p:sldId id="594" r:id="rId10"/>
    <p:sldId id="760" r:id="rId11"/>
    <p:sldId id="746" r:id="rId12"/>
    <p:sldId id="596" r:id="rId13"/>
    <p:sldId id="764" r:id="rId14"/>
    <p:sldId id="765" r:id="rId15"/>
    <p:sldId id="752" r:id="rId16"/>
  </p:sldIdLst>
  <p:sldSz cx="9144000" cy="6858000" type="screen4x3"/>
  <p:notesSz cx="9926638" cy="6797675"/>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99"/>
    <a:srgbClr val="D79DE7"/>
    <a:srgbClr val="D2FA8A"/>
    <a:srgbClr val="66FFCC"/>
    <a:srgbClr val="66FFFF"/>
    <a:srgbClr val="FFFF99"/>
    <a:srgbClr val="FFCCCC"/>
    <a:srgbClr val="FFFFCC"/>
    <a:srgbClr val="D5FFFF"/>
    <a:srgbClr val="9CEC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FD4443E-F989-4FC4-A0C8-D5A2AF1F390B}" styleName="Темный стиль 1 - акцент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798" autoAdjust="0"/>
  </p:normalViewPr>
  <p:slideViewPr>
    <p:cSldViewPr snapToGrid="0">
      <p:cViewPr>
        <p:scale>
          <a:sx n="100" d="100"/>
          <a:sy n="100" d="100"/>
        </p:scale>
        <p:origin x="-1950" y="-324"/>
      </p:cViewPr>
      <p:guideLst>
        <p:guide orient="horz" pos="2160"/>
        <p:guide pos="2880"/>
      </p:guideLst>
    </p:cSldViewPr>
  </p:slideViewPr>
  <p:outlineViewPr>
    <p:cViewPr>
      <p:scale>
        <a:sx n="33" d="100"/>
        <a:sy n="33" d="100"/>
      </p:scale>
      <p:origin x="12" y="12852"/>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13" d="100"/>
          <a:sy n="113" d="100"/>
        </p:scale>
        <p:origin x="-300" y="-96"/>
      </p:cViewPr>
      <p:guideLst>
        <p:guide orient="horz" pos="2142"/>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90A000-DDF7-4583-A75C-68DAC0D614B7}" type="doc">
      <dgm:prSet loTypeId="urn:microsoft.com/office/officeart/2005/8/layout/radial4" loCatId="relationship" qsTypeId="urn:microsoft.com/office/officeart/2005/8/quickstyle/simple3" qsCatId="simple" csTypeId="urn:microsoft.com/office/officeart/2005/8/colors/colorful1#1" csCatId="colorful" phldr="1"/>
      <dgm:spPr/>
      <dgm:t>
        <a:bodyPr/>
        <a:lstStyle/>
        <a:p>
          <a:endParaRPr lang="ru-RU"/>
        </a:p>
      </dgm:t>
    </dgm:pt>
    <dgm:pt modelId="{F1C85CD8-2FD6-4B7D-8353-CE97396CB648}">
      <dgm:prSet phldrT="[Текст]" custT="1"/>
      <dgm:spPr/>
      <dgm:t>
        <a:bodyPr/>
        <a:lstStyle/>
        <a:p>
          <a:r>
            <a:rPr lang="ru-RU" sz="2000" b="1" dirty="0" smtClean="0">
              <a:latin typeface="Times New Roman" pitchFamily="18" charset="0"/>
              <a:cs typeface="Times New Roman" pitchFamily="18" charset="0"/>
            </a:rPr>
            <a:t>Субсидии</a:t>
          </a:r>
        </a:p>
        <a:p>
          <a:r>
            <a:rPr lang="ru-RU" sz="2000" b="0" i="1" dirty="0" smtClean="0">
              <a:latin typeface="Times New Roman" pitchFamily="18" charset="0"/>
              <a:cs typeface="Times New Roman" pitchFamily="18" charset="0"/>
            </a:rPr>
            <a:t>Предоставляются на условиях долевого </a:t>
          </a:r>
          <a:r>
            <a:rPr lang="ru-RU" sz="2000" b="0" i="1" dirty="0" err="1" smtClean="0">
              <a:latin typeface="Times New Roman" pitchFamily="18" charset="0"/>
              <a:cs typeface="Times New Roman" pitchFamily="18" charset="0"/>
            </a:rPr>
            <a:t>софинансирования</a:t>
          </a:r>
          <a:r>
            <a:rPr lang="ru-RU" sz="2000" b="0" i="1" dirty="0" smtClean="0">
              <a:latin typeface="Times New Roman" pitchFamily="18" charset="0"/>
              <a:cs typeface="Times New Roman" pitchFamily="18" charset="0"/>
            </a:rPr>
            <a:t> расходов из других бюджетов</a:t>
          </a:r>
          <a:endParaRPr lang="ru-RU" sz="2000" b="0" i="1" dirty="0">
            <a:latin typeface="Times New Roman" pitchFamily="18" charset="0"/>
            <a:cs typeface="Times New Roman" pitchFamily="18" charset="0"/>
          </a:endParaRPr>
        </a:p>
      </dgm:t>
    </dgm:pt>
    <dgm:pt modelId="{B91FC54E-0DF5-4EE2-8B13-89EB28AAF833}" type="parTrans" cxnId="{8B1AD7F3-E106-42C2-9966-B301DCB60851}">
      <dgm:prSet/>
      <dgm:spPr/>
      <dgm:t>
        <a:bodyPr/>
        <a:lstStyle/>
        <a:p>
          <a:endParaRPr lang="ru-RU"/>
        </a:p>
      </dgm:t>
    </dgm:pt>
    <dgm:pt modelId="{77352B51-815E-4B81-959B-BFB7FBE2D8AD}" type="sibTrans" cxnId="{8B1AD7F3-E106-42C2-9966-B301DCB60851}">
      <dgm:prSet/>
      <dgm:spPr/>
      <dgm:t>
        <a:bodyPr/>
        <a:lstStyle/>
        <a:p>
          <a:endParaRPr lang="ru-RU"/>
        </a:p>
      </dgm:t>
    </dgm:pt>
    <dgm:pt modelId="{2A270F0E-7F01-4DED-BC4F-2738EA53911E}">
      <dgm:prSet phldrT="[Текст]" custT="1"/>
      <dgm:spPr/>
      <dgm:t>
        <a:bodyPr/>
        <a:lstStyle/>
        <a:p>
          <a:r>
            <a:rPr lang="ru-RU" sz="2000" b="1" dirty="0" smtClean="0">
              <a:latin typeface="Times New Roman" pitchFamily="18" charset="0"/>
              <a:cs typeface="Times New Roman" pitchFamily="18" charset="0"/>
            </a:rPr>
            <a:t>Субвенции</a:t>
          </a:r>
        </a:p>
        <a:p>
          <a:r>
            <a:rPr lang="ru-RU" sz="2000" b="0" i="1" dirty="0" smtClean="0">
              <a:latin typeface="Times New Roman" pitchFamily="18" charset="0"/>
              <a:cs typeface="Times New Roman" pitchFamily="18" charset="0"/>
            </a:rPr>
            <a:t>Предоставляются на финансирование «переданных» полномочий из бюджета РФ, субъекта РФ муниципальным образованиям</a:t>
          </a:r>
        </a:p>
      </dgm:t>
    </dgm:pt>
    <dgm:pt modelId="{8D404F62-EA8B-41A3-966F-6EE57ABAB7AA}" type="parTrans" cxnId="{3D44F2B7-1B08-4FB8-B421-B4F0D1CB5310}">
      <dgm:prSet/>
      <dgm:spPr/>
      <dgm:t>
        <a:bodyPr/>
        <a:lstStyle/>
        <a:p>
          <a:endParaRPr lang="ru-RU"/>
        </a:p>
      </dgm:t>
    </dgm:pt>
    <dgm:pt modelId="{84D440DE-AAA6-47C3-9DFE-FD8A28A76106}" type="sibTrans" cxnId="{3D44F2B7-1B08-4FB8-B421-B4F0D1CB5310}">
      <dgm:prSet/>
      <dgm:spPr/>
      <dgm:t>
        <a:bodyPr/>
        <a:lstStyle/>
        <a:p>
          <a:endParaRPr lang="ru-RU"/>
        </a:p>
      </dgm:t>
    </dgm:pt>
    <dgm:pt modelId="{233DAA01-46B2-4EAE-AEAE-AD117DBDE504}">
      <dgm:prSet phldrT="[Текст]" custT="1"/>
      <dgm:spPr/>
      <dgm:t>
        <a:bodyPr/>
        <a:lstStyle/>
        <a:p>
          <a:r>
            <a:rPr lang="ru-RU" sz="2000" b="1" dirty="0" smtClean="0">
              <a:latin typeface="Times New Roman" pitchFamily="18" charset="0"/>
              <a:cs typeface="Times New Roman" pitchFamily="18" charset="0"/>
            </a:rPr>
            <a:t>Дотации</a:t>
          </a:r>
        </a:p>
        <a:p>
          <a:r>
            <a:rPr lang="ru-RU" sz="2000" i="1" u="none" dirty="0" smtClean="0">
              <a:latin typeface="Times New Roman" pitchFamily="18" charset="0"/>
              <a:cs typeface="Times New Roman" pitchFamily="18" charset="0"/>
            </a:rPr>
            <a:t>Предоставляются на безвозвратной основе на первоочередные расходы  из других бюджетов</a:t>
          </a:r>
        </a:p>
      </dgm:t>
    </dgm:pt>
    <dgm:pt modelId="{B0888774-9D8F-416A-8C0E-D1B8C51F0955}" type="parTrans" cxnId="{5299BD08-CC58-48C5-9D91-3321CED696CB}">
      <dgm:prSet/>
      <dgm:spPr/>
      <dgm:t>
        <a:bodyPr/>
        <a:lstStyle/>
        <a:p>
          <a:endParaRPr lang="ru-RU"/>
        </a:p>
      </dgm:t>
    </dgm:pt>
    <dgm:pt modelId="{C54ADCCD-2489-4997-BC76-A6DAFACAC988}" type="sibTrans" cxnId="{5299BD08-CC58-48C5-9D91-3321CED696CB}">
      <dgm:prSet/>
      <dgm:spPr/>
      <dgm:t>
        <a:bodyPr/>
        <a:lstStyle/>
        <a:p>
          <a:endParaRPr lang="ru-RU"/>
        </a:p>
      </dgm:t>
    </dgm:pt>
    <dgm:pt modelId="{0F21B434-B60D-47ED-B889-A027A314D2DA}">
      <dgm:prSet phldrT="[Текст]" custT="1"/>
      <dgm:spPr/>
      <dgm:t>
        <a:bodyPr/>
        <a:lstStyle/>
        <a:p>
          <a:r>
            <a:rPr lang="ru-RU" sz="4800" smtClean="0">
              <a:latin typeface="Times New Roman" pitchFamily="18" charset="0"/>
              <a:cs typeface="Times New Roman" pitchFamily="18" charset="0"/>
            </a:rPr>
            <a:t>Виды финансовой помощи</a:t>
          </a:r>
          <a:endParaRPr lang="ru-RU" sz="4800" dirty="0">
            <a:latin typeface="Times New Roman" pitchFamily="18" charset="0"/>
            <a:cs typeface="Times New Roman" pitchFamily="18" charset="0"/>
          </a:endParaRPr>
        </a:p>
      </dgm:t>
    </dgm:pt>
    <dgm:pt modelId="{CF1D55B7-B5E0-4B9B-B5F3-B522D152E92A}" type="sibTrans" cxnId="{AA49842C-27F3-4E99-B00E-79FF7CD3B2B4}">
      <dgm:prSet/>
      <dgm:spPr/>
      <dgm:t>
        <a:bodyPr/>
        <a:lstStyle/>
        <a:p>
          <a:endParaRPr lang="ru-RU"/>
        </a:p>
      </dgm:t>
    </dgm:pt>
    <dgm:pt modelId="{0F7EBB6B-A284-44BE-8997-549D13DD8F88}" type="parTrans" cxnId="{AA49842C-27F3-4E99-B00E-79FF7CD3B2B4}">
      <dgm:prSet/>
      <dgm:spPr/>
      <dgm:t>
        <a:bodyPr/>
        <a:lstStyle/>
        <a:p>
          <a:endParaRPr lang="ru-RU"/>
        </a:p>
      </dgm:t>
    </dgm:pt>
    <dgm:pt modelId="{5A7D0065-B7A5-4DDF-9455-1C7EC7CC7758}">
      <dgm:prSet custScaleX="161373" custScaleY="102135" custRadScaleRad="133094" custRadScaleInc="-55443"/>
      <dgm:spPr/>
      <dgm:t>
        <a:bodyPr/>
        <a:lstStyle/>
        <a:p>
          <a:endParaRPr lang="ru-RU"/>
        </a:p>
      </dgm:t>
    </dgm:pt>
    <dgm:pt modelId="{B1E2C75B-1C03-4D68-90B5-1AC22EECF89F}" type="parTrans" cxnId="{70295DCF-D57C-45C7-9627-48A4392FE25A}">
      <dgm:prSet custScaleX="29895" custLinFactNeighborX="11079" custLinFactNeighborY="47815"/>
      <dgm:spPr/>
      <dgm:t>
        <a:bodyPr/>
        <a:lstStyle/>
        <a:p>
          <a:endParaRPr lang="ru-RU"/>
        </a:p>
      </dgm:t>
    </dgm:pt>
    <dgm:pt modelId="{CDE193E2-A4FE-4D7E-9E70-BE399368E1BF}" type="sibTrans" cxnId="{70295DCF-D57C-45C7-9627-48A4392FE25A}">
      <dgm:prSet/>
      <dgm:spPr/>
      <dgm:t>
        <a:bodyPr/>
        <a:lstStyle/>
        <a:p>
          <a:endParaRPr lang="ru-RU"/>
        </a:p>
      </dgm:t>
    </dgm:pt>
    <dgm:pt modelId="{65960168-9098-4EDA-8B59-9C3BAB0ED4C1}">
      <dgm:prSet phldrT="[Текст]" custScaleX="161373" custScaleY="102135" custRadScaleRad="133094" custRadScaleInc="-55443"/>
      <dgm:spPr/>
      <dgm:t>
        <a:bodyPr/>
        <a:lstStyle/>
        <a:p>
          <a:endParaRPr lang="ru-RU"/>
        </a:p>
      </dgm:t>
    </dgm:pt>
    <dgm:pt modelId="{D21FBE36-D389-40E5-A8B5-FF6890034CCA}" type="parTrans" cxnId="{A8647FE5-55EE-478E-8DEA-43B066EDDB9C}">
      <dgm:prSet custScaleX="29895" custLinFactNeighborX="11079" custLinFactNeighborY="47815"/>
      <dgm:spPr/>
      <dgm:t>
        <a:bodyPr/>
        <a:lstStyle/>
        <a:p>
          <a:endParaRPr lang="ru-RU"/>
        </a:p>
      </dgm:t>
    </dgm:pt>
    <dgm:pt modelId="{D81FEA0E-53E0-454D-9657-D163F8102304}" type="sibTrans" cxnId="{A8647FE5-55EE-478E-8DEA-43B066EDDB9C}">
      <dgm:prSet/>
      <dgm:spPr/>
      <dgm:t>
        <a:bodyPr/>
        <a:lstStyle/>
        <a:p>
          <a:endParaRPr lang="ru-RU"/>
        </a:p>
      </dgm:t>
    </dgm:pt>
    <dgm:pt modelId="{24FA6F08-E497-49B6-B4B4-9DEBBDCFA86B}" type="pres">
      <dgm:prSet presAssocID="{9B90A000-DDF7-4583-A75C-68DAC0D614B7}" presName="cycle" presStyleCnt="0">
        <dgm:presLayoutVars>
          <dgm:chMax val="1"/>
          <dgm:dir/>
          <dgm:animLvl val="ctr"/>
          <dgm:resizeHandles val="exact"/>
        </dgm:presLayoutVars>
      </dgm:prSet>
      <dgm:spPr/>
      <dgm:t>
        <a:bodyPr/>
        <a:lstStyle/>
        <a:p>
          <a:endParaRPr lang="ru-RU"/>
        </a:p>
      </dgm:t>
    </dgm:pt>
    <dgm:pt modelId="{BD2FC719-5BCB-45F4-BCC0-1C7251273796}" type="pres">
      <dgm:prSet presAssocID="{0F21B434-B60D-47ED-B889-A027A314D2DA}" presName="centerShape" presStyleLbl="node0" presStyleIdx="0" presStyleCnt="1" custScaleX="186400" custScaleY="67876" custLinFactNeighborX="-2613" custLinFactNeighborY="-24275"/>
      <dgm:spPr/>
      <dgm:t>
        <a:bodyPr/>
        <a:lstStyle/>
        <a:p>
          <a:endParaRPr lang="ru-RU"/>
        </a:p>
      </dgm:t>
    </dgm:pt>
    <dgm:pt modelId="{CAC71480-F522-4865-86B5-2BF0C8BBE6B8}" type="pres">
      <dgm:prSet presAssocID="{B91FC54E-0DF5-4EE2-8B13-89EB28AAF833}" presName="parTrans" presStyleLbl="bgSibTrans2D1" presStyleIdx="0" presStyleCnt="3" custLinFactNeighborX="-32164" custLinFactNeighborY="96863"/>
      <dgm:spPr/>
      <dgm:t>
        <a:bodyPr/>
        <a:lstStyle/>
        <a:p>
          <a:endParaRPr lang="ru-RU"/>
        </a:p>
      </dgm:t>
    </dgm:pt>
    <dgm:pt modelId="{4DFF8468-8F5F-4727-9132-C1E6479C4CB9}" type="pres">
      <dgm:prSet presAssocID="{F1C85CD8-2FD6-4B7D-8353-CE97396CB648}" presName="node" presStyleLbl="node1" presStyleIdx="0" presStyleCnt="3" custRadScaleRad="84862" custRadScaleInc="-63026">
        <dgm:presLayoutVars>
          <dgm:bulletEnabled val="1"/>
        </dgm:presLayoutVars>
      </dgm:prSet>
      <dgm:spPr/>
      <dgm:t>
        <a:bodyPr/>
        <a:lstStyle/>
        <a:p>
          <a:endParaRPr lang="ru-RU"/>
        </a:p>
      </dgm:t>
    </dgm:pt>
    <dgm:pt modelId="{7826F01B-4C7C-4484-9232-8321DDD64EDC}" type="pres">
      <dgm:prSet presAssocID="{8D404F62-EA8B-41A3-966F-6EE57ABAB7AA}" presName="parTrans" presStyleLbl="bgSibTrans2D1" presStyleIdx="1" presStyleCnt="3" custAng="19017037" custFlipVert="1" custScaleX="39469" custScaleY="97376" custLinFactX="100000" custLinFactY="77509" custLinFactNeighborX="193490" custLinFactNeighborY="100000"/>
      <dgm:spPr/>
      <dgm:t>
        <a:bodyPr/>
        <a:lstStyle/>
        <a:p>
          <a:endParaRPr lang="ru-RU"/>
        </a:p>
      </dgm:t>
    </dgm:pt>
    <dgm:pt modelId="{A0418826-012B-46D6-8F25-C248F4CF2654}" type="pres">
      <dgm:prSet presAssocID="{2A270F0E-7F01-4DED-BC4F-2738EA53911E}" presName="node" presStyleLbl="node1" presStyleIdx="1" presStyleCnt="3" custScaleX="161373" custScaleY="102135" custRadScaleRad="133094" custRadScaleInc="-55443">
        <dgm:presLayoutVars>
          <dgm:bulletEnabled val="1"/>
        </dgm:presLayoutVars>
      </dgm:prSet>
      <dgm:spPr/>
      <dgm:t>
        <a:bodyPr/>
        <a:lstStyle/>
        <a:p>
          <a:endParaRPr lang="ru-RU"/>
        </a:p>
      </dgm:t>
    </dgm:pt>
    <dgm:pt modelId="{BAC3E0B9-0C62-4E93-821A-0C3DE1303973}" type="pres">
      <dgm:prSet presAssocID="{B0888774-9D8F-416A-8C0E-D1B8C51F0955}" presName="parTrans" presStyleLbl="bgSibTrans2D1" presStyleIdx="2" presStyleCnt="3" custLinFactY="9291" custLinFactNeighborX="21954" custLinFactNeighborY="100000"/>
      <dgm:spPr/>
      <dgm:t>
        <a:bodyPr/>
        <a:lstStyle/>
        <a:p>
          <a:endParaRPr lang="ru-RU"/>
        </a:p>
      </dgm:t>
    </dgm:pt>
    <dgm:pt modelId="{F085CE52-9197-41F5-B87B-B2A10A96F638}" type="pres">
      <dgm:prSet presAssocID="{233DAA01-46B2-4EAE-AEAE-AD117DBDE504}" presName="node" presStyleLbl="node1" presStyleIdx="2" presStyleCnt="3" custScaleX="112740" custRadScaleRad="82111" custRadScaleInc="64526">
        <dgm:presLayoutVars>
          <dgm:bulletEnabled val="1"/>
        </dgm:presLayoutVars>
      </dgm:prSet>
      <dgm:spPr/>
      <dgm:t>
        <a:bodyPr/>
        <a:lstStyle/>
        <a:p>
          <a:endParaRPr lang="ru-RU"/>
        </a:p>
      </dgm:t>
    </dgm:pt>
  </dgm:ptLst>
  <dgm:cxnLst>
    <dgm:cxn modelId="{AA49842C-27F3-4E99-B00E-79FF7CD3B2B4}" srcId="{9B90A000-DDF7-4583-A75C-68DAC0D614B7}" destId="{0F21B434-B60D-47ED-B889-A027A314D2DA}" srcOrd="0" destOrd="0" parTransId="{0F7EBB6B-A284-44BE-8997-549D13DD8F88}" sibTransId="{CF1D55B7-B5E0-4B9B-B5F3-B522D152E92A}"/>
    <dgm:cxn modelId="{298A1550-FB40-4C88-B855-EEADB2750934}" type="presOf" srcId="{233DAA01-46B2-4EAE-AEAE-AD117DBDE504}" destId="{F085CE52-9197-41F5-B87B-B2A10A96F638}" srcOrd="0" destOrd="0" presId="urn:microsoft.com/office/officeart/2005/8/layout/radial4"/>
    <dgm:cxn modelId="{B8239481-F242-47D7-A9C8-1375FBA54283}" type="presOf" srcId="{9B90A000-DDF7-4583-A75C-68DAC0D614B7}" destId="{24FA6F08-E497-49B6-B4B4-9DEBBDCFA86B}" srcOrd="0" destOrd="0" presId="urn:microsoft.com/office/officeart/2005/8/layout/radial4"/>
    <dgm:cxn modelId="{FBF9424B-3C30-44C8-A57E-41F6E17B1FEB}" type="presOf" srcId="{F1C85CD8-2FD6-4B7D-8353-CE97396CB648}" destId="{4DFF8468-8F5F-4727-9132-C1E6479C4CB9}" srcOrd="0" destOrd="0" presId="urn:microsoft.com/office/officeart/2005/8/layout/radial4"/>
    <dgm:cxn modelId="{8B1AD7F3-E106-42C2-9966-B301DCB60851}" srcId="{0F21B434-B60D-47ED-B889-A027A314D2DA}" destId="{F1C85CD8-2FD6-4B7D-8353-CE97396CB648}" srcOrd="0" destOrd="0" parTransId="{B91FC54E-0DF5-4EE2-8B13-89EB28AAF833}" sibTransId="{77352B51-815E-4B81-959B-BFB7FBE2D8AD}"/>
    <dgm:cxn modelId="{5299BD08-CC58-48C5-9D91-3321CED696CB}" srcId="{0F21B434-B60D-47ED-B889-A027A314D2DA}" destId="{233DAA01-46B2-4EAE-AEAE-AD117DBDE504}" srcOrd="2" destOrd="0" parTransId="{B0888774-9D8F-416A-8C0E-D1B8C51F0955}" sibTransId="{C54ADCCD-2489-4997-BC76-A6DAFACAC988}"/>
    <dgm:cxn modelId="{BF45ACEC-2102-4544-9A44-6A8269F9FEDE}" type="presOf" srcId="{0F21B434-B60D-47ED-B889-A027A314D2DA}" destId="{BD2FC719-5BCB-45F4-BCC0-1C7251273796}" srcOrd="0" destOrd="0" presId="urn:microsoft.com/office/officeart/2005/8/layout/radial4"/>
    <dgm:cxn modelId="{98E79051-0678-49C1-8A74-1FC9D13F68FF}" type="presOf" srcId="{B0888774-9D8F-416A-8C0E-D1B8C51F0955}" destId="{BAC3E0B9-0C62-4E93-821A-0C3DE1303973}" srcOrd="0" destOrd="0" presId="urn:microsoft.com/office/officeart/2005/8/layout/radial4"/>
    <dgm:cxn modelId="{A8647FE5-55EE-478E-8DEA-43B066EDDB9C}" srcId="{9B90A000-DDF7-4583-A75C-68DAC0D614B7}" destId="{65960168-9098-4EDA-8B59-9C3BAB0ED4C1}" srcOrd="2" destOrd="0" parTransId="{D21FBE36-D389-40E5-A8B5-FF6890034CCA}" sibTransId="{D81FEA0E-53E0-454D-9657-D163F8102304}"/>
    <dgm:cxn modelId="{70295DCF-D57C-45C7-9627-48A4392FE25A}" srcId="{9B90A000-DDF7-4583-A75C-68DAC0D614B7}" destId="{5A7D0065-B7A5-4DDF-9455-1C7EC7CC7758}" srcOrd="1" destOrd="0" parTransId="{B1E2C75B-1C03-4D68-90B5-1AC22EECF89F}" sibTransId="{CDE193E2-A4FE-4D7E-9E70-BE399368E1BF}"/>
    <dgm:cxn modelId="{6180159D-00CA-45A7-8567-0FE8B10F611A}" type="presOf" srcId="{2A270F0E-7F01-4DED-BC4F-2738EA53911E}" destId="{A0418826-012B-46D6-8F25-C248F4CF2654}" srcOrd="0" destOrd="0" presId="urn:microsoft.com/office/officeart/2005/8/layout/radial4"/>
    <dgm:cxn modelId="{3C4C2FA4-153D-4F72-96FB-6E366ADF0BE0}" type="presOf" srcId="{8D404F62-EA8B-41A3-966F-6EE57ABAB7AA}" destId="{7826F01B-4C7C-4484-9232-8321DDD64EDC}" srcOrd="0" destOrd="0" presId="urn:microsoft.com/office/officeart/2005/8/layout/radial4"/>
    <dgm:cxn modelId="{7518CAEF-C0D8-4A7D-8052-53290E9629B5}" type="presOf" srcId="{B91FC54E-0DF5-4EE2-8B13-89EB28AAF833}" destId="{CAC71480-F522-4865-86B5-2BF0C8BBE6B8}" srcOrd="0" destOrd="0" presId="urn:microsoft.com/office/officeart/2005/8/layout/radial4"/>
    <dgm:cxn modelId="{3D44F2B7-1B08-4FB8-B421-B4F0D1CB5310}" srcId="{0F21B434-B60D-47ED-B889-A027A314D2DA}" destId="{2A270F0E-7F01-4DED-BC4F-2738EA53911E}" srcOrd="1" destOrd="0" parTransId="{8D404F62-EA8B-41A3-966F-6EE57ABAB7AA}" sibTransId="{84D440DE-AAA6-47C3-9DFE-FD8A28A76106}"/>
    <dgm:cxn modelId="{2527913C-BB9C-402C-A3E5-CA0683114EFC}" type="presParOf" srcId="{24FA6F08-E497-49B6-B4B4-9DEBBDCFA86B}" destId="{BD2FC719-5BCB-45F4-BCC0-1C7251273796}" srcOrd="0" destOrd="0" presId="urn:microsoft.com/office/officeart/2005/8/layout/radial4"/>
    <dgm:cxn modelId="{A2CE38C1-87BC-4D1F-8190-9E58CC02FEDE}" type="presParOf" srcId="{24FA6F08-E497-49B6-B4B4-9DEBBDCFA86B}" destId="{CAC71480-F522-4865-86B5-2BF0C8BBE6B8}" srcOrd="1" destOrd="0" presId="urn:microsoft.com/office/officeart/2005/8/layout/radial4"/>
    <dgm:cxn modelId="{7940D071-8A2E-4E71-B841-FF0D36DD334E}" type="presParOf" srcId="{24FA6F08-E497-49B6-B4B4-9DEBBDCFA86B}" destId="{4DFF8468-8F5F-4727-9132-C1E6479C4CB9}" srcOrd="2" destOrd="0" presId="urn:microsoft.com/office/officeart/2005/8/layout/radial4"/>
    <dgm:cxn modelId="{3433D7C8-1322-47EC-AECD-5A55C5B68DF7}" type="presParOf" srcId="{24FA6F08-E497-49B6-B4B4-9DEBBDCFA86B}" destId="{7826F01B-4C7C-4484-9232-8321DDD64EDC}" srcOrd="3" destOrd="0" presId="urn:microsoft.com/office/officeart/2005/8/layout/radial4"/>
    <dgm:cxn modelId="{A0678CAB-B786-492B-8C96-2B1E5B7E183A}" type="presParOf" srcId="{24FA6F08-E497-49B6-B4B4-9DEBBDCFA86B}" destId="{A0418826-012B-46D6-8F25-C248F4CF2654}" srcOrd="4" destOrd="0" presId="urn:microsoft.com/office/officeart/2005/8/layout/radial4"/>
    <dgm:cxn modelId="{D2C2E9EA-1D19-4F60-9EBA-696FA851F6D2}" type="presParOf" srcId="{24FA6F08-E497-49B6-B4B4-9DEBBDCFA86B}" destId="{BAC3E0B9-0C62-4E93-821A-0C3DE1303973}" srcOrd="5" destOrd="0" presId="urn:microsoft.com/office/officeart/2005/8/layout/radial4"/>
    <dgm:cxn modelId="{D9F4CE88-A545-40E7-80E5-BAEE3A42C5E0}" type="presParOf" srcId="{24FA6F08-E497-49B6-B4B4-9DEBBDCFA86B}" destId="{F085CE52-9197-41F5-B87B-B2A10A96F638}" srcOrd="6" destOrd="0" presId="urn:microsoft.com/office/officeart/2005/8/layout/radial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FBAAD1B-5BAC-4AC0-8BA9-6D0621EB872A}" type="doc">
      <dgm:prSet loTypeId="urn:microsoft.com/office/officeart/2005/8/layout/cycle5" loCatId="cycle" qsTypeId="urn:microsoft.com/office/officeart/2005/8/quickstyle/3d3" qsCatId="3D" csTypeId="urn:microsoft.com/office/officeart/2005/8/colors/colorful1#3" csCatId="colorful" phldr="1"/>
      <dgm:spPr/>
      <dgm:t>
        <a:bodyPr/>
        <a:lstStyle/>
        <a:p>
          <a:endParaRPr lang="ru-RU"/>
        </a:p>
      </dgm:t>
    </dgm:pt>
    <dgm:pt modelId="{443ECAFA-A6D7-41FF-AC7E-E0473AEE9907}">
      <dgm:prSet phldrT="[Текст]" custT="1"/>
      <dgm:spPr>
        <a:solidFill>
          <a:srgbClr val="FFFFDD"/>
        </a:solidFill>
        <a:ln w="190500">
          <a:solidFill>
            <a:schemeClr val="tx2">
              <a:lumMod val="60000"/>
              <a:lumOff val="40000"/>
            </a:schemeClr>
          </a:solidFill>
        </a:ln>
        <a:effectLst>
          <a:reflection blurRad="6350" stA="52000" endA="300" endPos="35000" dir="5400000" sy="-100000" algn="bl" rotWithShape="0"/>
        </a:effectLst>
      </dgm:spPr>
      <dgm:t>
        <a:bodyPr/>
        <a:lstStyle/>
        <a:p>
          <a:r>
            <a:rPr lang="ru-RU" sz="1000" b="1" i="0" dirty="0" smtClean="0">
              <a:solidFill>
                <a:schemeClr val="tx1"/>
              </a:solidFill>
              <a:latin typeface="Times New Roman" panose="02020603050405020304" pitchFamily="18" charset="0"/>
              <a:cs typeface="Times New Roman" panose="02020603050405020304" pitchFamily="18" charset="0"/>
            </a:rPr>
            <a:t>РАЗРАБОТКА ПРОГНОЗА СОЦИАЛЬНО-ЭКОНОМИЧЕСКОГО РАЗВИТИЯ РАЙОНА НА ОЧЕРЕДНОЙ ФИНАНСОВЫЙ ГОД И ПЛАНОВЫЙ ПЕРИОД</a:t>
          </a:r>
          <a:endParaRPr lang="ru-RU" sz="1000" b="1" i="0" dirty="0">
            <a:solidFill>
              <a:schemeClr val="tx1"/>
            </a:solidFill>
            <a:latin typeface="Times New Roman" panose="02020603050405020304" pitchFamily="18" charset="0"/>
            <a:cs typeface="Times New Roman" panose="02020603050405020304" pitchFamily="18" charset="0"/>
          </a:endParaRPr>
        </a:p>
      </dgm:t>
    </dgm:pt>
    <dgm:pt modelId="{80443694-B682-45A2-95DE-FF3E15237DEA}" type="parTrans" cxnId="{3FC22665-63D9-484D-AF19-34C633E78123}">
      <dgm:prSet/>
      <dgm:spPr/>
      <dgm:t>
        <a:bodyPr/>
        <a:lstStyle/>
        <a:p>
          <a:endParaRPr lang="ru-RU">
            <a:solidFill>
              <a:schemeClr val="tx1"/>
            </a:solidFill>
          </a:endParaRPr>
        </a:p>
      </dgm:t>
    </dgm:pt>
    <dgm:pt modelId="{1F9A309A-9FC0-485D-BD9D-D3AA06914A86}" type="sibTrans" cxnId="{3FC22665-63D9-484D-AF19-34C633E78123}">
      <dgm:prSet/>
      <dgm:spPr>
        <a:ln w="22225"/>
        <a:scene3d>
          <a:camera prst="orthographicFront">
            <a:rot lat="20999999" lon="0" rev="0"/>
          </a:camera>
          <a:lightRig rig="contrasting" dir="t">
            <a:rot lat="0" lon="0" rev="1200000"/>
          </a:lightRig>
        </a:scene3d>
        <a:sp3d z="-110000"/>
      </dgm:spPr>
      <dgm:t>
        <a:bodyPr/>
        <a:lstStyle/>
        <a:p>
          <a:endParaRPr lang="ru-RU" sz="1400">
            <a:solidFill>
              <a:schemeClr val="tx1"/>
            </a:solidFill>
          </a:endParaRPr>
        </a:p>
      </dgm:t>
    </dgm:pt>
    <dgm:pt modelId="{724D7F1B-A1E0-49D7-BF3E-FEFCD1C743CE}">
      <dgm:prSet phldrT="[Текст]" custT="1"/>
      <dgm:spPr>
        <a:solidFill>
          <a:srgbClr val="FFFFDD"/>
        </a:solidFill>
        <a:ln w="190500">
          <a:solidFill>
            <a:schemeClr val="tx2">
              <a:lumMod val="60000"/>
              <a:lumOff val="40000"/>
            </a:schemeClr>
          </a:solidFill>
        </a:ln>
        <a:effectLst>
          <a:reflection blurRad="6350" stA="52000" endA="300" endPos="35000" dir="5400000" sy="-100000" algn="bl" rotWithShape="0"/>
        </a:effectLst>
      </dgm:spPr>
      <dgm:t>
        <a:bodyPr/>
        <a:lstStyle/>
        <a:p>
          <a:r>
            <a:rPr lang="ru-RU" sz="1000" b="1" i="0" dirty="0" smtClean="0">
              <a:solidFill>
                <a:schemeClr val="tx1"/>
              </a:solidFill>
              <a:latin typeface="Times New Roman" panose="02020603050405020304" pitchFamily="18" charset="0"/>
              <a:cs typeface="Times New Roman" panose="02020603050405020304" pitchFamily="18" charset="0"/>
            </a:rPr>
            <a:t>РАЗРАБОТКА ДОКУМЕНТОВ И МАТЕРИАЛОВ, НЕОБХОДИМЫХ ДЛЯ ФОРМИРОВАНИЯ БЮДЖЕТА РАЙОНА</a:t>
          </a:r>
          <a:endParaRPr lang="ru-RU" sz="1000" b="1" i="0" dirty="0">
            <a:solidFill>
              <a:schemeClr val="tx1"/>
            </a:solidFill>
            <a:latin typeface="Times New Roman" panose="02020603050405020304" pitchFamily="18" charset="0"/>
            <a:cs typeface="Times New Roman" panose="02020603050405020304" pitchFamily="18" charset="0"/>
          </a:endParaRPr>
        </a:p>
      </dgm:t>
    </dgm:pt>
    <dgm:pt modelId="{8421A8F1-BAEA-4CEE-B30C-84C25247883B}" type="parTrans" cxnId="{C6A0782F-1121-413E-BFF4-9C91A43198B6}">
      <dgm:prSet/>
      <dgm:spPr/>
      <dgm:t>
        <a:bodyPr/>
        <a:lstStyle/>
        <a:p>
          <a:endParaRPr lang="ru-RU">
            <a:solidFill>
              <a:schemeClr val="tx1"/>
            </a:solidFill>
          </a:endParaRPr>
        </a:p>
      </dgm:t>
    </dgm:pt>
    <dgm:pt modelId="{8BA3E322-4EFF-422F-8958-15FC13EBBE0A}" type="sibTrans" cxnId="{C6A0782F-1121-413E-BFF4-9C91A43198B6}">
      <dgm:prSet/>
      <dgm:spPr>
        <a:ln w="22225"/>
      </dgm:spPr>
      <dgm:t>
        <a:bodyPr/>
        <a:lstStyle/>
        <a:p>
          <a:endParaRPr lang="ru-RU" sz="1400">
            <a:solidFill>
              <a:schemeClr val="tx1"/>
            </a:solidFill>
          </a:endParaRPr>
        </a:p>
      </dgm:t>
    </dgm:pt>
    <dgm:pt modelId="{3E04EBF9-6BCF-4C97-97CC-16053D8ADECA}">
      <dgm:prSet phldrT="[Текст]" custT="1"/>
      <dgm:spPr>
        <a:solidFill>
          <a:srgbClr val="FFFFDD"/>
        </a:solidFill>
        <a:ln w="190500">
          <a:solidFill>
            <a:schemeClr val="tx2">
              <a:lumMod val="60000"/>
              <a:lumOff val="40000"/>
            </a:schemeClr>
          </a:solidFill>
        </a:ln>
        <a:effectLst>
          <a:reflection blurRad="6350" stA="52000" endA="300" endPos="35000" dir="5400000" sy="-100000" algn="bl" rotWithShape="0"/>
        </a:effectLst>
      </dgm:spPr>
      <dgm:t>
        <a:bodyPr/>
        <a:lstStyle/>
        <a:p>
          <a:r>
            <a:rPr lang="ru-RU" sz="1000" b="1" i="0" dirty="0" smtClean="0">
              <a:solidFill>
                <a:schemeClr val="tx1"/>
              </a:solidFill>
              <a:latin typeface="Times New Roman" panose="02020603050405020304" pitchFamily="18" charset="0"/>
              <a:cs typeface="Times New Roman" panose="02020603050405020304" pitchFamily="18" charset="0"/>
            </a:rPr>
            <a:t>СОСТАВЛЕНИЕ ПРОЕКТА БЮДЖЕТА РАЙОНА</a:t>
          </a:r>
          <a:endParaRPr lang="ru-RU" sz="1000" b="1" i="0" dirty="0">
            <a:solidFill>
              <a:schemeClr val="tx1"/>
            </a:solidFill>
            <a:latin typeface="Times New Roman" panose="02020603050405020304" pitchFamily="18" charset="0"/>
            <a:cs typeface="Times New Roman" panose="02020603050405020304" pitchFamily="18" charset="0"/>
          </a:endParaRPr>
        </a:p>
      </dgm:t>
    </dgm:pt>
    <dgm:pt modelId="{300F097E-CD7D-4D51-A520-F17C4F00BCF8}" type="parTrans" cxnId="{EB02B10B-C7DF-4C93-973D-78E12C579033}">
      <dgm:prSet/>
      <dgm:spPr/>
      <dgm:t>
        <a:bodyPr/>
        <a:lstStyle/>
        <a:p>
          <a:endParaRPr lang="ru-RU">
            <a:solidFill>
              <a:schemeClr val="tx1"/>
            </a:solidFill>
          </a:endParaRPr>
        </a:p>
      </dgm:t>
    </dgm:pt>
    <dgm:pt modelId="{7D26771F-14FC-487C-BE39-6B56926D70D0}" type="sibTrans" cxnId="{EB02B10B-C7DF-4C93-973D-78E12C579033}">
      <dgm:prSet/>
      <dgm:spPr>
        <a:ln w="22225"/>
      </dgm:spPr>
      <dgm:t>
        <a:bodyPr/>
        <a:lstStyle/>
        <a:p>
          <a:endParaRPr lang="ru-RU">
            <a:solidFill>
              <a:schemeClr val="tx1"/>
            </a:solidFill>
          </a:endParaRPr>
        </a:p>
      </dgm:t>
    </dgm:pt>
    <dgm:pt modelId="{AC3117F4-22F7-4278-9E67-6CE483EEA235}">
      <dgm:prSet phldrT="[Текст]" custT="1"/>
      <dgm:spPr>
        <a:solidFill>
          <a:srgbClr val="FFFFDD"/>
        </a:solidFill>
        <a:ln w="190500">
          <a:solidFill>
            <a:srgbClr val="C00000"/>
          </a:solidFill>
        </a:ln>
        <a:effectLst>
          <a:reflection blurRad="6350" stA="52000" endA="300" endPos="35000" dir="5400000" sy="-100000" algn="bl" rotWithShape="0"/>
        </a:effectLst>
      </dgm:spPr>
      <dgm:t>
        <a:bodyPr/>
        <a:lstStyle/>
        <a:p>
          <a:r>
            <a:rPr lang="ru-RU" sz="1000" b="1" i="0" dirty="0" smtClean="0">
              <a:solidFill>
                <a:schemeClr val="tx1"/>
              </a:solidFill>
              <a:latin typeface="Times New Roman" panose="02020603050405020304" pitchFamily="18" charset="0"/>
              <a:cs typeface="Times New Roman" panose="02020603050405020304" pitchFamily="18" charset="0"/>
            </a:rPr>
            <a:t>РАССМОТРЕНИЕ        И УТВЕРЖДЕНИЕ БЮДЖЕТА РАЙОНА</a:t>
          </a:r>
          <a:endParaRPr lang="ru-RU" sz="1000" b="1" i="0" dirty="0">
            <a:solidFill>
              <a:schemeClr val="tx1"/>
            </a:solidFill>
            <a:latin typeface="Times New Roman" panose="02020603050405020304" pitchFamily="18" charset="0"/>
            <a:cs typeface="Times New Roman" panose="02020603050405020304" pitchFamily="18" charset="0"/>
          </a:endParaRPr>
        </a:p>
      </dgm:t>
    </dgm:pt>
    <dgm:pt modelId="{FFECE32E-61FB-48FC-B2EB-498B71F1D7E8}" type="parTrans" cxnId="{56B4D61A-9A37-4512-94F3-E427B0977017}">
      <dgm:prSet/>
      <dgm:spPr/>
      <dgm:t>
        <a:bodyPr/>
        <a:lstStyle/>
        <a:p>
          <a:endParaRPr lang="ru-RU">
            <a:solidFill>
              <a:schemeClr val="tx1"/>
            </a:solidFill>
          </a:endParaRPr>
        </a:p>
      </dgm:t>
    </dgm:pt>
    <dgm:pt modelId="{83D8F672-682C-4EEF-83C3-46A0F47A1E51}" type="sibTrans" cxnId="{56B4D61A-9A37-4512-94F3-E427B0977017}">
      <dgm:prSet/>
      <dgm:spPr>
        <a:ln w="22225"/>
      </dgm:spPr>
      <dgm:t>
        <a:bodyPr/>
        <a:lstStyle/>
        <a:p>
          <a:endParaRPr lang="ru-RU" sz="1400">
            <a:solidFill>
              <a:schemeClr val="tx1"/>
            </a:solidFill>
          </a:endParaRPr>
        </a:p>
      </dgm:t>
    </dgm:pt>
    <dgm:pt modelId="{582979A8-C384-483D-9063-70433550210F}">
      <dgm:prSet phldrT="[Текст]" custT="1"/>
      <dgm:spPr>
        <a:solidFill>
          <a:srgbClr val="FFFFDD"/>
        </a:solidFill>
        <a:ln w="190500">
          <a:solidFill>
            <a:schemeClr val="tx2">
              <a:lumMod val="60000"/>
              <a:lumOff val="40000"/>
            </a:schemeClr>
          </a:solidFill>
        </a:ln>
        <a:effectLst>
          <a:reflection blurRad="6350" stA="52000" endA="300" endPos="35000" dir="5400000" sy="-100000" algn="bl" rotWithShape="0"/>
        </a:effectLst>
      </dgm:spPr>
      <dgm:t>
        <a:bodyPr/>
        <a:lstStyle/>
        <a:p>
          <a:r>
            <a:rPr lang="ru-RU" sz="1000" b="1" i="0" dirty="0" smtClean="0">
              <a:solidFill>
                <a:schemeClr val="tx1"/>
              </a:solidFill>
              <a:latin typeface="Times New Roman" panose="02020603050405020304" pitchFamily="18" charset="0"/>
              <a:cs typeface="Times New Roman" panose="02020603050405020304" pitchFamily="18" charset="0"/>
            </a:rPr>
            <a:t>ИСПОЛНЕНИЕ БЮДЖЕТА РАЙОНА</a:t>
          </a:r>
          <a:endParaRPr lang="ru-RU" sz="1000" b="1" i="0" dirty="0">
            <a:solidFill>
              <a:schemeClr val="tx1"/>
            </a:solidFill>
            <a:latin typeface="Times New Roman" panose="02020603050405020304" pitchFamily="18" charset="0"/>
            <a:cs typeface="Times New Roman" panose="02020603050405020304" pitchFamily="18" charset="0"/>
          </a:endParaRPr>
        </a:p>
      </dgm:t>
    </dgm:pt>
    <dgm:pt modelId="{27AB9AEC-E8AF-41DD-9374-87F1F2B00302}" type="parTrans" cxnId="{A5A1EF05-7827-4CEA-ABDE-26873AECCC68}">
      <dgm:prSet/>
      <dgm:spPr/>
      <dgm:t>
        <a:bodyPr/>
        <a:lstStyle/>
        <a:p>
          <a:endParaRPr lang="ru-RU">
            <a:solidFill>
              <a:schemeClr val="tx1"/>
            </a:solidFill>
          </a:endParaRPr>
        </a:p>
      </dgm:t>
    </dgm:pt>
    <dgm:pt modelId="{CBBE3567-C6F7-4BAB-9067-FDC8A32F0041}" type="sibTrans" cxnId="{A5A1EF05-7827-4CEA-ABDE-26873AECCC68}">
      <dgm:prSet/>
      <dgm:spPr>
        <a:ln w="22225"/>
      </dgm:spPr>
      <dgm:t>
        <a:bodyPr/>
        <a:lstStyle/>
        <a:p>
          <a:endParaRPr lang="ru-RU" sz="1400">
            <a:solidFill>
              <a:schemeClr val="tx1"/>
            </a:solidFill>
          </a:endParaRPr>
        </a:p>
      </dgm:t>
    </dgm:pt>
    <dgm:pt modelId="{99AA82BB-5D7A-4078-8B23-18C254D0DC4B}">
      <dgm:prSet phldrT="[Текст]" custT="1"/>
      <dgm:spPr>
        <a:solidFill>
          <a:srgbClr val="FFFFDD"/>
        </a:solidFill>
        <a:ln w="190500">
          <a:solidFill>
            <a:schemeClr val="tx2">
              <a:lumMod val="60000"/>
              <a:lumOff val="40000"/>
            </a:schemeClr>
          </a:solidFill>
        </a:ln>
        <a:effectLst>
          <a:reflection blurRad="6350" stA="52000" endA="300" endPos="35000" dir="5400000" sy="-100000" algn="bl" rotWithShape="0"/>
        </a:effectLst>
      </dgm:spPr>
      <dgm:t>
        <a:bodyPr/>
        <a:lstStyle/>
        <a:p>
          <a:r>
            <a:rPr lang="ru-RU" sz="1000" b="1" i="0" dirty="0" smtClean="0">
              <a:solidFill>
                <a:schemeClr val="tx1"/>
              </a:solidFill>
              <a:latin typeface="Times New Roman" panose="02020603050405020304" pitchFamily="18" charset="0"/>
              <a:cs typeface="Times New Roman" panose="02020603050405020304" pitchFamily="18" charset="0"/>
            </a:rPr>
            <a:t>ОСУЩЕСТВЛЕНИЕ БЮДЖЕТНОГО УЧЕТА</a:t>
          </a:r>
          <a:endParaRPr lang="ru-RU" sz="1000" b="1" i="0" dirty="0">
            <a:solidFill>
              <a:schemeClr val="tx1"/>
            </a:solidFill>
            <a:latin typeface="Times New Roman" panose="02020603050405020304" pitchFamily="18" charset="0"/>
            <a:cs typeface="Times New Roman" panose="02020603050405020304" pitchFamily="18" charset="0"/>
          </a:endParaRPr>
        </a:p>
      </dgm:t>
    </dgm:pt>
    <dgm:pt modelId="{66269EDA-3B26-44F0-9EAF-0EAB9C77E571}" type="parTrans" cxnId="{576E8FAF-673E-4EEE-A299-EFE205D95367}">
      <dgm:prSet/>
      <dgm:spPr/>
      <dgm:t>
        <a:bodyPr/>
        <a:lstStyle/>
        <a:p>
          <a:endParaRPr lang="ru-RU">
            <a:solidFill>
              <a:schemeClr val="tx1"/>
            </a:solidFill>
          </a:endParaRPr>
        </a:p>
      </dgm:t>
    </dgm:pt>
    <dgm:pt modelId="{CE6B3773-E288-4ED6-8D2D-7A94A1E9116E}" type="sibTrans" cxnId="{576E8FAF-673E-4EEE-A299-EFE205D95367}">
      <dgm:prSet/>
      <dgm:spPr>
        <a:ln w="22225"/>
      </dgm:spPr>
      <dgm:t>
        <a:bodyPr/>
        <a:lstStyle/>
        <a:p>
          <a:endParaRPr lang="ru-RU">
            <a:solidFill>
              <a:schemeClr val="tx1"/>
            </a:solidFill>
          </a:endParaRPr>
        </a:p>
      </dgm:t>
    </dgm:pt>
    <dgm:pt modelId="{FD2A65F7-0EFD-427A-9350-4EE82EF8A3A3}">
      <dgm:prSet custT="1"/>
      <dgm:spPr>
        <a:solidFill>
          <a:srgbClr val="FFFFDD"/>
        </a:solidFill>
        <a:ln w="190500">
          <a:solidFill>
            <a:srgbClr val="C00000"/>
          </a:solidFill>
        </a:ln>
        <a:effectLst>
          <a:reflection blurRad="6350" stA="52000" endA="300" endPos="35000" dir="5400000" sy="-100000" algn="bl" rotWithShape="0"/>
        </a:effectLst>
      </dgm:spPr>
      <dgm:t>
        <a:bodyPr/>
        <a:lstStyle/>
        <a:p>
          <a:r>
            <a:rPr lang="ru-RU" sz="1000" b="1" dirty="0" smtClean="0">
              <a:solidFill>
                <a:schemeClr val="tx1"/>
              </a:solidFill>
              <a:latin typeface="Times New Roman" panose="02020603050405020304" pitchFamily="18" charset="0"/>
              <a:cs typeface="Times New Roman" panose="02020603050405020304" pitchFamily="18" charset="0"/>
            </a:rPr>
            <a:t>УТВЕРЖДЕНИЕ ОТЧЕТА ОБ ИСПОЛНЕНИИ БЮДЖЕТА РАЙОНА</a:t>
          </a:r>
          <a:endParaRPr lang="ru-RU" sz="1000" b="1" dirty="0">
            <a:solidFill>
              <a:schemeClr val="tx1"/>
            </a:solidFill>
            <a:latin typeface="Times New Roman" panose="02020603050405020304" pitchFamily="18" charset="0"/>
            <a:cs typeface="Times New Roman" panose="02020603050405020304" pitchFamily="18" charset="0"/>
          </a:endParaRPr>
        </a:p>
      </dgm:t>
    </dgm:pt>
    <dgm:pt modelId="{697F9671-3336-441A-86F1-2B39F8A830C4}" type="parTrans" cxnId="{9B40075E-B9C8-4BE1-9B72-6DF318F1311A}">
      <dgm:prSet/>
      <dgm:spPr/>
      <dgm:t>
        <a:bodyPr/>
        <a:lstStyle/>
        <a:p>
          <a:endParaRPr lang="ru-RU">
            <a:solidFill>
              <a:schemeClr val="tx1"/>
            </a:solidFill>
          </a:endParaRPr>
        </a:p>
      </dgm:t>
    </dgm:pt>
    <dgm:pt modelId="{1B6EB8D1-E4C2-40F7-BAF0-BED45F5C904D}" type="sibTrans" cxnId="{9B40075E-B9C8-4BE1-9B72-6DF318F1311A}">
      <dgm:prSet/>
      <dgm:spPr>
        <a:ln w="22225"/>
      </dgm:spPr>
      <dgm:t>
        <a:bodyPr/>
        <a:lstStyle/>
        <a:p>
          <a:endParaRPr lang="ru-RU">
            <a:solidFill>
              <a:schemeClr val="tx1"/>
            </a:solidFill>
          </a:endParaRPr>
        </a:p>
      </dgm:t>
    </dgm:pt>
    <dgm:pt modelId="{2F3150F9-E42C-4C20-8C2E-D3A5F4293F34}">
      <dgm:prSet custT="1"/>
      <dgm:spPr>
        <a:solidFill>
          <a:srgbClr val="FFFFDD"/>
        </a:solidFill>
        <a:ln w="190500">
          <a:solidFill>
            <a:srgbClr val="558ED5"/>
          </a:solidFill>
        </a:ln>
        <a:effectLst>
          <a:reflection blurRad="6350" stA="52000" endA="300" endPos="35000" dir="5400000" sy="-100000" algn="bl" rotWithShape="0"/>
        </a:effectLst>
      </dgm:spPr>
      <dgm:t>
        <a:bodyPr/>
        <a:lstStyle/>
        <a:p>
          <a:r>
            <a:rPr lang="ru-RU" sz="1000" b="1" i="0" dirty="0" smtClean="0">
              <a:solidFill>
                <a:schemeClr val="tx1"/>
              </a:solidFill>
              <a:latin typeface="Times New Roman" panose="02020603050405020304" pitchFamily="18" charset="0"/>
              <a:cs typeface="Times New Roman" panose="02020603050405020304" pitchFamily="18" charset="0"/>
            </a:rPr>
            <a:t>ОРГАНИЗАЦИЯ              И ОСУЩЕСТВЛЕНИЕ МУНИЦИПАЛЬНОГО ФИНАНСОВОГО КОНТРОЛЯ</a:t>
          </a:r>
          <a:endParaRPr lang="ru-RU" sz="1000" i="0" dirty="0">
            <a:solidFill>
              <a:schemeClr val="tx1"/>
            </a:solidFill>
            <a:latin typeface="Times New Roman" panose="02020603050405020304" pitchFamily="18" charset="0"/>
            <a:cs typeface="Times New Roman" panose="02020603050405020304" pitchFamily="18" charset="0"/>
          </a:endParaRPr>
        </a:p>
      </dgm:t>
    </dgm:pt>
    <dgm:pt modelId="{181EA984-4962-4DC5-8CDA-71251781BB72}" type="sibTrans" cxnId="{77D5992B-068F-41BE-893C-465B035676FF}">
      <dgm:prSet/>
      <dgm:spPr>
        <a:ln w="19050" cmpd="sng">
          <a:noFill/>
        </a:ln>
      </dgm:spPr>
      <dgm:t>
        <a:bodyPr/>
        <a:lstStyle/>
        <a:p>
          <a:endParaRPr lang="ru-RU">
            <a:solidFill>
              <a:schemeClr val="tx1"/>
            </a:solidFill>
          </a:endParaRPr>
        </a:p>
      </dgm:t>
    </dgm:pt>
    <dgm:pt modelId="{02174457-6DCF-4007-82A9-E75531C9624E}" type="parTrans" cxnId="{77D5992B-068F-41BE-893C-465B035676FF}">
      <dgm:prSet/>
      <dgm:spPr/>
      <dgm:t>
        <a:bodyPr/>
        <a:lstStyle/>
        <a:p>
          <a:endParaRPr lang="ru-RU">
            <a:solidFill>
              <a:schemeClr val="tx1"/>
            </a:solidFill>
          </a:endParaRPr>
        </a:p>
      </dgm:t>
    </dgm:pt>
    <dgm:pt modelId="{5C1B40A2-C95B-481E-9090-4B7BCF3B56CE}" type="pres">
      <dgm:prSet presAssocID="{8FBAAD1B-5BAC-4AC0-8BA9-6D0621EB872A}" presName="cycle" presStyleCnt="0">
        <dgm:presLayoutVars>
          <dgm:dir/>
          <dgm:resizeHandles val="exact"/>
        </dgm:presLayoutVars>
      </dgm:prSet>
      <dgm:spPr/>
      <dgm:t>
        <a:bodyPr/>
        <a:lstStyle/>
        <a:p>
          <a:endParaRPr lang="ru-RU"/>
        </a:p>
      </dgm:t>
    </dgm:pt>
    <dgm:pt modelId="{18E1BD14-653F-47B3-BB46-667C8FB2497F}" type="pres">
      <dgm:prSet presAssocID="{443ECAFA-A6D7-41FF-AC7E-E0473AEE9907}" presName="node" presStyleLbl="node1" presStyleIdx="0" presStyleCnt="8" custScaleX="145866" custScaleY="225692" custRadScaleRad="88468" custRadScaleInc="-6257">
        <dgm:presLayoutVars>
          <dgm:bulletEnabled val="1"/>
        </dgm:presLayoutVars>
      </dgm:prSet>
      <dgm:spPr/>
      <dgm:t>
        <a:bodyPr/>
        <a:lstStyle/>
        <a:p>
          <a:endParaRPr lang="ru-RU"/>
        </a:p>
      </dgm:t>
    </dgm:pt>
    <dgm:pt modelId="{63F2586D-5C2A-47F2-8FBF-D647F1535402}" type="pres">
      <dgm:prSet presAssocID="{443ECAFA-A6D7-41FF-AC7E-E0473AEE9907}" presName="spNode" presStyleCnt="0"/>
      <dgm:spPr/>
      <dgm:t>
        <a:bodyPr/>
        <a:lstStyle/>
        <a:p>
          <a:endParaRPr lang="ru-RU"/>
        </a:p>
      </dgm:t>
    </dgm:pt>
    <dgm:pt modelId="{43434E4B-C4FB-4DAC-9533-71DBE9279538}" type="pres">
      <dgm:prSet presAssocID="{1F9A309A-9FC0-485D-BD9D-D3AA06914A86}" presName="sibTrans" presStyleLbl="sibTrans1D1" presStyleIdx="0" presStyleCnt="8"/>
      <dgm:spPr/>
      <dgm:t>
        <a:bodyPr/>
        <a:lstStyle/>
        <a:p>
          <a:endParaRPr lang="ru-RU"/>
        </a:p>
      </dgm:t>
    </dgm:pt>
    <dgm:pt modelId="{A54D8CAD-B47B-492A-A92F-69E42EBB0CBD}" type="pres">
      <dgm:prSet presAssocID="{724D7F1B-A1E0-49D7-BF3E-FEFCD1C743CE}" presName="node" presStyleLbl="node1" presStyleIdx="1" presStyleCnt="8" custScaleX="148208" custScaleY="171616" custRadScaleRad="100474" custRadScaleInc="36743">
        <dgm:presLayoutVars>
          <dgm:bulletEnabled val="1"/>
        </dgm:presLayoutVars>
      </dgm:prSet>
      <dgm:spPr/>
      <dgm:t>
        <a:bodyPr/>
        <a:lstStyle/>
        <a:p>
          <a:endParaRPr lang="ru-RU"/>
        </a:p>
      </dgm:t>
    </dgm:pt>
    <dgm:pt modelId="{C1BE9F86-1024-42B7-8000-210EB09C538A}" type="pres">
      <dgm:prSet presAssocID="{724D7F1B-A1E0-49D7-BF3E-FEFCD1C743CE}" presName="spNode" presStyleCnt="0"/>
      <dgm:spPr/>
      <dgm:t>
        <a:bodyPr/>
        <a:lstStyle/>
        <a:p>
          <a:endParaRPr lang="ru-RU"/>
        </a:p>
      </dgm:t>
    </dgm:pt>
    <dgm:pt modelId="{F93ECD45-54D8-465B-A0C2-914295F3C5BD}" type="pres">
      <dgm:prSet presAssocID="{8BA3E322-4EFF-422F-8958-15FC13EBBE0A}" presName="sibTrans" presStyleLbl="sibTrans1D1" presStyleIdx="1" presStyleCnt="8"/>
      <dgm:spPr/>
      <dgm:t>
        <a:bodyPr/>
        <a:lstStyle/>
        <a:p>
          <a:endParaRPr lang="ru-RU"/>
        </a:p>
      </dgm:t>
    </dgm:pt>
    <dgm:pt modelId="{D76CEF15-AD37-4FF7-A9D9-F30101483B47}" type="pres">
      <dgm:prSet presAssocID="{3E04EBF9-6BCF-4C97-97CC-16053D8ADECA}" presName="node" presStyleLbl="node1" presStyleIdx="2" presStyleCnt="8" custScaleX="148208" custScaleY="177669" custRadScaleRad="100792" custRadScaleInc="-3057">
        <dgm:presLayoutVars>
          <dgm:bulletEnabled val="1"/>
        </dgm:presLayoutVars>
      </dgm:prSet>
      <dgm:spPr/>
      <dgm:t>
        <a:bodyPr/>
        <a:lstStyle/>
        <a:p>
          <a:endParaRPr lang="ru-RU"/>
        </a:p>
      </dgm:t>
    </dgm:pt>
    <dgm:pt modelId="{89825730-0866-4745-85D0-1D1DCFBF2A18}" type="pres">
      <dgm:prSet presAssocID="{3E04EBF9-6BCF-4C97-97CC-16053D8ADECA}" presName="spNode" presStyleCnt="0"/>
      <dgm:spPr/>
      <dgm:t>
        <a:bodyPr/>
        <a:lstStyle/>
        <a:p>
          <a:endParaRPr lang="ru-RU"/>
        </a:p>
      </dgm:t>
    </dgm:pt>
    <dgm:pt modelId="{DA554C6D-A2BD-4B94-802C-6C55DB9F2BF8}" type="pres">
      <dgm:prSet presAssocID="{7D26771F-14FC-487C-BE39-6B56926D70D0}" presName="sibTrans" presStyleLbl="sibTrans1D1" presStyleIdx="2" presStyleCnt="8"/>
      <dgm:spPr/>
      <dgm:t>
        <a:bodyPr/>
        <a:lstStyle/>
        <a:p>
          <a:endParaRPr lang="ru-RU"/>
        </a:p>
      </dgm:t>
    </dgm:pt>
    <dgm:pt modelId="{644BD4D3-8D2A-489F-BC0B-191B4AEF9533}" type="pres">
      <dgm:prSet presAssocID="{AC3117F4-22F7-4278-9E67-6CE483EEA235}" presName="node" presStyleLbl="node1" presStyleIdx="3" presStyleCnt="8" custScaleX="148208" custScaleY="196901" custRadScaleRad="100881" custRadScaleInc="-20107">
        <dgm:presLayoutVars>
          <dgm:bulletEnabled val="1"/>
        </dgm:presLayoutVars>
      </dgm:prSet>
      <dgm:spPr/>
      <dgm:t>
        <a:bodyPr/>
        <a:lstStyle/>
        <a:p>
          <a:endParaRPr lang="ru-RU"/>
        </a:p>
      </dgm:t>
    </dgm:pt>
    <dgm:pt modelId="{DAC3B005-4E2A-4348-9B77-486F2914FE10}" type="pres">
      <dgm:prSet presAssocID="{AC3117F4-22F7-4278-9E67-6CE483EEA235}" presName="spNode" presStyleCnt="0"/>
      <dgm:spPr/>
      <dgm:t>
        <a:bodyPr/>
        <a:lstStyle/>
        <a:p>
          <a:endParaRPr lang="ru-RU"/>
        </a:p>
      </dgm:t>
    </dgm:pt>
    <dgm:pt modelId="{2C814299-90FC-466A-8C27-58BBE7C3AD9B}" type="pres">
      <dgm:prSet presAssocID="{83D8F672-682C-4EEF-83C3-46A0F47A1E51}" presName="sibTrans" presStyleLbl="sibTrans1D1" presStyleIdx="3" presStyleCnt="8"/>
      <dgm:spPr/>
      <dgm:t>
        <a:bodyPr/>
        <a:lstStyle/>
        <a:p>
          <a:endParaRPr lang="ru-RU"/>
        </a:p>
      </dgm:t>
    </dgm:pt>
    <dgm:pt modelId="{03867FA4-A613-4921-92BD-CBD0DE5AF6C1}" type="pres">
      <dgm:prSet presAssocID="{582979A8-C384-483D-9063-70433550210F}" presName="node" presStyleLbl="node1" presStyleIdx="4" presStyleCnt="8" custScaleX="148208" custScaleY="125157" custRadScaleRad="81464" custRadScaleInc="6263">
        <dgm:presLayoutVars>
          <dgm:bulletEnabled val="1"/>
        </dgm:presLayoutVars>
      </dgm:prSet>
      <dgm:spPr/>
      <dgm:t>
        <a:bodyPr/>
        <a:lstStyle/>
        <a:p>
          <a:endParaRPr lang="ru-RU"/>
        </a:p>
      </dgm:t>
    </dgm:pt>
    <dgm:pt modelId="{A543EB03-7087-4967-BA16-52B020590675}" type="pres">
      <dgm:prSet presAssocID="{582979A8-C384-483D-9063-70433550210F}" presName="spNode" presStyleCnt="0"/>
      <dgm:spPr/>
      <dgm:t>
        <a:bodyPr/>
        <a:lstStyle/>
        <a:p>
          <a:endParaRPr lang="ru-RU"/>
        </a:p>
      </dgm:t>
    </dgm:pt>
    <dgm:pt modelId="{191E1915-7B43-453A-9B3B-8BE365BAB7F0}" type="pres">
      <dgm:prSet presAssocID="{CBBE3567-C6F7-4BAB-9067-FDC8A32F0041}" presName="sibTrans" presStyleLbl="sibTrans1D1" presStyleIdx="4" presStyleCnt="8"/>
      <dgm:spPr/>
      <dgm:t>
        <a:bodyPr/>
        <a:lstStyle/>
        <a:p>
          <a:endParaRPr lang="ru-RU"/>
        </a:p>
      </dgm:t>
    </dgm:pt>
    <dgm:pt modelId="{529DDF86-EE24-4644-BF9F-F7994B1A08DB}" type="pres">
      <dgm:prSet presAssocID="{99AA82BB-5D7A-4078-8B23-18C254D0DC4B}" presName="node" presStyleLbl="node1" presStyleIdx="5" presStyleCnt="8" custScaleX="148208" custScaleY="196901" custRadScaleRad="109731" custRadScaleInc="20752">
        <dgm:presLayoutVars>
          <dgm:bulletEnabled val="1"/>
        </dgm:presLayoutVars>
      </dgm:prSet>
      <dgm:spPr/>
      <dgm:t>
        <a:bodyPr/>
        <a:lstStyle/>
        <a:p>
          <a:endParaRPr lang="ru-RU"/>
        </a:p>
      </dgm:t>
    </dgm:pt>
    <dgm:pt modelId="{273D6908-0A8E-4F45-889A-67CE25D68E3E}" type="pres">
      <dgm:prSet presAssocID="{99AA82BB-5D7A-4078-8B23-18C254D0DC4B}" presName="spNode" presStyleCnt="0"/>
      <dgm:spPr/>
      <dgm:t>
        <a:bodyPr/>
        <a:lstStyle/>
        <a:p>
          <a:endParaRPr lang="ru-RU"/>
        </a:p>
      </dgm:t>
    </dgm:pt>
    <dgm:pt modelId="{B61698C4-7017-4D89-87F7-56075D701F9E}" type="pres">
      <dgm:prSet presAssocID="{CE6B3773-E288-4ED6-8D2D-7A94A1E9116E}" presName="sibTrans" presStyleLbl="sibTrans1D1" presStyleIdx="5" presStyleCnt="8"/>
      <dgm:spPr/>
      <dgm:t>
        <a:bodyPr/>
        <a:lstStyle/>
        <a:p>
          <a:endParaRPr lang="ru-RU"/>
        </a:p>
      </dgm:t>
    </dgm:pt>
    <dgm:pt modelId="{E20084B0-DED3-4DEB-8998-F77FEE57635D}" type="pres">
      <dgm:prSet presAssocID="{FD2A65F7-0EFD-427A-9350-4EE82EF8A3A3}" presName="node" presStyleLbl="node1" presStyleIdx="6" presStyleCnt="8" custScaleX="148208" custScaleY="186453" custRadScaleRad="104416" custRadScaleInc="-2209">
        <dgm:presLayoutVars>
          <dgm:bulletEnabled val="1"/>
        </dgm:presLayoutVars>
      </dgm:prSet>
      <dgm:spPr/>
      <dgm:t>
        <a:bodyPr/>
        <a:lstStyle/>
        <a:p>
          <a:endParaRPr lang="ru-RU"/>
        </a:p>
      </dgm:t>
    </dgm:pt>
    <dgm:pt modelId="{284E5A02-1953-4AC1-8DE5-B9171905FABE}" type="pres">
      <dgm:prSet presAssocID="{FD2A65F7-0EFD-427A-9350-4EE82EF8A3A3}" presName="spNode" presStyleCnt="0"/>
      <dgm:spPr/>
      <dgm:t>
        <a:bodyPr/>
        <a:lstStyle/>
        <a:p>
          <a:endParaRPr lang="ru-RU"/>
        </a:p>
      </dgm:t>
    </dgm:pt>
    <dgm:pt modelId="{37B34B6A-4DCE-4DE3-951A-2EF6B41DAEEC}" type="pres">
      <dgm:prSet presAssocID="{1B6EB8D1-E4C2-40F7-BAF0-BED45F5C904D}" presName="sibTrans" presStyleLbl="sibTrans1D1" presStyleIdx="6" presStyleCnt="8"/>
      <dgm:spPr/>
      <dgm:t>
        <a:bodyPr/>
        <a:lstStyle/>
        <a:p>
          <a:endParaRPr lang="ru-RU"/>
        </a:p>
      </dgm:t>
    </dgm:pt>
    <dgm:pt modelId="{26BC9EC0-F33D-4C53-893E-E607BC23B588}" type="pres">
      <dgm:prSet presAssocID="{2F3150F9-E42C-4C20-8C2E-D3A5F4293F34}" presName="node" presStyleLbl="node1" presStyleIdx="7" presStyleCnt="8" custScaleX="148085" custScaleY="169230" custRadScaleRad="97946" custRadScaleInc="-47223">
        <dgm:presLayoutVars>
          <dgm:bulletEnabled val="1"/>
        </dgm:presLayoutVars>
      </dgm:prSet>
      <dgm:spPr/>
      <dgm:t>
        <a:bodyPr/>
        <a:lstStyle/>
        <a:p>
          <a:endParaRPr lang="ru-RU"/>
        </a:p>
      </dgm:t>
    </dgm:pt>
    <dgm:pt modelId="{AAF36583-BB7F-476C-A980-E0851D9947DB}" type="pres">
      <dgm:prSet presAssocID="{2F3150F9-E42C-4C20-8C2E-D3A5F4293F34}" presName="spNode" presStyleCnt="0"/>
      <dgm:spPr/>
      <dgm:t>
        <a:bodyPr/>
        <a:lstStyle/>
        <a:p>
          <a:endParaRPr lang="ru-RU"/>
        </a:p>
      </dgm:t>
    </dgm:pt>
    <dgm:pt modelId="{6B2E63ED-B4B9-4312-8B34-C6298E61E31E}" type="pres">
      <dgm:prSet presAssocID="{181EA984-4962-4DC5-8CDA-71251781BB72}" presName="sibTrans" presStyleLbl="sibTrans1D1" presStyleIdx="7" presStyleCnt="8"/>
      <dgm:spPr/>
      <dgm:t>
        <a:bodyPr/>
        <a:lstStyle/>
        <a:p>
          <a:endParaRPr lang="ru-RU"/>
        </a:p>
      </dgm:t>
    </dgm:pt>
  </dgm:ptLst>
  <dgm:cxnLst>
    <dgm:cxn modelId="{04CB097B-937C-4A2B-A53A-2FF0009A19A1}" type="presOf" srcId="{724D7F1B-A1E0-49D7-BF3E-FEFCD1C743CE}" destId="{A54D8CAD-B47B-492A-A92F-69E42EBB0CBD}" srcOrd="0" destOrd="0" presId="urn:microsoft.com/office/officeart/2005/8/layout/cycle5"/>
    <dgm:cxn modelId="{B1100841-AF4E-4AC5-8C5F-97E39D23F58F}" type="presOf" srcId="{FD2A65F7-0EFD-427A-9350-4EE82EF8A3A3}" destId="{E20084B0-DED3-4DEB-8998-F77FEE57635D}" srcOrd="0" destOrd="0" presId="urn:microsoft.com/office/officeart/2005/8/layout/cycle5"/>
    <dgm:cxn modelId="{90767F6B-9E66-401A-A0B6-058A19755E11}" type="presOf" srcId="{443ECAFA-A6D7-41FF-AC7E-E0473AEE9907}" destId="{18E1BD14-653F-47B3-BB46-667C8FB2497F}" srcOrd="0" destOrd="0" presId="urn:microsoft.com/office/officeart/2005/8/layout/cycle5"/>
    <dgm:cxn modelId="{3FC22665-63D9-484D-AF19-34C633E78123}" srcId="{8FBAAD1B-5BAC-4AC0-8BA9-6D0621EB872A}" destId="{443ECAFA-A6D7-41FF-AC7E-E0473AEE9907}" srcOrd="0" destOrd="0" parTransId="{80443694-B682-45A2-95DE-FF3E15237DEA}" sibTransId="{1F9A309A-9FC0-485D-BD9D-D3AA06914A86}"/>
    <dgm:cxn modelId="{E79A6CB5-F148-41C3-ABDC-3B0B88537263}" type="presOf" srcId="{CE6B3773-E288-4ED6-8D2D-7A94A1E9116E}" destId="{B61698C4-7017-4D89-87F7-56075D701F9E}" srcOrd="0" destOrd="0" presId="urn:microsoft.com/office/officeart/2005/8/layout/cycle5"/>
    <dgm:cxn modelId="{C1872A62-5E21-4C4C-B89C-698C4B26A304}" type="presOf" srcId="{1F9A309A-9FC0-485D-BD9D-D3AA06914A86}" destId="{43434E4B-C4FB-4DAC-9533-71DBE9279538}" srcOrd="0" destOrd="0" presId="urn:microsoft.com/office/officeart/2005/8/layout/cycle5"/>
    <dgm:cxn modelId="{6CFA2316-881F-4AD2-9720-AF9140279F50}" type="presOf" srcId="{2F3150F9-E42C-4C20-8C2E-D3A5F4293F34}" destId="{26BC9EC0-F33D-4C53-893E-E607BC23B588}" srcOrd="0" destOrd="0" presId="urn:microsoft.com/office/officeart/2005/8/layout/cycle5"/>
    <dgm:cxn modelId="{EB02B10B-C7DF-4C93-973D-78E12C579033}" srcId="{8FBAAD1B-5BAC-4AC0-8BA9-6D0621EB872A}" destId="{3E04EBF9-6BCF-4C97-97CC-16053D8ADECA}" srcOrd="2" destOrd="0" parTransId="{300F097E-CD7D-4D51-A520-F17C4F00BCF8}" sibTransId="{7D26771F-14FC-487C-BE39-6B56926D70D0}"/>
    <dgm:cxn modelId="{A5A1EF05-7827-4CEA-ABDE-26873AECCC68}" srcId="{8FBAAD1B-5BAC-4AC0-8BA9-6D0621EB872A}" destId="{582979A8-C384-483D-9063-70433550210F}" srcOrd="4" destOrd="0" parTransId="{27AB9AEC-E8AF-41DD-9374-87F1F2B00302}" sibTransId="{CBBE3567-C6F7-4BAB-9067-FDC8A32F0041}"/>
    <dgm:cxn modelId="{9FEE77AD-F1ED-455C-BEA5-658D7E406C4E}" type="presOf" srcId="{CBBE3567-C6F7-4BAB-9067-FDC8A32F0041}" destId="{191E1915-7B43-453A-9B3B-8BE365BAB7F0}" srcOrd="0" destOrd="0" presId="urn:microsoft.com/office/officeart/2005/8/layout/cycle5"/>
    <dgm:cxn modelId="{77D5992B-068F-41BE-893C-465B035676FF}" srcId="{8FBAAD1B-5BAC-4AC0-8BA9-6D0621EB872A}" destId="{2F3150F9-E42C-4C20-8C2E-D3A5F4293F34}" srcOrd="7" destOrd="0" parTransId="{02174457-6DCF-4007-82A9-E75531C9624E}" sibTransId="{181EA984-4962-4DC5-8CDA-71251781BB72}"/>
    <dgm:cxn modelId="{6550E65D-CA7F-42CE-B70C-181C81C78CC8}" type="presOf" srcId="{8FBAAD1B-5BAC-4AC0-8BA9-6D0621EB872A}" destId="{5C1B40A2-C95B-481E-9090-4B7BCF3B56CE}" srcOrd="0" destOrd="0" presId="urn:microsoft.com/office/officeart/2005/8/layout/cycle5"/>
    <dgm:cxn modelId="{1D148A63-C321-46D3-96B6-70E7C3DA3CD3}" type="presOf" srcId="{1B6EB8D1-E4C2-40F7-BAF0-BED45F5C904D}" destId="{37B34B6A-4DCE-4DE3-951A-2EF6B41DAEEC}" srcOrd="0" destOrd="0" presId="urn:microsoft.com/office/officeart/2005/8/layout/cycle5"/>
    <dgm:cxn modelId="{DC6B6787-C88D-4033-B70B-12D3E16D2128}" type="presOf" srcId="{8BA3E322-4EFF-422F-8958-15FC13EBBE0A}" destId="{F93ECD45-54D8-465B-A0C2-914295F3C5BD}" srcOrd="0" destOrd="0" presId="urn:microsoft.com/office/officeart/2005/8/layout/cycle5"/>
    <dgm:cxn modelId="{C3F41DF2-2351-4AD7-89BE-4742F705A9B3}" type="presOf" srcId="{7D26771F-14FC-487C-BE39-6B56926D70D0}" destId="{DA554C6D-A2BD-4B94-802C-6C55DB9F2BF8}" srcOrd="0" destOrd="0" presId="urn:microsoft.com/office/officeart/2005/8/layout/cycle5"/>
    <dgm:cxn modelId="{CF5BCE8A-A783-471E-80D0-6D247EA946B0}" type="presOf" srcId="{582979A8-C384-483D-9063-70433550210F}" destId="{03867FA4-A613-4921-92BD-CBD0DE5AF6C1}" srcOrd="0" destOrd="0" presId="urn:microsoft.com/office/officeart/2005/8/layout/cycle5"/>
    <dgm:cxn modelId="{9C177C9E-A518-4886-8FAA-E70761861C8E}" type="presOf" srcId="{181EA984-4962-4DC5-8CDA-71251781BB72}" destId="{6B2E63ED-B4B9-4312-8B34-C6298E61E31E}" srcOrd="0" destOrd="0" presId="urn:microsoft.com/office/officeart/2005/8/layout/cycle5"/>
    <dgm:cxn modelId="{E509B14E-6FCE-41FE-857A-C1B2A05F07D5}" type="presOf" srcId="{99AA82BB-5D7A-4078-8B23-18C254D0DC4B}" destId="{529DDF86-EE24-4644-BF9F-F7994B1A08DB}" srcOrd="0" destOrd="0" presId="urn:microsoft.com/office/officeart/2005/8/layout/cycle5"/>
    <dgm:cxn modelId="{576E8FAF-673E-4EEE-A299-EFE205D95367}" srcId="{8FBAAD1B-5BAC-4AC0-8BA9-6D0621EB872A}" destId="{99AA82BB-5D7A-4078-8B23-18C254D0DC4B}" srcOrd="5" destOrd="0" parTransId="{66269EDA-3B26-44F0-9EAF-0EAB9C77E571}" sibTransId="{CE6B3773-E288-4ED6-8D2D-7A94A1E9116E}"/>
    <dgm:cxn modelId="{4C5A8D6C-2786-4DA9-AC26-ED2230F1F8FB}" type="presOf" srcId="{3E04EBF9-6BCF-4C97-97CC-16053D8ADECA}" destId="{D76CEF15-AD37-4FF7-A9D9-F30101483B47}" srcOrd="0" destOrd="0" presId="urn:microsoft.com/office/officeart/2005/8/layout/cycle5"/>
    <dgm:cxn modelId="{56B4D61A-9A37-4512-94F3-E427B0977017}" srcId="{8FBAAD1B-5BAC-4AC0-8BA9-6D0621EB872A}" destId="{AC3117F4-22F7-4278-9E67-6CE483EEA235}" srcOrd="3" destOrd="0" parTransId="{FFECE32E-61FB-48FC-B2EB-498B71F1D7E8}" sibTransId="{83D8F672-682C-4EEF-83C3-46A0F47A1E51}"/>
    <dgm:cxn modelId="{DA5B2C59-7E13-468C-A67F-6FD4C7E0BAAA}" type="presOf" srcId="{83D8F672-682C-4EEF-83C3-46A0F47A1E51}" destId="{2C814299-90FC-466A-8C27-58BBE7C3AD9B}" srcOrd="0" destOrd="0" presId="urn:microsoft.com/office/officeart/2005/8/layout/cycle5"/>
    <dgm:cxn modelId="{C6A0782F-1121-413E-BFF4-9C91A43198B6}" srcId="{8FBAAD1B-5BAC-4AC0-8BA9-6D0621EB872A}" destId="{724D7F1B-A1E0-49D7-BF3E-FEFCD1C743CE}" srcOrd="1" destOrd="0" parTransId="{8421A8F1-BAEA-4CEE-B30C-84C25247883B}" sibTransId="{8BA3E322-4EFF-422F-8958-15FC13EBBE0A}"/>
    <dgm:cxn modelId="{9B40075E-B9C8-4BE1-9B72-6DF318F1311A}" srcId="{8FBAAD1B-5BAC-4AC0-8BA9-6D0621EB872A}" destId="{FD2A65F7-0EFD-427A-9350-4EE82EF8A3A3}" srcOrd="6" destOrd="0" parTransId="{697F9671-3336-441A-86F1-2B39F8A830C4}" sibTransId="{1B6EB8D1-E4C2-40F7-BAF0-BED45F5C904D}"/>
    <dgm:cxn modelId="{46FFD281-A65A-4779-8B12-993FD2F8E401}" type="presOf" srcId="{AC3117F4-22F7-4278-9E67-6CE483EEA235}" destId="{644BD4D3-8D2A-489F-BC0B-191B4AEF9533}" srcOrd="0" destOrd="0" presId="urn:microsoft.com/office/officeart/2005/8/layout/cycle5"/>
    <dgm:cxn modelId="{CC8249E0-68C1-4FFE-9EFB-C6511DB1BFD7}" type="presParOf" srcId="{5C1B40A2-C95B-481E-9090-4B7BCF3B56CE}" destId="{18E1BD14-653F-47B3-BB46-667C8FB2497F}" srcOrd="0" destOrd="0" presId="urn:microsoft.com/office/officeart/2005/8/layout/cycle5"/>
    <dgm:cxn modelId="{D3603CBC-966D-47E1-AA48-21C7BC8158B7}" type="presParOf" srcId="{5C1B40A2-C95B-481E-9090-4B7BCF3B56CE}" destId="{63F2586D-5C2A-47F2-8FBF-D647F1535402}" srcOrd="1" destOrd="0" presId="urn:microsoft.com/office/officeart/2005/8/layout/cycle5"/>
    <dgm:cxn modelId="{BC800F67-B421-467A-97A3-6DAF2CD9A79D}" type="presParOf" srcId="{5C1B40A2-C95B-481E-9090-4B7BCF3B56CE}" destId="{43434E4B-C4FB-4DAC-9533-71DBE9279538}" srcOrd="2" destOrd="0" presId="urn:microsoft.com/office/officeart/2005/8/layout/cycle5"/>
    <dgm:cxn modelId="{C55D21B6-4B54-4575-B064-1F0B9F30FE8E}" type="presParOf" srcId="{5C1B40A2-C95B-481E-9090-4B7BCF3B56CE}" destId="{A54D8CAD-B47B-492A-A92F-69E42EBB0CBD}" srcOrd="3" destOrd="0" presId="urn:microsoft.com/office/officeart/2005/8/layout/cycle5"/>
    <dgm:cxn modelId="{BCC0E0D1-AA69-4748-9E06-B146A1B26662}" type="presParOf" srcId="{5C1B40A2-C95B-481E-9090-4B7BCF3B56CE}" destId="{C1BE9F86-1024-42B7-8000-210EB09C538A}" srcOrd="4" destOrd="0" presId="urn:microsoft.com/office/officeart/2005/8/layout/cycle5"/>
    <dgm:cxn modelId="{BCA69B46-D955-4F42-AAEF-0993698AADD3}" type="presParOf" srcId="{5C1B40A2-C95B-481E-9090-4B7BCF3B56CE}" destId="{F93ECD45-54D8-465B-A0C2-914295F3C5BD}" srcOrd="5" destOrd="0" presId="urn:microsoft.com/office/officeart/2005/8/layout/cycle5"/>
    <dgm:cxn modelId="{331DCF9F-F9A5-409B-8BCB-2E793C740B5B}" type="presParOf" srcId="{5C1B40A2-C95B-481E-9090-4B7BCF3B56CE}" destId="{D76CEF15-AD37-4FF7-A9D9-F30101483B47}" srcOrd="6" destOrd="0" presId="urn:microsoft.com/office/officeart/2005/8/layout/cycle5"/>
    <dgm:cxn modelId="{9C7269E1-E6A0-4888-A111-1DED9B5130BE}" type="presParOf" srcId="{5C1B40A2-C95B-481E-9090-4B7BCF3B56CE}" destId="{89825730-0866-4745-85D0-1D1DCFBF2A18}" srcOrd="7" destOrd="0" presId="urn:microsoft.com/office/officeart/2005/8/layout/cycle5"/>
    <dgm:cxn modelId="{AFDC21F3-498D-4D31-B943-74E57D7F3E12}" type="presParOf" srcId="{5C1B40A2-C95B-481E-9090-4B7BCF3B56CE}" destId="{DA554C6D-A2BD-4B94-802C-6C55DB9F2BF8}" srcOrd="8" destOrd="0" presId="urn:microsoft.com/office/officeart/2005/8/layout/cycle5"/>
    <dgm:cxn modelId="{1711B328-1E70-46B4-96A7-2E87B06B0BBE}" type="presParOf" srcId="{5C1B40A2-C95B-481E-9090-4B7BCF3B56CE}" destId="{644BD4D3-8D2A-489F-BC0B-191B4AEF9533}" srcOrd="9" destOrd="0" presId="urn:microsoft.com/office/officeart/2005/8/layout/cycle5"/>
    <dgm:cxn modelId="{A27D98EF-4BB5-4D37-B089-1E514AFA970C}" type="presParOf" srcId="{5C1B40A2-C95B-481E-9090-4B7BCF3B56CE}" destId="{DAC3B005-4E2A-4348-9B77-486F2914FE10}" srcOrd="10" destOrd="0" presId="urn:microsoft.com/office/officeart/2005/8/layout/cycle5"/>
    <dgm:cxn modelId="{FF42663E-BFA6-45B8-878B-E8339F581806}" type="presParOf" srcId="{5C1B40A2-C95B-481E-9090-4B7BCF3B56CE}" destId="{2C814299-90FC-466A-8C27-58BBE7C3AD9B}" srcOrd="11" destOrd="0" presId="urn:microsoft.com/office/officeart/2005/8/layout/cycle5"/>
    <dgm:cxn modelId="{4E7BD529-101E-4897-9F95-78D8D38B3184}" type="presParOf" srcId="{5C1B40A2-C95B-481E-9090-4B7BCF3B56CE}" destId="{03867FA4-A613-4921-92BD-CBD0DE5AF6C1}" srcOrd="12" destOrd="0" presId="urn:microsoft.com/office/officeart/2005/8/layout/cycle5"/>
    <dgm:cxn modelId="{DC97FA59-651A-4AC8-8738-8C180D1E17D0}" type="presParOf" srcId="{5C1B40A2-C95B-481E-9090-4B7BCF3B56CE}" destId="{A543EB03-7087-4967-BA16-52B020590675}" srcOrd="13" destOrd="0" presId="urn:microsoft.com/office/officeart/2005/8/layout/cycle5"/>
    <dgm:cxn modelId="{E4C2654A-D8F5-4DA3-ACC3-427D6CE8114A}" type="presParOf" srcId="{5C1B40A2-C95B-481E-9090-4B7BCF3B56CE}" destId="{191E1915-7B43-453A-9B3B-8BE365BAB7F0}" srcOrd="14" destOrd="0" presId="urn:microsoft.com/office/officeart/2005/8/layout/cycle5"/>
    <dgm:cxn modelId="{FB2B2ACC-7185-40D1-9092-15B5D9708A0F}" type="presParOf" srcId="{5C1B40A2-C95B-481E-9090-4B7BCF3B56CE}" destId="{529DDF86-EE24-4644-BF9F-F7994B1A08DB}" srcOrd="15" destOrd="0" presId="urn:microsoft.com/office/officeart/2005/8/layout/cycle5"/>
    <dgm:cxn modelId="{62B8AF26-EAB5-4130-A901-A85CABA665FE}" type="presParOf" srcId="{5C1B40A2-C95B-481E-9090-4B7BCF3B56CE}" destId="{273D6908-0A8E-4F45-889A-67CE25D68E3E}" srcOrd="16" destOrd="0" presId="urn:microsoft.com/office/officeart/2005/8/layout/cycle5"/>
    <dgm:cxn modelId="{750E747D-9BD4-4B7F-88D2-410635E56E1F}" type="presParOf" srcId="{5C1B40A2-C95B-481E-9090-4B7BCF3B56CE}" destId="{B61698C4-7017-4D89-87F7-56075D701F9E}" srcOrd="17" destOrd="0" presId="urn:microsoft.com/office/officeart/2005/8/layout/cycle5"/>
    <dgm:cxn modelId="{ED84901F-368D-408F-8204-7EC25FC2CC7F}" type="presParOf" srcId="{5C1B40A2-C95B-481E-9090-4B7BCF3B56CE}" destId="{E20084B0-DED3-4DEB-8998-F77FEE57635D}" srcOrd="18" destOrd="0" presId="urn:microsoft.com/office/officeart/2005/8/layout/cycle5"/>
    <dgm:cxn modelId="{5D121895-ACF1-400B-80AA-55CF6ACCDDE9}" type="presParOf" srcId="{5C1B40A2-C95B-481E-9090-4B7BCF3B56CE}" destId="{284E5A02-1953-4AC1-8DE5-B9171905FABE}" srcOrd="19" destOrd="0" presId="urn:microsoft.com/office/officeart/2005/8/layout/cycle5"/>
    <dgm:cxn modelId="{9906997B-8749-4FBB-9D7E-89C03DDA3B64}" type="presParOf" srcId="{5C1B40A2-C95B-481E-9090-4B7BCF3B56CE}" destId="{37B34B6A-4DCE-4DE3-951A-2EF6B41DAEEC}" srcOrd="20" destOrd="0" presId="urn:microsoft.com/office/officeart/2005/8/layout/cycle5"/>
    <dgm:cxn modelId="{15E6E031-4E59-4B4B-A5FC-80C6F40E4E4C}" type="presParOf" srcId="{5C1B40A2-C95B-481E-9090-4B7BCF3B56CE}" destId="{26BC9EC0-F33D-4C53-893E-E607BC23B588}" srcOrd="21" destOrd="0" presId="urn:microsoft.com/office/officeart/2005/8/layout/cycle5"/>
    <dgm:cxn modelId="{0FEF1805-D9BB-47BD-811C-B59BA6D0426D}" type="presParOf" srcId="{5C1B40A2-C95B-481E-9090-4B7BCF3B56CE}" destId="{AAF36583-BB7F-476C-A980-E0851D9947DB}" srcOrd="22" destOrd="0" presId="urn:microsoft.com/office/officeart/2005/8/layout/cycle5"/>
    <dgm:cxn modelId="{4A127E71-5CFB-42D8-83F1-0C02E62B5D83}" type="presParOf" srcId="{5C1B40A2-C95B-481E-9090-4B7BCF3B56CE}" destId="{6B2E63ED-B4B9-4312-8B34-C6298E61E31E}" srcOrd="23" destOrd="0" presId="urn:microsoft.com/office/officeart/2005/8/layout/cycle5"/>
  </dgm:cxnLst>
  <dgm:bg>
    <a:noFill/>
    <a:effectLst/>
  </dgm:bg>
  <dgm:whole>
    <a:ln w="31750" cap="flat" cmpd="sng" algn="ctr">
      <a:noFill/>
      <a:prstDash val="sysDot"/>
      <a:round/>
      <a:headEnd type="none" w="med" len="med"/>
      <a:tailEnd type="none" w="med" len="med"/>
    </a:ln>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503E9CC-65A8-4BC5-B60B-7D6B098BCDA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C7F3DF3A-F395-4331-96FB-5B04623BAF82}">
      <dgm:prSet/>
      <dgm:spPr/>
      <dgm:t>
        <a:bodyPr/>
        <a:lstStyle/>
        <a:p>
          <a:r>
            <a:rPr lang="ru-RU" smtClean="0">
              <a:latin typeface="Times New Roman" pitchFamily="18" charset="0"/>
              <a:cs typeface="Times New Roman" pitchFamily="18" charset="0"/>
            </a:rPr>
            <a:t>Глава Северо-Енисейского района</a:t>
          </a:r>
          <a:endParaRPr lang="ru-RU" dirty="0">
            <a:latin typeface="Times New Roman" pitchFamily="18" charset="0"/>
            <a:cs typeface="Times New Roman" pitchFamily="18" charset="0"/>
          </a:endParaRPr>
        </a:p>
      </dgm:t>
    </dgm:pt>
    <dgm:pt modelId="{FDB56DBC-DDA8-46D2-BC34-3094536792F0}" type="parTrans" cxnId="{ED66C725-7FF4-470B-BBBF-DFF9C78317A5}">
      <dgm:prSet/>
      <dgm:spPr/>
      <dgm:t>
        <a:bodyPr/>
        <a:lstStyle/>
        <a:p>
          <a:endParaRPr lang="ru-RU"/>
        </a:p>
      </dgm:t>
    </dgm:pt>
    <dgm:pt modelId="{30AE4CDF-6A3E-4391-AF63-4E3CB28346FE}" type="sibTrans" cxnId="{ED66C725-7FF4-470B-BBBF-DFF9C78317A5}">
      <dgm:prSet/>
      <dgm:spPr/>
      <dgm:t>
        <a:bodyPr/>
        <a:lstStyle/>
        <a:p>
          <a:endParaRPr lang="ru-RU"/>
        </a:p>
      </dgm:t>
    </dgm:pt>
    <dgm:pt modelId="{1263EFAA-9061-4EF9-9715-D18E7EF1F751}">
      <dgm:prSet/>
      <dgm:spPr/>
      <dgm:t>
        <a:bodyPr/>
        <a:lstStyle/>
        <a:p>
          <a:r>
            <a:rPr lang="ru-RU" smtClean="0">
              <a:latin typeface="Times New Roman" pitchFamily="18" charset="0"/>
              <a:cs typeface="Times New Roman" pitchFamily="18" charset="0"/>
            </a:rPr>
            <a:t>Северо-Енисейский районный Совет депутатов</a:t>
          </a:r>
          <a:endParaRPr lang="ru-RU" dirty="0">
            <a:latin typeface="Times New Roman" pitchFamily="18" charset="0"/>
            <a:cs typeface="Times New Roman" pitchFamily="18" charset="0"/>
          </a:endParaRPr>
        </a:p>
      </dgm:t>
    </dgm:pt>
    <dgm:pt modelId="{68218F91-9212-498C-AD23-763FEF208F02}" type="parTrans" cxnId="{EAC0A01F-3B92-4172-AD9D-3831F546AF31}">
      <dgm:prSet/>
      <dgm:spPr/>
      <dgm:t>
        <a:bodyPr/>
        <a:lstStyle/>
        <a:p>
          <a:endParaRPr lang="ru-RU"/>
        </a:p>
      </dgm:t>
    </dgm:pt>
    <dgm:pt modelId="{C194755E-B995-4EA8-A06C-A9B14D553259}" type="sibTrans" cxnId="{EAC0A01F-3B92-4172-AD9D-3831F546AF31}">
      <dgm:prSet/>
      <dgm:spPr/>
      <dgm:t>
        <a:bodyPr/>
        <a:lstStyle/>
        <a:p>
          <a:endParaRPr lang="ru-RU"/>
        </a:p>
      </dgm:t>
    </dgm:pt>
    <dgm:pt modelId="{4E8E3CC1-49AB-4153-90EA-E1152BF456A3}">
      <dgm:prSet/>
      <dgm:spPr/>
      <dgm:t>
        <a:bodyPr/>
        <a:lstStyle/>
        <a:p>
          <a:r>
            <a:rPr lang="ru-RU" dirty="0" smtClean="0">
              <a:latin typeface="Times New Roman" pitchFamily="18" charset="0"/>
              <a:cs typeface="Times New Roman" pitchFamily="18" charset="0"/>
            </a:rPr>
            <a:t>Администрация Северо-Енисейского  района</a:t>
          </a:r>
          <a:endParaRPr lang="ru-RU" dirty="0">
            <a:latin typeface="Times New Roman" pitchFamily="18" charset="0"/>
            <a:cs typeface="Times New Roman" pitchFamily="18" charset="0"/>
          </a:endParaRPr>
        </a:p>
      </dgm:t>
    </dgm:pt>
    <dgm:pt modelId="{C0C8E100-215C-4685-B864-BF3D92766404}" type="parTrans" cxnId="{1188A9B1-7A77-4489-9B8B-6DC5178A5226}">
      <dgm:prSet/>
      <dgm:spPr/>
      <dgm:t>
        <a:bodyPr/>
        <a:lstStyle/>
        <a:p>
          <a:endParaRPr lang="ru-RU"/>
        </a:p>
      </dgm:t>
    </dgm:pt>
    <dgm:pt modelId="{1CC2F941-9F78-498D-B042-F1E7B8292630}" type="sibTrans" cxnId="{1188A9B1-7A77-4489-9B8B-6DC5178A5226}">
      <dgm:prSet/>
      <dgm:spPr/>
      <dgm:t>
        <a:bodyPr/>
        <a:lstStyle/>
        <a:p>
          <a:endParaRPr lang="ru-RU"/>
        </a:p>
      </dgm:t>
    </dgm:pt>
    <dgm:pt modelId="{9E657AAA-9CBB-4C2B-B086-C803B74F570D}">
      <dgm:prSet/>
      <dgm:spPr/>
      <dgm:t>
        <a:bodyPr/>
        <a:lstStyle/>
        <a:p>
          <a:r>
            <a:rPr lang="ru-RU" dirty="0" smtClean="0">
              <a:latin typeface="Times New Roman" pitchFamily="18" charset="0"/>
              <a:cs typeface="Times New Roman" pitchFamily="18" charset="0"/>
            </a:rPr>
            <a:t>Финансовое управление администрации Северо-Енисейского района</a:t>
          </a:r>
          <a:endParaRPr lang="ru-RU" dirty="0">
            <a:latin typeface="Times New Roman" pitchFamily="18" charset="0"/>
            <a:cs typeface="Times New Roman" pitchFamily="18" charset="0"/>
          </a:endParaRPr>
        </a:p>
      </dgm:t>
    </dgm:pt>
    <dgm:pt modelId="{927B2ADA-3A9C-470A-85F7-3818C21EC688}" type="parTrans" cxnId="{E204229F-CCEB-4707-85EB-62D30A25B4B0}">
      <dgm:prSet/>
      <dgm:spPr/>
      <dgm:t>
        <a:bodyPr/>
        <a:lstStyle/>
        <a:p>
          <a:endParaRPr lang="ru-RU"/>
        </a:p>
      </dgm:t>
    </dgm:pt>
    <dgm:pt modelId="{A492EBEE-F168-4D59-A866-D0E89018F155}" type="sibTrans" cxnId="{E204229F-CCEB-4707-85EB-62D30A25B4B0}">
      <dgm:prSet/>
      <dgm:spPr/>
      <dgm:t>
        <a:bodyPr/>
        <a:lstStyle/>
        <a:p>
          <a:endParaRPr lang="ru-RU"/>
        </a:p>
      </dgm:t>
    </dgm:pt>
    <dgm:pt modelId="{802F12BE-B42F-43B8-A718-B8391FD4E52C}">
      <dgm:prSet/>
      <dgm:spPr/>
      <dgm:t>
        <a:bodyPr/>
        <a:lstStyle/>
        <a:p>
          <a:r>
            <a:rPr lang="ru-RU" dirty="0" smtClean="0">
              <a:latin typeface="Times New Roman" pitchFamily="18" charset="0"/>
              <a:cs typeface="Times New Roman" pitchFamily="18" charset="0"/>
            </a:rPr>
            <a:t>Главные администраторы доходов бюджета Северо-Енисейского района</a:t>
          </a:r>
          <a:endParaRPr lang="ru-RU" dirty="0">
            <a:latin typeface="Times New Roman" pitchFamily="18" charset="0"/>
            <a:cs typeface="Times New Roman" pitchFamily="18" charset="0"/>
          </a:endParaRPr>
        </a:p>
      </dgm:t>
    </dgm:pt>
    <dgm:pt modelId="{D2E3C437-12F6-4C4D-A1BF-BBC66CC0C471}" type="parTrans" cxnId="{0935B95F-8644-4438-8908-4CD3EF9DF100}">
      <dgm:prSet/>
      <dgm:spPr/>
      <dgm:t>
        <a:bodyPr/>
        <a:lstStyle/>
        <a:p>
          <a:endParaRPr lang="ru-RU"/>
        </a:p>
      </dgm:t>
    </dgm:pt>
    <dgm:pt modelId="{2EE1D3DD-4EEA-4814-8217-4AA190C2336C}" type="sibTrans" cxnId="{0935B95F-8644-4438-8908-4CD3EF9DF100}">
      <dgm:prSet/>
      <dgm:spPr/>
      <dgm:t>
        <a:bodyPr/>
        <a:lstStyle/>
        <a:p>
          <a:endParaRPr lang="ru-RU"/>
        </a:p>
      </dgm:t>
    </dgm:pt>
    <dgm:pt modelId="{33D42CDE-8358-4171-BED8-A0709801C1A8}">
      <dgm:prSet/>
      <dgm:spPr/>
      <dgm:t>
        <a:bodyPr/>
        <a:lstStyle/>
        <a:p>
          <a:r>
            <a:rPr lang="ru-RU" dirty="0" smtClean="0">
              <a:latin typeface="Times New Roman" pitchFamily="18" charset="0"/>
              <a:cs typeface="Times New Roman" pitchFamily="18" charset="0"/>
            </a:rPr>
            <a:t>Главные распорядители бюджетных средств Северо-Енисейского района</a:t>
          </a:r>
          <a:endParaRPr lang="ru-RU" dirty="0">
            <a:latin typeface="Times New Roman" pitchFamily="18" charset="0"/>
            <a:cs typeface="Times New Roman" pitchFamily="18" charset="0"/>
          </a:endParaRPr>
        </a:p>
      </dgm:t>
    </dgm:pt>
    <dgm:pt modelId="{8C86349D-485D-4666-8DAE-FE017340027D}" type="parTrans" cxnId="{AE28E81C-3AB6-4B59-9C70-DF05594FD36D}">
      <dgm:prSet/>
      <dgm:spPr/>
      <dgm:t>
        <a:bodyPr/>
        <a:lstStyle/>
        <a:p>
          <a:endParaRPr lang="ru-RU"/>
        </a:p>
      </dgm:t>
    </dgm:pt>
    <dgm:pt modelId="{92FDAC95-FCF8-4F25-B075-3DE683E40856}" type="sibTrans" cxnId="{AE28E81C-3AB6-4B59-9C70-DF05594FD36D}">
      <dgm:prSet/>
      <dgm:spPr/>
      <dgm:t>
        <a:bodyPr/>
        <a:lstStyle/>
        <a:p>
          <a:endParaRPr lang="ru-RU"/>
        </a:p>
      </dgm:t>
    </dgm:pt>
    <dgm:pt modelId="{3D34564D-C5D9-4D1F-9E7A-377DB0174E10}">
      <dgm:prSet/>
      <dgm:spPr/>
      <dgm:t>
        <a:bodyPr/>
        <a:lstStyle/>
        <a:p>
          <a:r>
            <a:rPr lang="ru-RU" smtClean="0">
              <a:latin typeface="Times New Roman" pitchFamily="18" charset="0"/>
              <a:cs typeface="Times New Roman" pitchFamily="18" charset="0"/>
            </a:rPr>
            <a:t>Получатели бюджетных средств бюджета Северо-Енисейского района</a:t>
          </a:r>
          <a:endParaRPr lang="ru-RU" dirty="0">
            <a:latin typeface="Times New Roman" pitchFamily="18" charset="0"/>
            <a:cs typeface="Times New Roman" pitchFamily="18" charset="0"/>
          </a:endParaRPr>
        </a:p>
      </dgm:t>
    </dgm:pt>
    <dgm:pt modelId="{F1AE30E7-5D53-4E52-B73D-BD38E25F3F4F}" type="parTrans" cxnId="{158EB82F-AA52-4E86-9296-CA0C687E6F18}">
      <dgm:prSet/>
      <dgm:spPr/>
      <dgm:t>
        <a:bodyPr/>
        <a:lstStyle/>
        <a:p>
          <a:endParaRPr lang="ru-RU"/>
        </a:p>
      </dgm:t>
    </dgm:pt>
    <dgm:pt modelId="{03BCCA6A-C333-4C09-B267-DC4AF3E7580A}" type="sibTrans" cxnId="{158EB82F-AA52-4E86-9296-CA0C687E6F18}">
      <dgm:prSet/>
      <dgm:spPr/>
      <dgm:t>
        <a:bodyPr/>
        <a:lstStyle/>
        <a:p>
          <a:endParaRPr lang="ru-RU"/>
        </a:p>
      </dgm:t>
    </dgm:pt>
    <dgm:pt modelId="{ECF0FA62-EB64-45AF-AAF6-CBD721CBEA83}">
      <dgm:prSet/>
      <dgm:spPr/>
      <dgm:t>
        <a:bodyPr/>
        <a:lstStyle/>
        <a:p>
          <a:endParaRPr lang="ru-RU"/>
        </a:p>
      </dgm:t>
    </dgm:pt>
    <dgm:pt modelId="{9BA5CEE1-3498-4968-A45C-DDAF36689415}" type="parTrans" cxnId="{CB2C9BD0-A7C2-465B-B8FF-DA6E9529EEF0}">
      <dgm:prSet/>
      <dgm:spPr/>
      <dgm:t>
        <a:bodyPr/>
        <a:lstStyle/>
        <a:p>
          <a:endParaRPr lang="ru-RU"/>
        </a:p>
      </dgm:t>
    </dgm:pt>
    <dgm:pt modelId="{F423F796-F6C8-40BA-9523-5CD267B3393A}" type="sibTrans" cxnId="{CB2C9BD0-A7C2-465B-B8FF-DA6E9529EEF0}">
      <dgm:prSet/>
      <dgm:spPr/>
      <dgm:t>
        <a:bodyPr/>
        <a:lstStyle/>
        <a:p>
          <a:endParaRPr lang="ru-RU"/>
        </a:p>
      </dgm:t>
    </dgm:pt>
    <dgm:pt modelId="{EC011A23-3D44-4AE0-BECF-772E5361CE42}" type="pres">
      <dgm:prSet presAssocID="{D503E9CC-65A8-4BC5-B60B-7D6B098BCDA6}" presName="Name0" presStyleCnt="0">
        <dgm:presLayoutVars>
          <dgm:chMax val="7"/>
          <dgm:chPref val="7"/>
          <dgm:dir/>
        </dgm:presLayoutVars>
      </dgm:prSet>
      <dgm:spPr/>
      <dgm:t>
        <a:bodyPr/>
        <a:lstStyle/>
        <a:p>
          <a:endParaRPr lang="ru-RU"/>
        </a:p>
      </dgm:t>
    </dgm:pt>
    <dgm:pt modelId="{02A87629-F1A6-4603-AC09-38D1D1642108}" type="pres">
      <dgm:prSet presAssocID="{D503E9CC-65A8-4BC5-B60B-7D6B098BCDA6}" presName="Name1" presStyleCnt="0"/>
      <dgm:spPr/>
    </dgm:pt>
    <dgm:pt modelId="{5E7D9130-29A8-4B00-9D8F-8FAFC069ABDE}" type="pres">
      <dgm:prSet presAssocID="{D503E9CC-65A8-4BC5-B60B-7D6B098BCDA6}" presName="cycle" presStyleCnt="0"/>
      <dgm:spPr/>
    </dgm:pt>
    <dgm:pt modelId="{958B0089-238B-43E0-8414-BC8C047C0F82}" type="pres">
      <dgm:prSet presAssocID="{D503E9CC-65A8-4BC5-B60B-7D6B098BCDA6}" presName="srcNode" presStyleLbl="node1" presStyleIdx="0" presStyleCnt="7"/>
      <dgm:spPr/>
    </dgm:pt>
    <dgm:pt modelId="{0496CFE2-0D88-4CE8-B80A-1C5CDD94FD69}" type="pres">
      <dgm:prSet presAssocID="{D503E9CC-65A8-4BC5-B60B-7D6B098BCDA6}" presName="conn" presStyleLbl="parChTrans1D2" presStyleIdx="0" presStyleCnt="1"/>
      <dgm:spPr/>
      <dgm:t>
        <a:bodyPr/>
        <a:lstStyle/>
        <a:p>
          <a:endParaRPr lang="ru-RU"/>
        </a:p>
      </dgm:t>
    </dgm:pt>
    <dgm:pt modelId="{40AB7DC2-BCDA-4EA8-8440-495097D3850F}" type="pres">
      <dgm:prSet presAssocID="{D503E9CC-65A8-4BC5-B60B-7D6B098BCDA6}" presName="extraNode" presStyleLbl="node1" presStyleIdx="0" presStyleCnt="7"/>
      <dgm:spPr/>
    </dgm:pt>
    <dgm:pt modelId="{16279F78-9FA8-49FA-A849-8EBE1BDA279A}" type="pres">
      <dgm:prSet presAssocID="{D503E9CC-65A8-4BC5-B60B-7D6B098BCDA6}" presName="dstNode" presStyleLbl="node1" presStyleIdx="0" presStyleCnt="7"/>
      <dgm:spPr/>
    </dgm:pt>
    <dgm:pt modelId="{56DC65CF-55E8-4A9F-A691-1B42F17E543F}" type="pres">
      <dgm:prSet presAssocID="{C7F3DF3A-F395-4331-96FB-5B04623BAF82}" presName="text_1" presStyleLbl="node1" presStyleIdx="0" presStyleCnt="7">
        <dgm:presLayoutVars>
          <dgm:bulletEnabled val="1"/>
        </dgm:presLayoutVars>
      </dgm:prSet>
      <dgm:spPr/>
      <dgm:t>
        <a:bodyPr/>
        <a:lstStyle/>
        <a:p>
          <a:endParaRPr lang="ru-RU"/>
        </a:p>
      </dgm:t>
    </dgm:pt>
    <dgm:pt modelId="{0AC0CFE0-C7B6-4B54-A6E8-E4D4458E798B}" type="pres">
      <dgm:prSet presAssocID="{C7F3DF3A-F395-4331-96FB-5B04623BAF82}" presName="accent_1" presStyleCnt="0"/>
      <dgm:spPr/>
    </dgm:pt>
    <dgm:pt modelId="{5F5FCEB7-76BF-46FB-B4A8-19836163451F}" type="pres">
      <dgm:prSet presAssocID="{C7F3DF3A-F395-4331-96FB-5B04623BAF82}" presName="accentRepeatNode" presStyleLbl="solidFgAcc1" presStyleIdx="0" presStyleCnt="7"/>
      <dgm:spPr/>
    </dgm:pt>
    <dgm:pt modelId="{2F57B610-E920-45B7-98B6-8A87E80E5FE6}" type="pres">
      <dgm:prSet presAssocID="{1263EFAA-9061-4EF9-9715-D18E7EF1F751}" presName="text_2" presStyleLbl="node1" presStyleIdx="1" presStyleCnt="7">
        <dgm:presLayoutVars>
          <dgm:bulletEnabled val="1"/>
        </dgm:presLayoutVars>
      </dgm:prSet>
      <dgm:spPr/>
      <dgm:t>
        <a:bodyPr/>
        <a:lstStyle/>
        <a:p>
          <a:endParaRPr lang="ru-RU"/>
        </a:p>
      </dgm:t>
    </dgm:pt>
    <dgm:pt modelId="{FC177049-6562-4281-B99D-9AA867A48338}" type="pres">
      <dgm:prSet presAssocID="{1263EFAA-9061-4EF9-9715-D18E7EF1F751}" presName="accent_2" presStyleCnt="0"/>
      <dgm:spPr/>
    </dgm:pt>
    <dgm:pt modelId="{ED8A548A-F8D9-48DA-AC1B-EB0E888E3510}" type="pres">
      <dgm:prSet presAssocID="{1263EFAA-9061-4EF9-9715-D18E7EF1F751}" presName="accentRepeatNode" presStyleLbl="solidFgAcc1" presStyleIdx="1" presStyleCnt="7"/>
      <dgm:spPr/>
    </dgm:pt>
    <dgm:pt modelId="{1568FC9F-B244-416B-98F2-DE80E9B6637E}" type="pres">
      <dgm:prSet presAssocID="{4E8E3CC1-49AB-4153-90EA-E1152BF456A3}" presName="text_3" presStyleLbl="node1" presStyleIdx="2" presStyleCnt="7">
        <dgm:presLayoutVars>
          <dgm:bulletEnabled val="1"/>
        </dgm:presLayoutVars>
      </dgm:prSet>
      <dgm:spPr/>
      <dgm:t>
        <a:bodyPr/>
        <a:lstStyle/>
        <a:p>
          <a:endParaRPr lang="ru-RU"/>
        </a:p>
      </dgm:t>
    </dgm:pt>
    <dgm:pt modelId="{06124A63-C0A7-4BF0-9B1F-5DE0AB224FBF}" type="pres">
      <dgm:prSet presAssocID="{4E8E3CC1-49AB-4153-90EA-E1152BF456A3}" presName="accent_3" presStyleCnt="0"/>
      <dgm:spPr/>
    </dgm:pt>
    <dgm:pt modelId="{94DCA1A0-E539-4503-BA55-F659B18394CD}" type="pres">
      <dgm:prSet presAssocID="{4E8E3CC1-49AB-4153-90EA-E1152BF456A3}" presName="accentRepeatNode" presStyleLbl="solidFgAcc1" presStyleIdx="2" presStyleCnt="7"/>
      <dgm:spPr/>
    </dgm:pt>
    <dgm:pt modelId="{1511475B-B639-4AEC-B3E8-6E146C77110A}" type="pres">
      <dgm:prSet presAssocID="{9E657AAA-9CBB-4C2B-B086-C803B74F570D}" presName="text_4" presStyleLbl="node1" presStyleIdx="3" presStyleCnt="7">
        <dgm:presLayoutVars>
          <dgm:bulletEnabled val="1"/>
        </dgm:presLayoutVars>
      </dgm:prSet>
      <dgm:spPr/>
      <dgm:t>
        <a:bodyPr/>
        <a:lstStyle/>
        <a:p>
          <a:endParaRPr lang="ru-RU"/>
        </a:p>
      </dgm:t>
    </dgm:pt>
    <dgm:pt modelId="{5B8F5F1C-2953-4344-A4C8-D6C56777AD57}" type="pres">
      <dgm:prSet presAssocID="{9E657AAA-9CBB-4C2B-B086-C803B74F570D}" presName="accent_4" presStyleCnt="0"/>
      <dgm:spPr/>
    </dgm:pt>
    <dgm:pt modelId="{40DB2177-D622-4B30-BE7E-92512949035A}" type="pres">
      <dgm:prSet presAssocID="{9E657AAA-9CBB-4C2B-B086-C803B74F570D}" presName="accentRepeatNode" presStyleLbl="solidFgAcc1" presStyleIdx="3" presStyleCnt="7"/>
      <dgm:spPr/>
    </dgm:pt>
    <dgm:pt modelId="{1E2E5E4B-0D96-4425-AF32-88186F57B465}" type="pres">
      <dgm:prSet presAssocID="{802F12BE-B42F-43B8-A718-B8391FD4E52C}" presName="text_5" presStyleLbl="node1" presStyleIdx="4" presStyleCnt="7">
        <dgm:presLayoutVars>
          <dgm:bulletEnabled val="1"/>
        </dgm:presLayoutVars>
      </dgm:prSet>
      <dgm:spPr/>
      <dgm:t>
        <a:bodyPr/>
        <a:lstStyle/>
        <a:p>
          <a:endParaRPr lang="ru-RU"/>
        </a:p>
      </dgm:t>
    </dgm:pt>
    <dgm:pt modelId="{9D410420-A074-4341-827E-78498E2D49D0}" type="pres">
      <dgm:prSet presAssocID="{802F12BE-B42F-43B8-A718-B8391FD4E52C}" presName="accent_5" presStyleCnt="0"/>
      <dgm:spPr/>
    </dgm:pt>
    <dgm:pt modelId="{147CAB7B-9B27-4A08-BC01-152E4AE9EFD2}" type="pres">
      <dgm:prSet presAssocID="{802F12BE-B42F-43B8-A718-B8391FD4E52C}" presName="accentRepeatNode" presStyleLbl="solidFgAcc1" presStyleIdx="4" presStyleCnt="7"/>
      <dgm:spPr/>
    </dgm:pt>
    <dgm:pt modelId="{940C19E2-745C-4E91-AB71-6CB2B76633D8}" type="pres">
      <dgm:prSet presAssocID="{33D42CDE-8358-4171-BED8-A0709801C1A8}" presName="text_6" presStyleLbl="node1" presStyleIdx="5" presStyleCnt="7">
        <dgm:presLayoutVars>
          <dgm:bulletEnabled val="1"/>
        </dgm:presLayoutVars>
      </dgm:prSet>
      <dgm:spPr/>
      <dgm:t>
        <a:bodyPr/>
        <a:lstStyle/>
        <a:p>
          <a:endParaRPr lang="ru-RU"/>
        </a:p>
      </dgm:t>
    </dgm:pt>
    <dgm:pt modelId="{A3504F22-0438-4F86-B333-458E59144767}" type="pres">
      <dgm:prSet presAssocID="{33D42CDE-8358-4171-BED8-A0709801C1A8}" presName="accent_6" presStyleCnt="0"/>
      <dgm:spPr/>
    </dgm:pt>
    <dgm:pt modelId="{668151BA-6447-4938-AD8B-698C53DCB788}" type="pres">
      <dgm:prSet presAssocID="{33D42CDE-8358-4171-BED8-A0709801C1A8}" presName="accentRepeatNode" presStyleLbl="solidFgAcc1" presStyleIdx="5" presStyleCnt="7"/>
      <dgm:spPr/>
    </dgm:pt>
    <dgm:pt modelId="{E9410B65-9A94-4214-AEB3-C8C47E5FFCA5}" type="pres">
      <dgm:prSet presAssocID="{3D34564D-C5D9-4D1F-9E7A-377DB0174E10}" presName="text_7" presStyleLbl="node1" presStyleIdx="6" presStyleCnt="7">
        <dgm:presLayoutVars>
          <dgm:bulletEnabled val="1"/>
        </dgm:presLayoutVars>
      </dgm:prSet>
      <dgm:spPr/>
      <dgm:t>
        <a:bodyPr/>
        <a:lstStyle/>
        <a:p>
          <a:endParaRPr lang="ru-RU"/>
        </a:p>
      </dgm:t>
    </dgm:pt>
    <dgm:pt modelId="{E0F850B8-73C3-424B-8889-CD132CA93B3E}" type="pres">
      <dgm:prSet presAssocID="{3D34564D-C5D9-4D1F-9E7A-377DB0174E10}" presName="accent_7" presStyleCnt="0"/>
      <dgm:spPr/>
    </dgm:pt>
    <dgm:pt modelId="{C25AF39E-6016-4680-A0E5-928A3A3F677D}" type="pres">
      <dgm:prSet presAssocID="{3D34564D-C5D9-4D1F-9E7A-377DB0174E10}" presName="accentRepeatNode" presStyleLbl="solidFgAcc1" presStyleIdx="6" presStyleCnt="7"/>
      <dgm:spPr/>
    </dgm:pt>
  </dgm:ptLst>
  <dgm:cxnLst>
    <dgm:cxn modelId="{CB2C9BD0-A7C2-465B-B8FF-DA6E9529EEF0}" srcId="{D503E9CC-65A8-4BC5-B60B-7D6B098BCDA6}" destId="{ECF0FA62-EB64-45AF-AAF6-CBD721CBEA83}" srcOrd="7" destOrd="0" parTransId="{9BA5CEE1-3498-4968-A45C-DDAF36689415}" sibTransId="{F423F796-F6C8-40BA-9523-5CD267B3393A}"/>
    <dgm:cxn modelId="{158EB82F-AA52-4E86-9296-CA0C687E6F18}" srcId="{D503E9CC-65A8-4BC5-B60B-7D6B098BCDA6}" destId="{3D34564D-C5D9-4D1F-9E7A-377DB0174E10}" srcOrd="6" destOrd="0" parTransId="{F1AE30E7-5D53-4E52-B73D-BD38E25F3F4F}" sibTransId="{03BCCA6A-C333-4C09-B267-DC4AF3E7580A}"/>
    <dgm:cxn modelId="{AE28E81C-3AB6-4B59-9C70-DF05594FD36D}" srcId="{D503E9CC-65A8-4BC5-B60B-7D6B098BCDA6}" destId="{33D42CDE-8358-4171-BED8-A0709801C1A8}" srcOrd="5" destOrd="0" parTransId="{8C86349D-485D-4666-8DAE-FE017340027D}" sibTransId="{92FDAC95-FCF8-4F25-B075-3DE683E40856}"/>
    <dgm:cxn modelId="{B98E6714-2A4E-4D25-A2B1-D543CA2F5F91}" type="presOf" srcId="{1263EFAA-9061-4EF9-9715-D18E7EF1F751}" destId="{2F57B610-E920-45B7-98B6-8A87E80E5FE6}" srcOrd="0" destOrd="0" presId="urn:microsoft.com/office/officeart/2008/layout/VerticalCurvedList"/>
    <dgm:cxn modelId="{9472DE0A-1588-4E10-95A0-59B69B4B7248}" type="presOf" srcId="{3D34564D-C5D9-4D1F-9E7A-377DB0174E10}" destId="{E9410B65-9A94-4214-AEB3-C8C47E5FFCA5}" srcOrd="0" destOrd="0" presId="urn:microsoft.com/office/officeart/2008/layout/VerticalCurvedList"/>
    <dgm:cxn modelId="{0935B95F-8644-4438-8908-4CD3EF9DF100}" srcId="{D503E9CC-65A8-4BC5-B60B-7D6B098BCDA6}" destId="{802F12BE-B42F-43B8-A718-B8391FD4E52C}" srcOrd="4" destOrd="0" parTransId="{D2E3C437-12F6-4C4D-A1BF-BBC66CC0C471}" sibTransId="{2EE1D3DD-4EEA-4814-8217-4AA190C2336C}"/>
    <dgm:cxn modelId="{1188A9B1-7A77-4489-9B8B-6DC5178A5226}" srcId="{D503E9CC-65A8-4BC5-B60B-7D6B098BCDA6}" destId="{4E8E3CC1-49AB-4153-90EA-E1152BF456A3}" srcOrd="2" destOrd="0" parTransId="{C0C8E100-215C-4685-B864-BF3D92766404}" sibTransId="{1CC2F941-9F78-498D-B042-F1E7B8292630}"/>
    <dgm:cxn modelId="{E204229F-CCEB-4707-85EB-62D30A25B4B0}" srcId="{D503E9CC-65A8-4BC5-B60B-7D6B098BCDA6}" destId="{9E657AAA-9CBB-4C2B-B086-C803B74F570D}" srcOrd="3" destOrd="0" parTransId="{927B2ADA-3A9C-470A-85F7-3818C21EC688}" sibTransId="{A492EBEE-F168-4D59-A866-D0E89018F155}"/>
    <dgm:cxn modelId="{ED66C725-7FF4-470B-BBBF-DFF9C78317A5}" srcId="{D503E9CC-65A8-4BC5-B60B-7D6B098BCDA6}" destId="{C7F3DF3A-F395-4331-96FB-5B04623BAF82}" srcOrd="0" destOrd="0" parTransId="{FDB56DBC-DDA8-46D2-BC34-3094536792F0}" sibTransId="{30AE4CDF-6A3E-4391-AF63-4E3CB28346FE}"/>
    <dgm:cxn modelId="{F38D513F-BDE4-4EDB-BD14-FF9A2DDC1BC4}" type="presOf" srcId="{802F12BE-B42F-43B8-A718-B8391FD4E52C}" destId="{1E2E5E4B-0D96-4425-AF32-88186F57B465}" srcOrd="0" destOrd="0" presId="urn:microsoft.com/office/officeart/2008/layout/VerticalCurvedList"/>
    <dgm:cxn modelId="{E3B9A4F3-F75F-450B-9642-FF28366BCE4D}" type="presOf" srcId="{D503E9CC-65A8-4BC5-B60B-7D6B098BCDA6}" destId="{EC011A23-3D44-4AE0-BECF-772E5361CE42}" srcOrd="0" destOrd="0" presId="urn:microsoft.com/office/officeart/2008/layout/VerticalCurvedList"/>
    <dgm:cxn modelId="{5CD25860-435E-4431-9CD5-0FAE15348473}" type="presOf" srcId="{30AE4CDF-6A3E-4391-AF63-4E3CB28346FE}" destId="{0496CFE2-0D88-4CE8-B80A-1C5CDD94FD69}" srcOrd="0" destOrd="0" presId="urn:microsoft.com/office/officeart/2008/layout/VerticalCurvedList"/>
    <dgm:cxn modelId="{EAC0A01F-3B92-4172-AD9D-3831F546AF31}" srcId="{D503E9CC-65A8-4BC5-B60B-7D6B098BCDA6}" destId="{1263EFAA-9061-4EF9-9715-D18E7EF1F751}" srcOrd="1" destOrd="0" parTransId="{68218F91-9212-498C-AD23-763FEF208F02}" sibTransId="{C194755E-B995-4EA8-A06C-A9B14D553259}"/>
    <dgm:cxn modelId="{9877199B-5466-4145-A2D2-9A903E518B00}" type="presOf" srcId="{C7F3DF3A-F395-4331-96FB-5B04623BAF82}" destId="{56DC65CF-55E8-4A9F-A691-1B42F17E543F}" srcOrd="0" destOrd="0" presId="urn:microsoft.com/office/officeart/2008/layout/VerticalCurvedList"/>
    <dgm:cxn modelId="{52BD620C-8496-4D9C-8DF5-8218B4AD93B8}" type="presOf" srcId="{9E657AAA-9CBB-4C2B-B086-C803B74F570D}" destId="{1511475B-B639-4AEC-B3E8-6E146C77110A}" srcOrd="0" destOrd="0" presId="urn:microsoft.com/office/officeart/2008/layout/VerticalCurvedList"/>
    <dgm:cxn modelId="{173589DD-7FAF-4A89-A372-DDFC7AB70B32}" type="presOf" srcId="{33D42CDE-8358-4171-BED8-A0709801C1A8}" destId="{940C19E2-745C-4E91-AB71-6CB2B76633D8}" srcOrd="0" destOrd="0" presId="urn:microsoft.com/office/officeart/2008/layout/VerticalCurvedList"/>
    <dgm:cxn modelId="{1B87FCFA-EFAE-4957-BB21-4428164904E8}" type="presOf" srcId="{4E8E3CC1-49AB-4153-90EA-E1152BF456A3}" destId="{1568FC9F-B244-416B-98F2-DE80E9B6637E}" srcOrd="0" destOrd="0" presId="urn:microsoft.com/office/officeart/2008/layout/VerticalCurvedList"/>
    <dgm:cxn modelId="{D23045D2-6DEF-4E35-97C4-53DFB8BE1C55}" type="presParOf" srcId="{EC011A23-3D44-4AE0-BECF-772E5361CE42}" destId="{02A87629-F1A6-4603-AC09-38D1D1642108}" srcOrd="0" destOrd="0" presId="urn:microsoft.com/office/officeart/2008/layout/VerticalCurvedList"/>
    <dgm:cxn modelId="{7ACC87B3-4EC9-404B-B638-75F0F9106ABB}" type="presParOf" srcId="{02A87629-F1A6-4603-AC09-38D1D1642108}" destId="{5E7D9130-29A8-4B00-9D8F-8FAFC069ABDE}" srcOrd="0" destOrd="0" presId="urn:microsoft.com/office/officeart/2008/layout/VerticalCurvedList"/>
    <dgm:cxn modelId="{7AD0F0AF-F1CB-4836-93D9-FE1960C0C620}" type="presParOf" srcId="{5E7D9130-29A8-4B00-9D8F-8FAFC069ABDE}" destId="{958B0089-238B-43E0-8414-BC8C047C0F82}" srcOrd="0" destOrd="0" presId="urn:microsoft.com/office/officeart/2008/layout/VerticalCurvedList"/>
    <dgm:cxn modelId="{8DEDB7CA-E775-4C53-A6D3-121B55CD7020}" type="presParOf" srcId="{5E7D9130-29A8-4B00-9D8F-8FAFC069ABDE}" destId="{0496CFE2-0D88-4CE8-B80A-1C5CDD94FD69}" srcOrd="1" destOrd="0" presId="urn:microsoft.com/office/officeart/2008/layout/VerticalCurvedList"/>
    <dgm:cxn modelId="{1AA90E61-0999-4DC0-A50A-73EAC1D64102}" type="presParOf" srcId="{5E7D9130-29A8-4B00-9D8F-8FAFC069ABDE}" destId="{40AB7DC2-BCDA-4EA8-8440-495097D3850F}" srcOrd="2" destOrd="0" presId="urn:microsoft.com/office/officeart/2008/layout/VerticalCurvedList"/>
    <dgm:cxn modelId="{EE626ED7-3E0C-48DE-9AAE-CD5E876A1F54}" type="presParOf" srcId="{5E7D9130-29A8-4B00-9D8F-8FAFC069ABDE}" destId="{16279F78-9FA8-49FA-A849-8EBE1BDA279A}" srcOrd="3" destOrd="0" presId="urn:microsoft.com/office/officeart/2008/layout/VerticalCurvedList"/>
    <dgm:cxn modelId="{CAF59C0F-4335-43E6-94CE-B2DEEA6DAACD}" type="presParOf" srcId="{02A87629-F1A6-4603-AC09-38D1D1642108}" destId="{56DC65CF-55E8-4A9F-A691-1B42F17E543F}" srcOrd="1" destOrd="0" presId="urn:microsoft.com/office/officeart/2008/layout/VerticalCurvedList"/>
    <dgm:cxn modelId="{7BF41AAF-6347-47E1-9D85-7C892ACCA5F8}" type="presParOf" srcId="{02A87629-F1A6-4603-AC09-38D1D1642108}" destId="{0AC0CFE0-C7B6-4B54-A6E8-E4D4458E798B}" srcOrd="2" destOrd="0" presId="urn:microsoft.com/office/officeart/2008/layout/VerticalCurvedList"/>
    <dgm:cxn modelId="{1A15E1FC-4C71-4413-9355-B7E0F4D90FE6}" type="presParOf" srcId="{0AC0CFE0-C7B6-4B54-A6E8-E4D4458E798B}" destId="{5F5FCEB7-76BF-46FB-B4A8-19836163451F}" srcOrd="0" destOrd="0" presId="urn:microsoft.com/office/officeart/2008/layout/VerticalCurvedList"/>
    <dgm:cxn modelId="{6760936B-CCA1-4244-9D3C-8492053722B7}" type="presParOf" srcId="{02A87629-F1A6-4603-AC09-38D1D1642108}" destId="{2F57B610-E920-45B7-98B6-8A87E80E5FE6}" srcOrd="3" destOrd="0" presId="urn:microsoft.com/office/officeart/2008/layout/VerticalCurvedList"/>
    <dgm:cxn modelId="{73466BF8-6D4F-4D44-85F2-640D698F78D7}" type="presParOf" srcId="{02A87629-F1A6-4603-AC09-38D1D1642108}" destId="{FC177049-6562-4281-B99D-9AA867A48338}" srcOrd="4" destOrd="0" presId="urn:microsoft.com/office/officeart/2008/layout/VerticalCurvedList"/>
    <dgm:cxn modelId="{5FC4D03F-F67E-4227-B1F4-040C57E16D65}" type="presParOf" srcId="{FC177049-6562-4281-B99D-9AA867A48338}" destId="{ED8A548A-F8D9-48DA-AC1B-EB0E888E3510}" srcOrd="0" destOrd="0" presId="urn:microsoft.com/office/officeart/2008/layout/VerticalCurvedList"/>
    <dgm:cxn modelId="{0B9E6698-7F37-42E3-BD88-4B724B442EF1}" type="presParOf" srcId="{02A87629-F1A6-4603-AC09-38D1D1642108}" destId="{1568FC9F-B244-416B-98F2-DE80E9B6637E}" srcOrd="5" destOrd="0" presId="urn:microsoft.com/office/officeart/2008/layout/VerticalCurvedList"/>
    <dgm:cxn modelId="{526DA91E-DB30-446C-ABC0-4B7C5D7FA809}" type="presParOf" srcId="{02A87629-F1A6-4603-AC09-38D1D1642108}" destId="{06124A63-C0A7-4BF0-9B1F-5DE0AB224FBF}" srcOrd="6" destOrd="0" presId="urn:microsoft.com/office/officeart/2008/layout/VerticalCurvedList"/>
    <dgm:cxn modelId="{E9AE3D2C-90ED-49D9-866E-03CD7511DF5F}" type="presParOf" srcId="{06124A63-C0A7-4BF0-9B1F-5DE0AB224FBF}" destId="{94DCA1A0-E539-4503-BA55-F659B18394CD}" srcOrd="0" destOrd="0" presId="urn:microsoft.com/office/officeart/2008/layout/VerticalCurvedList"/>
    <dgm:cxn modelId="{CD4BBE58-E174-4912-AFA4-1454001BCFA3}" type="presParOf" srcId="{02A87629-F1A6-4603-AC09-38D1D1642108}" destId="{1511475B-B639-4AEC-B3E8-6E146C77110A}" srcOrd="7" destOrd="0" presId="urn:microsoft.com/office/officeart/2008/layout/VerticalCurvedList"/>
    <dgm:cxn modelId="{1BD9394C-5D2E-4CEE-AF86-7B94F72C0FC4}" type="presParOf" srcId="{02A87629-F1A6-4603-AC09-38D1D1642108}" destId="{5B8F5F1C-2953-4344-A4C8-D6C56777AD57}" srcOrd="8" destOrd="0" presId="urn:microsoft.com/office/officeart/2008/layout/VerticalCurvedList"/>
    <dgm:cxn modelId="{86EE80B3-EEC7-49D8-B355-F4B2597D3DAA}" type="presParOf" srcId="{5B8F5F1C-2953-4344-A4C8-D6C56777AD57}" destId="{40DB2177-D622-4B30-BE7E-92512949035A}" srcOrd="0" destOrd="0" presId="urn:microsoft.com/office/officeart/2008/layout/VerticalCurvedList"/>
    <dgm:cxn modelId="{380551DA-DBD5-48AF-9997-A3574AA01695}" type="presParOf" srcId="{02A87629-F1A6-4603-AC09-38D1D1642108}" destId="{1E2E5E4B-0D96-4425-AF32-88186F57B465}" srcOrd="9" destOrd="0" presId="urn:microsoft.com/office/officeart/2008/layout/VerticalCurvedList"/>
    <dgm:cxn modelId="{20378527-F642-46FD-8CF8-813366040A1C}" type="presParOf" srcId="{02A87629-F1A6-4603-AC09-38D1D1642108}" destId="{9D410420-A074-4341-827E-78498E2D49D0}" srcOrd="10" destOrd="0" presId="urn:microsoft.com/office/officeart/2008/layout/VerticalCurvedList"/>
    <dgm:cxn modelId="{777F42E1-AA37-46FA-8B5C-974E0F53035B}" type="presParOf" srcId="{9D410420-A074-4341-827E-78498E2D49D0}" destId="{147CAB7B-9B27-4A08-BC01-152E4AE9EFD2}" srcOrd="0" destOrd="0" presId="urn:microsoft.com/office/officeart/2008/layout/VerticalCurvedList"/>
    <dgm:cxn modelId="{BE8340F0-57CB-4C7C-914C-4277446A0AF0}" type="presParOf" srcId="{02A87629-F1A6-4603-AC09-38D1D1642108}" destId="{940C19E2-745C-4E91-AB71-6CB2B76633D8}" srcOrd="11" destOrd="0" presId="urn:microsoft.com/office/officeart/2008/layout/VerticalCurvedList"/>
    <dgm:cxn modelId="{06E07262-F5CA-4DDB-BEAB-487E2815A7B2}" type="presParOf" srcId="{02A87629-F1A6-4603-AC09-38D1D1642108}" destId="{A3504F22-0438-4F86-B333-458E59144767}" srcOrd="12" destOrd="0" presId="urn:microsoft.com/office/officeart/2008/layout/VerticalCurvedList"/>
    <dgm:cxn modelId="{E106D6ED-E9AE-4266-866E-68A66CCC6937}" type="presParOf" srcId="{A3504F22-0438-4F86-B333-458E59144767}" destId="{668151BA-6447-4938-AD8B-698C53DCB788}" srcOrd="0" destOrd="0" presId="urn:microsoft.com/office/officeart/2008/layout/VerticalCurvedList"/>
    <dgm:cxn modelId="{593E6E7A-4E8A-42AE-8704-20439AFB5ADD}" type="presParOf" srcId="{02A87629-F1A6-4603-AC09-38D1D1642108}" destId="{E9410B65-9A94-4214-AEB3-C8C47E5FFCA5}" srcOrd="13" destOrd="0" presId="urn:microsoft.com/office/officeart/2008/layout/VerticalCurvedList"/>
    <dgm:cxn modelId="{0434F87A-969E-4F7F-9CC6-902A8CFACB9C}" type="presParOf" srcId="{02A87629-F1A6-4603-AC09-38D1D1642108}" destId="{E0F850B8-73C3-424B-8889-CD132CA93B3E}" srcOrd="14" destOrd="0" presId="urn:microsoft.com/office/officeart/2008/layout/VerticalCurvedList"/>
    <dgm:cxn modelId="{E28DDD7E-2439-42DF-8B80-842DAE7BFE17}" type="presParOf" srcId="{E0F850B8-73C3-424B-8889-CD132CA93B3E}" destId="{C25AF39E-6016-4680-A0E5-928A3A3F677D}"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459C683-72A6-494D-A8BA-77D816F32E34}" type="doc">
      <dgm:prSet loTypeId="urn:microsoft.com/office/officeart/2005/8/layout/chevron2" loCatId="list" qsTypeId="urn:microsoft.com/office/officeart/2005/8/quickstyle/3d1" qsCatId="3D" csTypeId="urn:microsoft.com/office/officeart/2005/8/colors/accent1_3" csCatId="accent1" phldr="1"/>
      <dgm:spPr/>
      <dgm:t>
        <a:bodyPr/>
        <a:lstStyle/>
        <a:p>
          <a:endParaRPr lang="ru-RU"/>
        </a:p>
      </dgm:t>
    </dgm:pt>
    <dgm:pt modelId="{AACA3A91-E31C-406B-B7B8-E465634071C4}">
      <dgm:prSet phldrT="[Текст]" phldr="1"/>
      <dgm:spPr/>
      <dgm:t>
        <a:bodyPr/>
        <a:lstStyle/>
        <a:p>
          <a:endParaRPr lang="ru-RU" dirty="0"/>
        </a:p>
      </dgm:t>
    </dgm:pt>
    <dgm:pt modelId="{C72D9F5B-4EC4-42C2-8709-74F94EF0B496}" type="parTrans" cxnId="{2A1A4EF0-F3EE-4552-9FA4-0B00C717784A}">
      <dgm:prSet/>
      <dgm:spPr/>
      <dgm:t>
        <a:bodyPr/>
        <a:lstStyle/>
        <a:p>
          <a:endParaRPr lang="ru-RU"/>
        </a:p>
      </dgm:t>
    </dgm:pt>
    <dgm:pt modelId="{A8F50FF3-C807-40A6-B5B4-0A18616F348E}" type="sibTrans" cxnId="{2A1A4EF0-F3EE-4552-9FA4-0B00C717784A}">
      <dgm:prSet/>
      <dgm:spPr/>
      <dgm:t>
        <a:bodyPr/>
        <a:lstStyle/>
        <a:p>
          <a:endParaRPr lang="ru-RU"/>
        </a:p>
      </dgm:t>
    </dgm:pt>
    <dgm:pt modelId="{48E00A9A-2591-465C-B2B9-46AB6FB38D13}">
      <dgm:prSet phldrT="[Текст]"/>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Составление проекта бюджета</a:t>
          </a:r>
          <a:endParaRPr lang="ru-RU"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dgm:t>
    </dgm:pt>
    <dgm:pt modelId="{A6C726FD-BBE9-45D0-B496-5082DD03AE3F}" type="parTrans" cxnId="{252FA6CE-DAE3-4146-951B-4CDDC8ECCD2A}">
      <dgm:prSet/>
      <dgm:spPr/>
      <dgm:t>
        <a:bodyPr/>
        <a:lstStyle/>
        <a:p>
          <a:endParaRPr lang="ru-RU"/>
        </a:p>
      </dgm:t>
    </dgm:pt>
    <dgm:pt modelId="{158BF0D5-8CB9-46A8-B715-CA141558DCE3}" type="sibTrans" cxnId="{252FA6CE-DAE3-4146-951B-4CDDC8ECCD2A}">
      <dgm:prSet/>
      <dgm:spPr/>
      <dgm:t>
        <a:bodyPr/>
        <a:lstStyle/>
        <a:p>
          <a:endParaRPr lang="ru-RU"/>
        </a:p>
      </dgm:t>
    </dgm:pt>
    <dgm:pt modelId="{97AA6E51-8593-4AED-976A-2ED87625F195}">
      <dgm:prSet phldrT="[Текст]"/>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Рассмотрение проекта бюджета</a:t>
          </a:r>
          <a:endParaRPr lang="ru-RU"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dgm:t>
    </dgm:pt>
    <dgm:pt modelId="{9684975B-4177-4219-B0A3-FEE135374AA6}" type="parTrans" cxnId="{12019EDB-DBDD-4855-BEAA-25D32B9F32AB}">
      <dgm:prSet/>
      <dgm:spPr/>
      <dgm:t>
        <a:bodyPr/>
        <a:lstStyle/>
        <a:p>
          <a:endParaRPr lang="ru-RU"/>
        </a:p>
      </dgm:t>
    </dgm:pt>
    <dgm:pt modelId="{1AEC72B0-C796-4B63-AFFD-5604CBBFFC2D}" type="sibTrans" cxnId="{12019EDB-DBDD-4855-BEAA-25D32B9F32AB}">
      <dgm:prSet/>
      <dgm:spPr/>
      <dgm:t>
        <a:bodyPr/>
        <a:lstStyle/>
        <a:p>
          <a:endParaRPr lang="ru-RU"/>
        </a:p>
      </dgm:t>
    </dgm:pt>
    <dgm:pt modelId="{E62E3CD0-2561-4057-BA8F-807A5A02643D}">
      <dgm:prSet phldrT="[Текст]" phldr="1"/>
      <dgm:spPr/>
      <dgm:t>
        <a:bodyPr/>
        <a:lstStyle/>
        <a:p>
          <a:endParaRPr lang="ru-RU" dirty="0"/>
        </a:p>
      </dgm:t>
    </dgm:pt>
    <dgm:pt modelId="{A34675BB-A186-4135-85B5-BC5245770395}" type="parTrans" cxnId="{DDBE45BC-A217-4B61-9794-8C5602C8E29D}">
      <dgm:prSet/>
      <dgm:spPr/>
      <dgm:t>
        <a:bodyPr/>
        <a:lstStyle/>
        <a:p>
          <a:endParaRPr lang="ru-RU"/>
        </a:p>
      </dgm:t>
    </dgm:pt>
    <dgm:pt modelId="{96AEDCDD-D629-46B9-B5C3-8A9ED4D4F4BB}" type="sibTrans" cxnId="{DDBE45BC-A217-4B61-9794-8C5602C8E29D}">
      <dgm:prSet/>
      <dgm:spPr/>
      <dgm:t>
        <a:bodyPr/>
        <a:lstStyle/>
        <a:p>
          <a:endParaRPr lang="ru-RU"/>
        </a:p>
      </dgm:t>
    </dgm:pt>
    <dgm:pt modelId="{04281977-FD94-4B07-A481-4A616F7F4A23}">
      <dgm:prSet phldrT="[Текст]"/>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Утверждение бюджета</a:t>
          </a:r>
          <a:endParaRPr lang="ru-RU"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dgm:t>
    </dgm:pt>
    <dgm:pt modelId="{3E1166A7-9692-49B8-8BDD-07C2B3400AC2}" type="parTrans" cxnId="{5C49694B-84A6-41EA-B494-B7BF97B51983}">
      <dgm:prSet/>
      <dgm:spPr/>
      <dgm:t>
        <a:bodyPr/>
        <a:lstStyle/>
        <a:p>
          <a:endParaRPr lang="ru-RU"/>
        </a:p>
      </dgm:t>
    </dgm:pt>
    <dgm:pt modelId="{11BA9F6A-C79E-4017-83D0-87EC1287B981}" type="sibTrans" cxnId="{5C49694B-84A6-41EA-B494-B7BF97B51983}">
      <dgm:prSet/>
      <dgm:spPr/>
      <dgm:t>
        <a:bodyPr/>
        <a:lstStyle/>
        <a:p>
          <a:endParaRPr lang="ru-RU"/>
        </a:p>
      </dgm:t>
    </dgm:pt>
    <dgm:pt modelId="{6DC3CE18-17D1-4A1B-B0C7-07C69D817C6E}">
      <dgm:prSet phldrT="[Текст]"/>
      <dgm:spPr/>
      <dgm:t>
        <a:bodyPr/>
        <a:lstStyle/>
        <a:p>
          <a:endParaRPr lang="ru-RU" dirty="0"/>
        </a:p>
      </dgm:t>
    </dgm:pt>
    <dgm:pt modelId="{A2201D3A-5113-49C8-AC85-F009753C41F9}" type="parTrans" cxnId="{44E6B546-1513-449A-B421-7DBFFD849192}">
      <dgm:prSet/>
      <dgm:spPr/>
      <dgm:t>
        <a:bodyPr/>
        <a:lstStyle/>
        <a:p>
          <a:endParaRPr lang="ru-RU"/>
        </a:p>
      </dgm:t>
    </dgm:pt>
    <dgm:pt modelId="{B01928B6-F782-43FC-B35C-EF84B58F5A8D}" type="sibTrans" cxnId="{44E6B546-1513-449A-B421-7DBFFD849192}">
      <dgm:prSet/>
      <dgm:spPr/>
      <dgm:t>
        <a:bodyPr/>
        <a:lstStyle/>
        <a:p>
          <a:endParaRPr lang="ru-RU"/>
        </a:p>
      </dgm:t>
    </dgm:pt>
    <dgm:pt modelId="{243D3EE1-454D-4A14-A3F3-F698C849DA0B}">
      <dgm:prSet phldrT="[Текст]"/>
      <dgm:spPr/>
      <dgm:t>
        <a:bodyPr/>
        <a:lstStyle/>
        <a:p>
          <a:endParaRPr lang="ru-RU" dirty="0"/>
        </a:p>
      </dgm:t>
    </dgm:pt>
    <dgm:pt modelId="{5D62E800-74FB-4A16-BCD9-FDC8F83154A9}" type="parTrans" cxnId="{3E668E53-916C-42A4-B4E9-097E75BC498F}">
      <dgm:prSet/>
      <dgm:spPr/>
      <dgm:t>
        <a:bodyPr/>
        <a:lstStyle/>
        <a:p>
          <a:endParaRPr lang="ru-RU"/>
        </a:p>
      </dgm:t>
    </dgm:pt>
    <dgm:pt modelId="{AF6B9CFC-3F08-4F33-8E22-9E4AB83DC584}" type="sibTrans" cxnId="{3E668E53-916C-42A4-B4E9-097E75BC498F}">
      <dgm:prSet/>
      <dgm:spPr/>
      <dgm:t>
        <a:bodyPr/>
        <a:lstStyle/>
        <a:p>
          <a:endParaRPr lang="ru-RU"/>
        </a:p>
      </dgm:t>
    </dgm:pt>
    <dgm:pt modelId="{5D23F177-27D4-4049-B70C-006C99A5513F}">
      <dgm:prSet phldrT="[Текст]"/>
      <dgm:spPr/>
      <dgm:t>
        <a:bodyPr/>
        <a:lstStyle/>
        <a:p>
          <a:endParaRPr lang="ru-RU" dirty="0"/>
        </a:p>
      </dgm:t>
    </dgm:pt>
    <dgm:pt modelId="{84F2C24D-2B90-42C2-877A-B57A31E4A0F6}" type="parTrans" cxnId="{2D866A4E-2BB2-4AD8-81D6-304DA75C1309}">
      <dgm:prSet/>
      <dgm:spPr/>
      <dgm:t>
        <a:bodyPr/>
        <a:lstStyle/>
        <a:p>
          <a:endParaRPr lang="ru-RU"/>
        </a:p>
      </dgm:t>
    </dgm:pt>
    <dgm:pt modelId="{6D81B256-FB58-4F7A-B0D1-2E9A85D6B42B}" type="sibTrans" cxnId="{2D866A4E-2BB2-4AD8-81D6-304DA75C1309}">
      <dgm:prSet/>
      <dgm:spPr/>
      <dgm:t>
        <a:bodyPr/>
        <a:lstStyle/>
        <a:p>
          <a:endParaRPr lang="ru-RU"/>
        </a:p>
      </dgm:t>
    </dgm:pt>
    <dgm:pt modelId="{26EAE310-D217-4C13-89E3-7A255007E009}">
      <dgm:prSet/>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Исполнение бюджета</a:t>
          </a:r>
          <a:endParaRPr lang="ru-RU"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dgm:t>
    </dgm:pt>
    <dgm:pt modelId="{D4996D3E-A9A6-41EE-ACD0-B3C1BC96E8FB}" type="parTrans" cxnId="{71983FC6-29EC-48A3-876F-D27F41B009FF}">
      <dgm:prSet/>
      <dgm:spPr/>
      <dgm:t>
        <a:bodyPr/>
        <a:lstStyle/>
        <a:p>
          <a:endParaRPr lang="ru-RU"/>
        </a:p>
      </dgm:t>
    </dgm:pt>
    <dgm:pt modelId="{5699A858-CA1C-446F-8EE6-CC45C374B334}" type="sibTrans" cxnId="{71983FC6-29EC-48A3-876F-D27F41B009FF}">
      <dgm:prSet/>
      <dgm:spPr/>
      <dgm:t>
        <a:bodyPr/>
        <a:lstStyle/>
        <a:p>
          <a:endParaRPr lang="ru-RU"/>
        </a:p>
      </dgm:t>
    </dgm:pt>
    <dgm:pt modelId="{0507C410-382C-4BFB-8C39-5DA45B6999C7}">
      <dgm:prSet/>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Формирование  отчета об исполнении бюджета</a:t>
          </a:r>
          <a:endParaRPr lang="ru-RU"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dgm:t>
    </dgm:pt>
    <dgm:pt modelId="{AAFAADAA-90EE-46BE-B8A5-5180458F7D89}" type="parTrans" cxnId="{A5EF9861-1E5D-4D0F-804D-8B5DC5078BD0}">
      <dgm:prSet/>
      <dgm:spPr/>
      <dgm:t>
        <a:bodyPr/>
        <a:lstStyle/>
        <a:p>
          <a:endParaRPr lang="ru-RU"/>
        </a:p>
      </dgm:t>
    </dgm:pt>
    <dgm:pt modelId="{BCC010F2-165A-4589-B0D1-B6528C7D581A}" type="sibTrans" cxnId="{A5EF9861-1E5D-4D0F-804D-8B5DC5078BD0}">
      <dgm:prSet/>
      <dgm:spPr/>
      <dgm:t>
        <a:bodyPr/>
        <a:lstStyle/>
        <a:p>
          <a:endParaRPr lang="ru-RU"/>
        </a:p>
      </dgm:t>
    </dgm:pt>
    <dgm:pt modelId="{FCF62DB5-F4A5-4F8A-B684-4D22C907B34E}">
      <dgm:prSet/>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Утверждение отчета об исполнении бюджета</a:t>
          </a:r>
          <a:endParaRPr lang="ru-RU"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dgm:t>
    </dgm:pt>
    <dgm:pt modelId="{036E2F7E-7DCD-43BD-BC7D-43FAB07C3FE6}" type="parTrans" cxnId="{FDB73B99-1BB9-4F0C-8B59-5237663019FF}">
      <dgm:prSet/>
      <dgm:spPr/>
      <dgm:t>
        <a:bodyPr/>
        <a:lstStyle/>
        <a:p>
          <a:endParaRPr lang="ru-RU"/>
        </a:p>
      </dgm:t>
    </dgm:pt>
    <dgm:pt modelId="{653C47E9-5208-42EC-84FC-F01F1B6F9730}" type="sibTrans" cxnId="{FDB73B99-1BB9-4F0C-8B59-5237663019FF}">
      <dgm:prSet/>
      <dgm:spPr/>
      <dgm:t>
        <a:bodyPr/>
        <a:lstStyle/>
        <a:p>
          <a:endParaRPr lang="ru-RU"/>
        </a:p>
      </dgm:t>
    </dgm:pt>
    <dgm:pt modelId="{CACE3AA1-D207-408C-99E4-3267199950AA}">
      <dgm:prSet phldrT="[Текст]" phldr="1"/>
      <dgm:spPr/>
      <dgm:t>
        <a:bodyPr/>
        <a:lstStyle/>
        <a:p>
          <a:endParaRPr lang="ru-RU" dirty="0"/>
        </a:p>
      </dgm:t>
    </dgm:pt>
    <dgm:pt modelId="{1047A078-C9A0-456D-8E19-9D683444DA3D}" type="sibTrans" cxnId="{9E7B232C-AB13-4E4C-A2C2-F7D8BD3991AB}">
      <dgm:prSet/>
      <dgm:spPr/>
      <dgm:t>
        <a:bodyPr/>
        <a:lstStyle/>
        <a:p>
          <a:endParaRPr lang="ru-RU"/>
        </a:p>
      </dgm:t>
    </dgm:pt>
    <dgm:pt modelId="{FA7F24F1-9B2E-4B03-8DF2-021DC6CCA6EA}" type="parTrans" cxnId="{9E7B232C-AB13-4E4C-A2C2-F7D8BD3991AB}">
      <dgm:prSet/>
      <dgm:spPr/>
      <dgm:t>
        <a:bodyPr/>
        <a:lstStyle/>
        <a:p>
          <a:endParaRPr lang="ru-RU"/>
        </a:p>
      </dgm:t>
    </dgm:pt>
    <dgm:pt modelId="{E805E4BA-70EB-486D-8F7A-10F84CD3BC60}" type="pres">
      <dgm:prSet presAssocID="{2459C683-72A6-494D-A8BA-77D816F32E34}" presName="linearFlow" presStyleCnt="0">
        <dgm:presLayoutVars>
          <dgm:dir/>
          <dgm:animLvl val="lvl"/>
          <dgm:resizeHandles val="exact"/>
        </dgm:presLayoutVars>
      </dgm:prSet>
      <dgm:spPr/>
      <dgm:t>
        <a:bodyPr/>
        <a:lstStyle/>
        <a:p>
          <a:endParaRPr lang="ru-RU"/>
        </a:p>
      </dgm:t>
    </dgm:pt>
    <dgm:pt modelId="{98125E57-8708-444A-A130-2D0522E2DEC5}" type="pres">
      <dgm:prSet presAssocID="{AACA3A91-E31C-406B-B7B8-E465634071C4}" presName="composite" presStyleCnt="0"/>
      <dgm:spPr/>
    </dgm:pt>
    <dgm:pt modelId="{5353E5B2-E9AB-417B-8FE0-BC892BB77D5A}" type="pres">
      <dgm:prSet presAssocID="{AACA3A91-E31C-406B-B7B8-E465634071C4}" presName="parentText" presStyleLbl="alignNode1" presStyleIdx="0" presStyleCnt="6">
        <dgm:presLayoutVars>
          <dgm:chMax val="1"/>
          <dgm:bulletEnabled val="1"/>
        </dgm:presLayoutVars>
      </dgm:prSet>
      <dgm:spPr/>
      <dgm:t>
        <a:bodyPr/>
        <a:lstStyle/>
        <a:p>
          <a:endParaRPr lang="ru-RU"/>
        </a:p>
      </dgm:t>
    </dgm:pt>
    <dgm:pt modelId="{958BA591-5E1E-490F-9F4E-AC132DEB087D}" type="pres">
      <dgm:prSet presAssocID="{AACA3A91-E31C-406B-B7B8-E465634071C4}" presName="descendantText" presStyleLbl="alignAcc1" presStyleIdx="0" presStyleCnt="6">
        <dgm:presLayoutVars>
          <dgm:bulletEnabled val="1"/>
        </dgm:presLayoutVars>
      </dgm:prSet>
      <dgm:spPr/>
      <dgm:t>
        <a:bodyPr/>
        <a:lstStyle/>
        <a:p>
          <a:endParaRPr lang="ru-RU"/>
        </a:p>
      </dgm:t>
    </dgm:pt>
    <dgm:pt modelId="{8E612F34-4CD8-4CBE-961C-9CC8F33C5699}" type="pres">
      <dgm:prSet presAssocID="{A8F50FF3-C807-40A6-B5B4-0A18616F348E}" presName="sp" presStyleCnt="0"/>
      <dgm:spPr/>
    </dgm:pt>
    <dgm:pt modelId="{BDA0EA12-D7DC-44E3-93D5-9A317DB7C160}" type="pres">
      <dgm:prSet presAssocID="{CACE3AA1-D207-408C-99E4-3267199950AA}" presName="composite" presStyleCnt="0"/>
      <dgm:spPr/>
    </dgm:pt>
    <dgm:pt modelId="{0A5C9B21-E8BE-4695-92FA-D09198B42FEC}" type="pres">
      <dgm:prSet presAssocID="{CACE3AA1-D207-408C-99E4-3267199950AA}" presName="parentText" presStyleLbl="alignNode1" presStyleIdx="1" presStyleCnt="6">
        <dgm:presLayoutVars>
          <dgm:chMax val="1"/>
          <dgm:bulletEnabled val="1"/>
        </dgm:presLayoutVars>
      </dgm:prSet>
      <dgm:spPr/>
      <dgm:t>
        <a:bodyPr/>
        <a:lstStyle/>
        <a:p>
          <a:endParaRPr lang="ru-RU"/>
        </a:p>
      </dgm:t>
    </dgm:pt>
    <dgm:pt modelId="{63259990-CB25-4A06-8B6A-235591B8A000}" type="pres">
      <dgm:prSet presAssocID="{CACE3AA1-D207-408C-99E4-3267199950AA}" presName="descendantText" presStyleLbl="alignAcc1" presStyleIdx="1" presStyleCnt="6">
        <dgm:presLayoutVars>
          <dgm:bulletEnabled val="1"/>
        </dgm:presLayoutVars>
      </dgm:prSet>
      <dgm:spPr/>
      <dgm:t>
        <a:bodyPr/>
        <a:lstStyle/>
        <a:p>
          <a:endParaRPr lang="ru-RU"/>
        </a:p>
      </dgm:t>
    </dgm:pt>
    <dgm:pt modelId="{02D73C46-282A-40E8-A99E-48F4FD76A559}" type="pres">
      <dgm:prSet presAssocID="{1047A078-C9A0-456D-8E19-9D683444DA3D}" presName="sp" presStyleCnt="0"/>
      <dgm:spPr/>
    </dgm:pt>
    <dgm:pt modelId="{A408364E-738E-486C-927A-AA9DAC3966C4}" type="pres">
      <dgm:prSet presAssocID="{E62E3CD0-2561-4057-BA8F-807A5A02643D}" presName="composite" presStyleCnt="0"/>
      <dgm:spPr/>
    </dgm:pt>
    <dgm:pt modelId="{95AE775C-4A23-440A-A918-AEBA22AD1529}" type="pres">
      <dgm:prSet presAssocID="{E62E3CD0-2561-4057-BA8F-807A5A02643D}" presName="parentText" presStyleLbl="alignNode1" presStyleIdx="2" presStyleCnt="6">
        <dgm:presLayoutVars>
          <dgm:chMax val="1"/>
          <dgm:bulletEnabled val="1"/>
        </dgm:presLayoutVars>
      </dgm:prSet>
      <dgm:spPr/>
      <dgm:t>
        <a:bodyPr/>
        <a:lstStyle/>
        <a:p>
          <a:endParaRPr lang="ru-RU"/>
        </a:p>
      </dgm:t>
    </dgm:pt>
    <dgm:pt modelId="{0CEF5F2E-4015-4EAF-B894-B5A78695A42B}" type="pres">
      <dgm:prSet presAssocID="{E62E3CD0-2561-4057-BA8F-807A5A02643D}" presName="descendantText" presStyleLbl="alignAcc1" presStyleIdx="2" presStyleCnt="6">
        <dgm:presLayoutVars>
          <dgm:bulletEnabled val="1"/>
        </dgm:presLayoutVars>
      </dgm:prSet>
      <dgm:spPr/>
      <dgm:t>
        <a:bodyPr/>
        <a:lstStyle/>
        <a:p>
          <a:endParaRPr lang="ru-RU"/>
        </a:p>
      </dgm:t>
    </dgm:pt>
    <dgm:pt modelId="{A8338257-5DC9-4665-84BC-84E26C6068F7}" type="pres">
      <dgm:prSet presAssocID="{96AEDCDD-D629-46B9-B5C3-8A9ED4D4F4BB}" presName="sp" presStyleCnt="0"/>
      <dgm:spPr/>
    </dgm:pt>
    <dgm:pt modelId="{DDF9225A-97A3-43A3-85F2-359B1B08ECC0}" type="pres">
      <dgm:prSet presAssocID="{243D3EE1-454D-4A14-A3F3-F698C849DA0B}" presName="composite" presStyleCnt="0"/>
      <dgm:spPr/>
    </dgm:pt>
    <dgm:pt modelId="{93ED7A22-0721-4F1F-B154-69DA1B8B673A}" type="pres">
      <dgm:prSet presAssocID="{243D3EE1-454D-4A14-A3F3-F698C849DA0B}" presName="parentText" presStyleLbl="alignNode1" presStyleIdx="3" presStyleCnt="6">
        <dgm:presLayoutVars>
          <dgm:chMax val="1"/>
          <dgm:bulletEnabled val="1"/>
        </dgm:presLayoutVars>
      </dgm:prSet>
      <dgm:spPr/>
      <dgm:t>
        <a:bodyPr/>
        <a:lstStyle/>
        <a:p>
          <a:endParaRPr lang="ru-RU"/>
        </a:p>
      </dgm:t>
    </dgm:pt>
    <dgm:pt modelId="{A18A42B4-AA55-4046-8152-885A69375FAB}" type="pres">
      <dgm:prSet presAssocID="{243D3EE1-454D-4A14-A3F3-F698C849DA0B}" presName="descendantText" presStyleLbl="alignAcc1" presStyleIdx="3" presStyleCnt="6">
        <dgm:presLayoutVars>
          <dgm:bulletEnabled val="1"/>
        </dgm:presLayoutVars>
      </dgm:prSet>
      <dgm:spPr/>
      <dgm:t>
        <a:bodyPr/>
        <a:lstStyle/>
        <a:p>
          <a:endParaRPr lang="ru-RU"/>
        </a:p>
      </dgm:t>
    </dgm:pt>
    <dgm:pt modelId="{92FA090A-76EF-4E2D-864D-C87DE68156C9}" type="pres">
      <dgm:prSet presAssocID="{AF6B9CFC-3F08-4F33-8E22-9E4AB83DC584}" presName="sp" presStyleCnt="0"/>
      <dgm:spPr/>
    </dgm:pt>
    <dgm:pt modelId="{A5B5AC8B-AB51-43FA-8B3E-2002B88E9E2E}" type="pres">
      <dgm:prSet presAssocID="{5D23F177-27D4-4049-B70C-006C99A5513F}" presName="composite" presStyleCnt="0"/>
      <dgm:spPr/>
    </dgm:pt>
    <dgm:pt modelId="{132FA54E-AA3F-47FE-B38E-F0BD0774B754}" type="pres">
      <dgm:prSet presAssocID="{5D23F177-27D4-4049-B70C-006C99A5513F}" presName="parentText" presStyleLbl="alignNode1" presStyleIdx="4" presStyleCnt="6">
        <dgm:presLayoutVars>
          <dgm:chMax val="1"/>
          <dgm:bulletEnabled val="1"/>
        </dgm:presLayoutVars>
      </dgm:prSet>
      <dgm:spPr/>
      <dgm:t>
        <a:bodyPr/>
        <a:lstStyle/>
        <a:p>
          <a:endParaRPr lang="ru-RU"/>
        </a:p>
      </dgm:t>
    </dgm:pt>
    <dgm:pt modelId="{80E0E89D-1942-4736-A48A-AF3D9D7D978B}" type="pres">
      <dgm:prSet presAssocID="{5D23F177-27D4-4049-B70C-006C99A5513F}" presName="descendantText" presStyleLbl="alignAcc1" presStyleIdx="4" presStyleCnt="6">
        <dgm:presLayoutVars>
          <dgm:bulletEnabled val="1"/>
        </dgm:presLayoutVars>
      </dgm:prSet>
      <dgm:spPr/>
      <dgm:t>
        <a:bodyPr/>
        <a:lstStyle/>
        <a:p>
          <a:endParaRPr lang="ru-RU"/>
        </a:p>
      </dgm:t>
    </dgm:pt>
    <dgm:pt modelId="{389AAAD7-3207-4BAA-9FE8-D0803D72DDCF}" type="pres">
      <dgm:prSet presAssocID="{6D81B256-FB58-4F7A-B0D1-2E9A85D6B42B}" presName="sp" presStyleCnt="0"/>
      <dgm:spPr/>
    </dgm:pt>
    <dgm:pt modelId="{B7B11453-A958-4E6E-8F22-82DBD818B158}" type="pres">
      <dgm:prSet presAssocID="{6DC3CE18-17D1-4A1B-B0C7-07C69D817C6E}" presName="composite" presStyleCnt="0"/>
      <dgm:spPr/>
    </dgm:pt>
    <dgm:pt modelId="{91DA4740-7E87-4AA5-A6C5-6CC1BF7EADF9}" type="pres">
      <dgm:prSet presAssocID="{6DC3CE18-17D1-4A1B-B0C7-07C69D817C6E}" presName="parentText" presStyleLbl="alignNode1" presStyleIdx="5" presStyleCnt="6">
        <dgm:presLayoutVars>
          <dgm:chMax val="1"/>
          <dgm:bulletEnabled val="1"/>
        </dgm:presLayoutVars>
      </dgm:prSet>
      <dgm:spPr/>
      <dgm:t>
        <a:bodyPr/>
        <a:lstStyle/>
        <a:p>
          <a:endParaRPr lang="ru-RU"/>
        </a:p>
      </dgm:t>
    </dgm:pt>
    <dgm:pt modelId="{1D3FCAAE-59EA-470F-9131-E2AB1F1F78A2}" type="pres">
      <dgm:prSet presAssocID="{6DC3CE18-17D1-4A1B-B0C7-07C69D817C6E}" presName="descendantText" presStyleLbl="alignAcc1" presStyleIdx="5" presStyleCnt="6">
        <dgm:presLayoutVars>
          <dgm:bulletEnabled val="1"/>
        </dgm:presLayoutVars>
      </dgm:prSet>
      <dgm:spPr/>
      <dgm:t>
        <a:bodyPr/>
        <a:lstStyle/>
        <a:p>
          <a:endParaRPr lang="ru-RU"/>
        </a:p>
      </dgm:t>
    </dgm:pt>
  </dgm:ptLst>
  <dgm:cxnLst>
    <dgm:cxn modelId="{454BFC83-A892-4825-94DD-3E40802731F0}" type="presOf" srcId="{97AA6E51-8593-4AED-976A-2ED87625F195}" destId="{63259990-CB25-4A06-8B6A-235591B8A000}" srcOrd="0" destOrd="0" presId="urn:microsoft.com/office/officeart/2005/8/layout/chevron2"/>
    <dgm:cxn modelId="{DDBE45BC-A217-4B61-9794-8C5602C8E29D}" srcId="{2459C683-72A6-494D-A8BA-77D816F32E34}" destId="{E62E3CD0-2561-4057-BA8F-807A5A02643D}" srcOrd="2" destOrd="0" parTransId="{A34675BB-A186-4135-85B5-BC5245770395}" sibTransId="{96AEDCDD-D629-46B9-B5C3-8A9ED4D4F4BB}"/>
    <dgm:cxn modelId="{40B34B35-5FA6-4F06-BDEB-1419CE4D96CB}" type="presOf" srcId="{CACE3AA1-D207-408C-99E4-3267199950AA}" destId="{0A5C9B21-E8BE-4695-92FA-D09198B42FEC}" srcOrd="0" destOrd="0" presId="urn:microsoft.com/office/officeart/2005/8/layout/chevron2"/>
    <dgm:cxn modelId="{2A1A4EF0-F3EE-4552-9FA4-0B00C717784A}" srcId="{2459C683-72A6-494D-A8BA-77D816F32E34}" destId="{AACA3A91-E31C-406B-B7B8-E465634071C4}" srcOrd="0" destOrd="0" parTransId="{C72D9F5B-4EC4-42C2-8709-74F94EF0B496}" sibTransId="{A8F50FF3-C807-40A6-B5B4-0A18616F348E}"/>
    <dgm:cxn modelId="{9E7B232C-AB13-4E4C-A2C2-F7D8BD3991AB}" srcId="{2459C683-72A6-494D-A8BA-77D816F32E34}" destId="{CACE3AA1-D207-408C-99E4-3267199950AA}" srcOrd="1" destOrd="0" parTransId="{FA7F24F1-9B2E-4B03-8DF2-021DC6CCA6EA}" sibTransId="{1047A078-C9A0-456D-8E19-9D683444DA3D}"/>
    <dgm:cxn modelId="{3E668E53-916C-42A4-B4E9-097E75BC498F}" srcId="{2459C683-72A6-494D-A8BA-77D816F32E34}" destId="{243D3EE1-454D-4A14-A3F3-F698C849DA0B}" srcOrd="3" destOrd="0" parTransId="{5D62E800-74FB-4A16-BCD9-FDC8F83154A9}" sibTransId="{AF6B9CFC-3F08-4F33-8E22-9E4AB83DC584}"/>
    <dgm:cxn modelId="{9ABAB423-DD62-4482-9238-72BF2E904E70}" type="presOf" srcId="{E62E3CD0-2561-4057-BA8F-807A5A02643D}" destId="{95AE775C-4A23-440A-A918-AEBA22AD1529}" srcOrd="0" destOrd="0" presId="urn:microsoft.com/office/officeart/2005/8/layout/chevron2"/>
    <dgm:cxn modelId="{4D4930DD-B75F-4802-8EEA-8F3B00F38791}" type="presOf" srcId="{48E00A9A-2591-465C-B2B9-46AB6FB38D13}" destId="{958BA591-5E1E-490F-9F4E-AC132DEB087D}" srcOrd="0" destOrd="0" presId="urn:microsoft.com/office/officeart/2005/8/layout/chevron2"/>
    <dgm:cxn modelId="{0CF5A056-C074-4973-B36C-681C664ADAF6}" type="presOf" srcId="{04281977-FD94-4B07-A481-4A616F7F4A23}" destId="{0CEF5F2E-4015-4EAF-B894-B5A78695A42B}" srcOrd="0" destOrd="0" presId="urn:microsoft.com/office/officeart/2005/8/layout/chevron2"/>
    <dgm:cxn modelId="{FDB73B99-1BB9-4F0C-8B59-5237663019FF}" srcId="{6DC3CE18-17D1-4A1B-B0C7-07C69D817C6E}" destId="{FCF62DB5-F4A5-4F8A-B684-4D22C907B34E}" srcOrd="0" destOrd="0" parTransId="{036E2F7E-7DCD-43BD-BC7D-43FAB07C3FE6}" sibTransId="{653C47E9-5208-42EC-84FC-F01F1B6F9730}"/>
    <dgm:cxn modelId="{A5EF9861-1E5D-4D0F-804D-8B5DC5078BD0}" srcId="{5D23F177-27D4-4049-B70C-006C99A5513F}" destId="{0507C410-382C-4BFB-8C39-5DA45B6999C7}" srcOrd="0" destOrd="0" parTransId="{AAFAADAA-90EE-46BE-B8A5-5180458F7D89}" sibTransId="{BCC010F2-165A-4589-B0D1-B6528C7D581A}"/>
    <dgm:cxn modelId="{4CD81875-C381-41DF-946A-487063F197CD}" type="presOf" srcId="{0507C410-382C-4BFB-8C39-5DA45B6999C7}" destId="{80E0E89D-1942-4736-A48A-AF3D9D7D978B}" srcOrd="0" destOrd="0" presId="urn:microsoft.com/office/officeart/2005/8/layout/chevron2"/>
    <dgm:cxn modelId="{12019EDB-DBDD-4855-BEAA-25D32B9F32AB}" srcId="{CACE3AA1-D207-408C-99E4-3267199950AA}" destId="{97AA6E51-8593-4AED-976A-2ED87625F195}" srcOrd="0" destOrd="0" parTransId="{9684975B-4177-4219-B0A3-FEE135374AA6}" sibTransId="{1AEC72B0-C796-4B63-AFFD-5604CBBFFC2D}"/>
    <dgm:cxn modelId="{8E045B5A-E8CC-456E-9A3B-035320AD64CF}" type="presOf" srcId="{243D3EE1-454D-4A14-A3F3-F698C849DA0B}" destId="{93ED7A22-0721-4F1F-B154-69DA1B8B673A}" srcOrd="0" destOrd="0" presId="urn:microsoft.com/office/officeart/2005/8/layout/chevron2"/>
    <dgm:cxn modelId="{14C3E9CC-EF67-4FA7-9227-26AA0B32F651}" type="presOf" srcId="{AACA3A91-E31C-406B-B7B8-E465634071C4}" destId="{5353E5B2-E9AB-417B-8FE0-BC892BB77D5A}" srcOrd="0" destOrd="0" presId="urn:microsoft.com/office/officeart/2005/8/layout/chevron2"/>
    <dgm:cxn modelId="{29D43CC6-7F48-4B28-AA35-EC93B842BC61}" type="presOf" srcId="{FCF62DB5-F4A5-4F8A-B684-4D22C907B34E}" destId="{1D3FCAAE-59EA-470F-9131-E2AB1F1F78A2}" srcOrd="0" destOrd="0" presId="urn:microsoft.com/office/officeart/2005/8/layout/chevron2"/>
    <dgm:cxn modelId="{D59A8260-3BD6-4118-9ED7-60872CF5B980}" type="presOf" srcId="{5D23F177-27D4-4049-B70C-006C99A5513F}" destId="{132FA54E-AA3F-47FE-B38E-F0BD0774B754}" srcOrd="0" destOrd="0" presId="urn:microsoft.com/office/officeart/2005/8/layout/chevron2"/>
    <dgm:cxn modelId="{252FA6CE-DAE3-4146-951B-4CDDC8ECCD2A}" srcId="{AACA3A91-E31C-406B-B7B8-E465634071C4}" destId="{48E00A9A-2591-465C-B2B9-46AB6FB38D13}" srcOrd="0" destOrd="0" parTransId="{A6C726FD-BBE9-45D0-B496-5082DD03AE3F}" sibTransId="{158BF0D5-8CB9-46A8-B715-CA141558DCE3}"/>
    <dgm:cxn modelId="{71983FC6-29EC-48A3-876F-D27F41B009FF}" srcId="{243D3EE1-454D-4A14-A3F3-F698C849DA0B}" destId="{26EAE310-D217-4C13-89E3-7A255007E009}" srcOrd="0" destOrd="0" parTransId="{D4996D3E-A9A6-41EE-ACD0-B3C1BC96E8FB}" sibTransId="{5699A858-CA1C-446F-8EE6-CC45C374B334}"/>
    <dgm:cxn modelId="{2D866A4E-2BB2-4AD8-81D6-304DA75C1309}" srcId="{2459C683-72A6-494D-A8BA-77D816F32E34}" destId="{5D23F177-27D4-4049-B70C-006C99A5513F}" srcOrd="4" destOrd="0" parTransId="{84F2C24D-2B90-42C2-877A-B57A31E4A0F6}" sibTransId="{6D81B256-FB58-4F7A-B0D1-2E9A85D6B42B}"/>
    <dgm:cxn modelId="{8AB7397E-D3E2-4A75-8CB2-86930D09E575}" type="presOf" srcId="{6DC3CE18-17D1-4A1B-B0C7-07C69D817C6E}" destId="{91DA4740-7E87-4AA5-A6C5-6CC1BF7EADF9}" srcOrd="0" destOrd="0" presId="urn:microsoft.com/office/officeart/2005/8/layout/chevron2"/>
    <dgm:cxn modelId="{1C04B361-4744-49EB-8C7C-B85F5983E25A}" type="presOf" srcId="{26EAE310-D217-4C13-89E3-7A255007E009}" destId="{A18A42B4-AA55-4046-8152-885A69375FAB}" srcOrd="0" destOrd="0" presId="urn:microsoft.com/office/officeart/2005/8/layout/chevron2"/>
    <dgm:cxn modelId="{44E6B546-1513-449A-B421-7DBFFD849192}" srcId="{2459C683-72A6-494D-A8BA-77D816F32E34}" destId="{6DC3CE18-17D1-4A1B-B0C7-07C69D817C6E}" srcOrd="5" destOrd="0" parTransId="{A2201D3A-5113-49C8-AC85-F009753C41F9}" sibTransId="{B01928B6-F782-43FC-B35C-EF84B58F5A8D}"/>
    <dgm:cxn modelId="{5C49694B-84A6-41EA-B494-B7BF97B51983}" srcId="{E62E3CD0-2561-4057-BA8F-807A5A02643D}" destId="{04281977-FD94-4B07-A481-4A616F7F4A23}" srcOrd="0" destOrd="0" parTransId="{3E1166A7-9692-49B8-8BDD-07C2B3400AC2}" sibTransId="{11BA9F6A-C79E-4017-83D0-87EC1287B981}"/>
    <dgm:cxn modelId="{2E609EBB-5C03-406F-A6A5-92E86BA6C593}" type="presOf" srcId="{2459C683-72A6-494D-A8BA-77D816F32E34}" destId="{E805E4BA-70EB-486D-8F7A-10F84CD3BC60}" srcOrd="0" destOrd="0" presId="urn:microsoft.com/office/officeart/2005/8/layout/chevron2"/>
    <dgm:cxn modelId="{BC4A4886-DDB5-4278-AC7D-1443777CD935}" type="presParOf" srcId="{E805E4BA-70EB-486D-8F7A-10F84CD3BC60}" destId="{98125E57-8708-444A-A130-2D0522E2DEC5}" srcOrd="0" destOrd="0" presId="urn:microsoft.com/office/officeart/2005/8/layout/chevron2"/>
    <dgm:cxn modelId="{F390802B-FF67-4C2C-841C-F6DAF5D3EED7}" type="presParOf" srcId="{98125E57-8708-444A-A130-2D0522E2DEC5}" destId="{5353E5B2-E9AB-417B-8FE0-BC892BB77D5A}" srcOrd="0" destOrd="0" presId="urn:microsoft.com/office/officeart/2005/8/layout/chevron2"/>
    <dgm:cxn modelId="{FA88D937-4CD9-497F-865A-057F65332B1B}" type="presParOf" srcId="{98125E57-8708-444A-A130-2D0522E2DEC5}" destId="{958BA591-5E1E-490F-9F4E-AC132DEB087D}" srcOrd="1" destOrd="0" presId="urn:microsoft.com/office/officeart/2005/8/layout/chevron2"/>
    <dgm:cxn modelId="{2F7B22E7-A762-4B66-AE3F-FBCD93E20EC7}" type="presParOf" srcId="{E805E4BA-70EB-486D-8F7A-10F84CD3BC60}" destId="{8E612F34-4CD8-4CBE-961C-9CC8F33C5699}" srcOrd="1" destOrd="0" presId="urn:microsoft.com/office/officeart/2005/8/layout/chevron2"/>
    <dgm:cxn modelId="{2F42C2A2-CE10-42F0-9BB3-CF991874C0E6}" type="presParOf" srcId="{E805E4BA-70EB-486D-8F7A-10F84CD3BC60}" destId="{BDA0EA12-D7DC-44E3-93D5-9A317DB7C160}" srcOrd="2" destOrd="0" presId="urn:microsoft.com/office/officeart/2005/8/layout/chevron2"/>
    <dgm:cxn modelId="{4AD4EA57-A491-4CF1-BB22-21EEB0DF7A61}" type="presParOf" srcId="{BDA0EA12-D7DC-44E3-93D5-9A317DB7C160}" destId="{0A5C9B21-E8BE-4695-92FA-D09198B42FEC}" srcOrd="0" destOrd="0" presId="urn:microsoft.com/office/officeart/2005/8/layout/chevron2"/>
    <dgm:cxn modelId="{CA49A413-F4A5-4D66-986E-20886658538E}" type="presParOf" srcId="{BDA0EA12-D7DC-44E3-93D5-9A317DB7C160}" destId="{63259990-CB25-4A06-8B6A-235591B8A000}" srcOrd="1" destOrd="0" presId="urn:microsoft.com/office/officeart/2005/8/layout/chevron2"/>
    <dgm:cxn modelId="{FBF2CA11-89BC-402C-B478-3F806A258EFC}" type="presParOf" srcId="{E805E4BA-70EB-486D-8F7A-10F84CD3BC60}" destId="{02D73C46-282A-40E8-A99E-48F4FD76A559}" srcOrd="3" destOrd="0" presId="urn:microsoft.com/office/officeart/2005/8/layout/chevron2"/>
    <dgm:cxn modelId="{5FFFEA08-9622-475C-B0D4-DC98E042BB2E}" type="presParOf" srcId="{E805E4BA-70EB-486D-8F7A-10F84CD3BC60}" destId="{A408364E-738E-486C-927A-AA9DAC3966C4}" srcOrd="4" destOrd="0" presId="urn:microsoft.com/office/officeart/2005/8/layout/chevron2"/>
    <dgm:cxn modelId="{EC56A1BA-7290-4928-88D7-14C022D222C8}" type="presParOf" srcId="{A408364E-738E-486C-927A-AA9DAC3966C4}" destId="{95AE775C-4A23-440A-A918-AEBA22AD1529}" srcOrd="0" destOrd="0" presId="urn:microsoft.com/office/officeart/2005/8/layout/chevron2"/>
    <dgm:cxn modelId="{E3B8EC9A-08C2-481F-8FD1-39FBCE1A1F38}" type="presParOf" srcId="{A408364E-738E-486C-927A-AA9DAC3966C4}" destId="{0CEF5F2E-4015-4EAF-B894-B5A78695A42B}" srcOrd="1" destOrd="0" presId="urn:microsoft.com/office/officeart/2005/8/layout/chevron2"/>
    <dgm:cxn modelId="{791FE3F0-70EC-44EF-A35F-B322CB6FCE50}" type="presParOf" srcId="{E805E4BA-70EB-486D-8F7A-10F84CD3BC60}" destId="{A8338257-5DC9-4665-84BC-84E26C6068F7}" srcOrd="5" destOrd="0" presId="urn:microsoft.com/office/officeart/2005/8/layout/chevron2"/>
    <dgm:cxn modelId="{D5859A22-F4F6-4D13-AE25-9C4066124832}" type="presParOf" srcId="{E805E4BA-70EB-486D-8F7A-10F84CD3BC60}" destId="{DDF9225A-97A3-43A3-85F2-359B1B08ECC0}" srcOrd="6" destOrd="0" presId="urn:microsoft.com/office/officeart/2005/8/layout/chevron2"/>
    <dgm:cxn modelId="{94EF07E8-03FE-4D04-A353-B45A8F09A659}" type="presParOf" srcId="{DDF9225A-97A3-43A3-85F2-359B1B08ECC0}" destId="{93ED7A22-0721-4F1F-B154-69DA1B8B673A}" srcOrd="0" destOrd="0" presId="urn:microsoft.com/office/officeart/2005/8/layout/chevron2"/>
    <dgm:cxn modelId="{E7FDB98E-23D8-4D18-9545-E952CA92F866}" type="presParOf" srcId="{DDF9225A-97A3-43A3-85F2-359B1B08ECC0}" destId="{A18A42B4-AA55-4046-8152-885A69375FAB}" srcOrd="1" destOrd="0" presId="urn:microsoft.com/office/officeart/2005/8/layout/chevron2"/>
    <dgm:cxn modelId="{63AE712E-8248-49A6-A3B8-903040E809F3}" type="presParOf" srcId="{E805E4BA-70EB-486D-8F7A-10F84CD3BC60}" destId="{92FA090A-76EF-4E2D-864D-C87DE68156C9}" srcOrd="7" destOrd="0" presId="urn:microsoft.com/office/officeart/2005/8/layout/chevron2"/>
    <dgm:cxn modelId="{B962079B-45A0-48C1-A47B-AE0072D04136}" type="presParOf" srcId="{E805E4BA-70EB-486D-8F7A-10F84CD3BC60}" destId="{A5B5AC8B-AB51-43FA-8B3E-2002B88E9E2E}" srcOrd="8" destOrd="0" presId="urn:microsoft.com/office/officeart/2005/8/layout/chevron2"/>
    <dgm:cxn modelId="{382B7FF0-D848-43D0-B5D7-00652E1A88AE}" type="presParOf" srcId="{A5B5AC8B-AB51-43FA-8B3E-2002B88E9E2E}" destId="{132FA54E-AA3F-47FE-B38E-F0BD0774B754}" srcOrd="0" destOrd="0" presId="urn:microsoft.com/office/officeart/2005/8/layout/chevron2"/>
    <dgm:cxn modelId="{8BC4D322-F2BF-4E45-B82A-C28008FFD29B}" type="presParOf" srcId="{A5B5AC8B-AB51-43FA-8B3E-2002B88E9E2E}" destId="{80E0E89D-1942-4736-A48A-AF3D9D7D978B}" srcOrd="1" destOrd="0" presId="urn:microsoft.com/office/officeart/2005/8/layout/chevron2"/>
    <dgm:cxn modelId="{972109EC-E0B4-4BB4-8229-17A6735A730A}" type="presParOf" srcId="{E805E4BA-70EB-486D-8F7A-10F84CD3BC60}" destId="{389AAAD7-3207-4BAA-9FE8-D0803D72DDCF}" srcOrd="9" destOrd="0" presId="urn:microsoft.com/office/officeart/2005/8/layout/chevron2"/>
    <dgm:cxn modelId="{78DCD837-12DC-47B6-8848-7CD014B93C10}" type="presParOf" srcId="{E805E4BA-70EB-486D-8F7A-10F84CD3BC60}" destId="{B7B11453-A958-4E6E-8F22-82DBD818B158}" srcOrd="10" destOrd="0" presId="urn:microsoft.com/office/officeart/2005/8/layout/chevron2"/>
    <dgm:cxn modelId="{B9108948-4C95-4AD0-8021-BC503FE501B6}" type="presParOf" srcId="{B7B11453-A958-4E6E-8F22-82DBD818B158}" destId="{91DA4740-7E87-4AA5-A6C5-6CC1BF7EADF9}" srcOrd="0" destOrd="0" presId="urn:microsoft.com/office/officeart/2005/8/layout/chevron2"/>
    <dgm:cxn modelId="{44C7A16C-FC50-4185-8316-9399EB0EFCB4}" type="presParOf" srcId="{B7B11453-A958-4E6E-8F22-82DBD818B158}" destId="{1D3FCAAE-59EA-470F-9131-E2AB1F1F78A2}"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44A87C-BDB6-43EA-907B-1318F7B0B990}" type="doc">
      <dgm:prSet loTypeId="urn:microsoft.com/office/officeart/2008/layout/VerticalCircleList" loCatId="list" qsTypeId="urn:microsoft.com/office/officeart/2005/8/quickstyle/3d3" qsCatId="3D" csTypeId="urn:microsoft.com/office/officeart/2005/8/colors/accent0_3" csCatId="mainScheme" phldr="1"/>
      <dgm:spPr/>
      <dgm:t>
        <a:bodyPr/>
        <a:lstStyle/>
        <a:p>
          <a:endParaRPr lang="ru-RU"/>
        </a:p>
      </dgm:t>
    </dgm:pt>
    <dgm:pt modelId="{AEE505D5-5F84-4DD1-B799-487F44721502}">
      <dgm:prSet custT="1"/>
      <dgm:spPr/>
      <dgm:t>
        <a:bodyPr/>
        <a:lstStyle/>
        <a:p>
          <a:r>
            <a:rPr lang="ru-RU" sz="1200" b="1" dirty="0" smtClean="0">
              <a:solidFill>
                <a:schemeClr val="bg1"/>
              </a:solidFill>
              <a:latin typeface="Calibri" pitchFamily="34" charset="0"/>
              <a:cs typeface="Times New Roman" pitchFamily="18" charset="0"/>
            </a:rPr>
            <a:t>Сводная бюджетная роспись </a:t>
          </a:r>
          <a:r>
            <a:rPr lang="ru-RU" sz="1200" dirty="0" smtClean="0">
              <a:latin typeface="Calibri" pitchFamily="34" charset="0"/>
              <a:cs typeface="Times New Roman" pitchFamily="18" charset="0"/>
            </a:rPr>
            <a:t>- документ, который составляется и ведется финансовым органом (органом  управления государственным внебюджетным фондом) в соответствии с Бюджетным кодексом Российской Федерации в целях организации исполнения бюджета по расходам бюджета и источникам финансирования дефицита бюджета</a:t>
          </a:r>
          <a:endParaRPr lang="ru-RU" sz="1200" dirty="0">
            <a:latin typeface="Calibri" pitchFamily="34" charset="0"/>
            <a:cs typeface="Times New Roman" pitchFamily="18" charset="0"/>
          </a:endParaRPr>
        </a:p>
      </dgm:t>
    </dgm:pt>
    <dgm:pt modelId="{1E237B3C-9017-4AE0-9F00-AC5F6EE02205}" type="parTrans" cxnId="{2FCDADA7-DE95-427C-859C-C96665797F6A}">
      <dgm:prSet/>
      <dgm:spPr/>
      <dgm:t>
        <a:bodyPr/>
        <a:lstStyle/>
        <a:p>
          <a:endParaRPr lang="ru-RU" sz="1200">
            <a:latin typeface="Calibri" pitchFamily="34" charset="0"/>
          </a:endParaRPr>
        </a:p>
      </dgm:t>
    </dgm:pt>
    <dgm:pt modelId="{B304EFB9-4044-4EE4-8AEC-BFB35878B4B5}" type="sibTrans" cxnId="{2FCDADA7-DE95-427C-859C-C96665797F6A}">
      <dgm:prSet/>
      <dgm:spPr/>
      <dgm:t>
        <a:bodyPr/>
        <a:lstStyle/>
        <a:p>
          <a:endParaRPr lang="ru-RU" sz="1200">
            <a:latin typeface="Calibri" pitchFamily="34" charset="0"/>
          </a:endParaRPr>
        </a:p>
      </dgm:t>
    </dgm:pt>
    <dgm:pt modelId="{F46CE394-5375-440D-8408-10500B29C950}">
      <dgm:prSet custT="1"/>
      <dgm:spPr/>
      <dgm:t>
        <a:bodyPr/>
        <a:lstStyle/>
        <a:p>
          <a:r>
            <a:rPr lang="ru-RU" sz="1200" b="1" dirty="0" smtClean="0">
              <a:latin typeface="Calibri" pitchFamily="34" charset="0"/>
              <a:cs typeface="Times New Roman" pitchFamily="18" charset="0"/>
            </a:rPr>
            <a:t>Бюджетная роспись </a:t>
          </a:r>
          <a:r>
            <a:rPr lang="ru-RU" sz="1200" dirty="0" smtClean="0">
              <a:latin typeface="Calibri" pitchFamily="34" charset="0"/>
              <a:cs typeface="Times New Roman" pitchFamily="18" charset="0"/>
            </a:rPr>
            <a:t>- документ, который составляется и ведется главным распорядителем бюджетных средств (главным администратором источников финансирования дефицита бюджета) в соответствии с Бюджетным кодексом Российской Федерации в целях исполнения бюджета по расходам (источникам финансирования дефицита бюджета)</a:t>
          </a:r>
          <a:endParaRPr lang="ru-RU" sz="1200" dirty="0">
            <a:latin typeface="Calibri" pitchFamily="34" charset="0"/>
            <a:cs typeface="Times New Roman" pitchFamily="18" charset="0"/>
          </a:endParaRPr>
        </a:p>
      </dgm:t>
    </dgm:pt>
    <dgm:pt modelId="{C0AD5933-BFD0-41A5-B72E-F67954F07691}" type="parTrans" cxnId="{6D67D2EE-3E33-4797-B428-CD8666461352}">
      <dgm:prSet/>
      <dgm:spPr/>
      <dgm:t>
        <a:bodyPr/>
        <a:lstStyle/>
        <a:p>
          <a:endParaRPr lang="ru-RU" sz="1200">
            <a:latin typeface="Calibri" pitchFamily="34" charset="0"/>
          </a:endParaRPr>
        </a:p>
      </dgm:t>
    </dgm:pt>
    <dgm:pt modelId="{EDEA616A-835C-4DC1-821A-CCBFC6775A97}" type="sibTrans" cxnId="{6D67D2EE-3E33-4797-B428-CD8666461352}">
      <dgm:prSet/>
      <dgm:spPr/>
      <dgm:t>
        <a:bodyPr/>
        <a:lstStyle/>
        <a:p>
          <a:endParaRPr lang="ru-RU" sz="1200">
            <a:latin typeface="Calibri" pitchFamily="34" charset="0"/>
          </a:endParaRPr>
        </a:p>
      </dgm:t>
    </dgm:pt>
    <dgm:pt modelId="{3E1258C3-B806-465A-AB49-02B6CB7776A7}">
      <dgm:prSet custT="1"/>
      <dgm:spPr/>
      <dgm:t>
        <a:bodyPr/>
        <a:lstStyle/>
        <a:p>
          <a:r>
            <a:rPr lang="ru-RU" sz="1200" b="1" dirty="0" smtClean="0">
              <a:latin typeface="Calibri" pitchFamily="34" charset="0"/>
              <a:cs typeface="Times New Roman" pitchFamily="18" charset="0"/>
            </a:rPr>
            <a:t>Бюджетные ассигнования </a:t>
          </a:r>
          <a:r>
            <a:rPr lang="ru-RU" sz="1200" dirty="0" smtClean="0">
              <a:latin typeface="Calibri" pitchFamily="34" charset="0"/>
              <a:cs typeface="Times New Roman" pitchFamily="18" charset="0"/>
            </a:rPr>
            <a:t>- предельные объемы денежных средств, предусмотренных в соответствующем финансовом году для исполнения бюджетных обязательств</a:t>
          </a:r>
          <a:endParaRPr lang="ru-RU" sz="1200" dirty="0">
            <a:latin typeface="Calibri" pitchFamily="34" charset="0"/>
            <a:cs typeface="Times New Roman" pitchFamily="18" charset="0"/>
          </a:endParaRPr>
        </a:p>
      </dgm:t>
    </dgm:pt>
    <dgm:pt modelId="{02BF1D18-11B3-4B6E-AFD7-EEBABAB2565C}" type="parTrans" cxnId="{5DBF34AA-5FBE-4F2E-88D9-9FB862F22EED}">
      <dgm:prSet/>
      <dgm:spPr/>
      <dgm:t>
        <a:bodyPr/>
        <a:lstStyle/>
        <a:p>
          <a:endParaRPr lang="ru-RU" sz="1200">
            <a:latin typeface="Calibri" pitchFamily="34" charset="0"/>
          </a:endParaRPr>
        </a:p>
      </dgm:t>
    </dgm:pt>
    <dgm:pt modelId="{D6908FD3-A81B-47D8-8E8A-802B09F78636}" type="sibTrans" cxnId="{5DBF34AA-5FBE-4F2E-88D9-9FB862F22EED}">
      <dgm:prSet/>
      <dgm:spPr/>
      <dgm:t>
        <a:bodyPr/>
        <a:lstStyle/>
        <a:p>
          <a:endParaRPr lang="ru-RU" sz="1200">
            <a:latin typeface="Calibri" pitchFamily="34" charset="0"/>
          </a:endParaRPr>
        </a:p>
      </dgm:t>
    </dgm:pt>
    <dgm:pt modelId="{3A4D28F4-FC5F-4748-9A97-3D3956A2A61D}">
      <dgm:prSet custT="1"/>
      <dgm:spPr/>
      <dgm:t>
        <a:bodyPr/>
        <a:lstStyle/>
        <a:p>
          <a:r>
            <a:rPr lang="ru-RU" sz="1200" b="1" dirty="0" smtClean="0">
              <a:latin typeface="Calibri" pitchFamily="34" charset="0"/>
              <a:cs typeface="Times New Roman" pitchFamily="18" charset="0"/>
            </a:rPr>
            <a:t>Бюджетная смета </a:t>
          </a:r>
          <a:r>
            <a:rPr lang="ru-RU" sz="1200" dirty="0" smtClean="0">
              <a:latin typeface="Calibri" pitchFamily="34" charset="0"/>
              <a:cs typeface="Times New Roman" pitchFamily="18" charset="0"/>
            </a:rPr>
            <a:t>- документ, устанавливающий в соответствии с классификацией расходов бюджетов лимиты бюджетных обязательств казенного учреждения</a:t>
          </a:r>
          <a:endParaRPr lang="ru-RU" sz="1200" dirty="0">
            <a:latin typeface="Calibri" pitchFamily="34" charset="0"/>
            <a:cs typeface="Times New Roman" pitchFamily="18" charset="0"/>
          </a:endParaRPr>
        </a:p>
      </dgm:t>
    </dgm:pt>
    <dgm:pt modelId="{018A3370-D784-4908-B0D8-0786D2EE7841}" type="sibTrans" cxnId="{B24665C4-4F03-4458-9873-FF040CC2501E}">
      <dgm:prSet/>
      <dgm:spPr/>
      <dgm:t>
        <a:bodyPr/>
        <a:lstStyle/>
        <a:p>
          <a:endParaRPr lang="ru-RU" sz="1200">
            <a:latin typeface="Calibri" pitchFamily="34" charset="0"/>
          </a:endParaRPr>
        </a:p>
      </dgm:t>
    </dgm:pt>
    <dgm:pt modelId="{81D348B3-8D23-43C8-89F5-46613B90AE5F}" type="parTrans" cxnId="{B24665C4-4F03-4458-9873-FF040CC2501E}">
      <dgm:prSet/>
      <dgm:spPr/>
      <dgm:t>
        <a:bodyPr/>
        <a:lstStyle/>
        <a:p>
          <a:endParaRPr lang="ru-RU" sz="1200">
            <a:latin typeface="Calibri" pitchFamily="34" charset="0"/>
          </a:endParaRPr>
        </a:p>
      </dgm:t>
    </dgm:pt>
    <dgm:pt modelId="{07B40C20-7B8E-4AE6-A8D1-8C1AB7A13631}">
      <dgm:prSet custT="1"/>
      <dgm:spPr/>
      <dgm:t>
        <a:bodyPr/>
        <a:lstStyle/>
        <a:p>
          <a:r>
            <a:rPr lang="ru-RU" sz="1200" b="1" i="1" dirty="0" smtClean="0">
              <a:latin typeface="Calibri" pitchFamily="34" charset="0"/>
            </a:rPr>
            <a:t>ГОСУДАРСТВЕННЙ ИЛИ МУНИЦИПАЛЬНЫЙ ДОЛГ- </a:t>
          </a:r>
          <a:r>
            <a:rPr lang="ru-RU" sz="1200" dirty="0" smtClean="0">
              <a:latin typeface="Calibri" pitchFamily="34" charset="0"/>
            </a:rPr>
            <a:t>обязательства, возникающие из государственных или муниципальных заимствований, гарантий по обязательствам третьих лиц, другие обязательства в соответствии с видами долговых обязательств, установленными Бюджетным кодексом Российской Федерации, принятые на себя Российской Федерацией, субъектом Российской Федерации или муниципальным образованием</a:t>
          </a:r>
          <a:endParaRPr lang="ru-RU" sz="1200" dirty="0">
            <a:latin typeface="Calibri" pitchFamily="34" charset="0"/>
            <a:cs typeface="Times New Roman" pitchFamily="18" charset="0"/>
          </a:endParaRPr>
        </a:p>
      </dgm:t>
    </dgm:pt>
    <dgm:pt modelId="{9E94853D-8975-448C-9BA6-C51871F4A047}" type="parTrans" cxnId="{4C4FCFAF-430F-43A1-B6EE-90D8A33AF98B}">
      <dgm:prSet/>
      <dgm:spPr/>
      <dgm:t>
        <a:bodyPr/>
        <a:lstStyle/>
        <a:p>
          <a:endParaRPr lang="ru-RU" sz="1200">
            <a:latin typeface="Calibri" pitchFamily="34" charset="0"/>
          </a:endParaRPr>
        </a:p>
      </dgm:t>
    </dgm:pt>
    <dgm:pt modelId="{521625D5-9FA6-48AC-802B-63B5A0630FAE}" type="sibTrans" cxnId="{4C4FCFAF-430F-43A1-B6EE-90D8A33AF98B}">
      <dgm:prSet/>
      <dgm:spPr/>
      <dgm:t>
        <a:bodyPr/>
        <a:lstStyle/>
        <a:p>
          <a:endParaRPr lang="ru-RU" sz="1200">
            <a:latin typeface="Calibri" pitchFamily="34" charset="0"/>
          </a:endParaRPr>
        </a:p>
      </dgm:t>
    </dgm:pt>
    <dgm:pt modelId="{0DD7619E-25D2-4216-A45A-E011E74F2262}">
      <dgm:prSet custT="1"/>
      <dgm:spPr/>
      <dgm:t>
        <a:bodyPr/>
        <a:lstStyle/>
        <a:p>
          <a:pPr rtl="0"/>
          <a:r>
            <a:rPr lang="ru-RU" sz="1200" b="1" dirty="0" smtClean="0">
              <a:latin typeface="Calibri" pitchFamily="34" charset="0"/>
            </a:rPr>
            <a:t>Внешний долг </a:t>
          </a:r>
          <a:r>
            <a:rPr lang="ru-RU" sz="1200" dirty="0" smtClean="0">
              <a:latin typeface="Calibri" pitchFamily="34" charset="0"/>
            </a:rPr>
            <a:t>- обязательства, возникающие в иностранной валюте, за исключением обязательств субъектов Российской Федерации и муниципальных образований перед Российской Федерацией, возникающих в иностранной валюте в рамках использования целевых иностранных кредитов (заимствований)</a:t>
          </a:r>
          <a:endParaRPr lang="ru-RU" sz="1200" dirty="0">
            <a:latin typeface="Calibri" pitchFamily="34" charset="0"/>
            <a:cs typeface="Times New Roman" pitchFamily="18" charset="0"/>
          </a:endParaRPr>
        </a:p>
      </dgm:t>
    </dgm:pt>
    <dgm:pt modelId="{C1591041-F0BA-4AA2-8610-D719C4C765ED}" type="parTrans" cxnId="{4B73E909-BE23-4705-8720-378851B42148}">
      <dgm:prSet/>
      <dgm:spPr/>
      <dgm:t>
        <a:bodyPr/>
        <a:lstStyle/>
        <a:p>
          <a:endParaRPr lang="ru-RU" sz="1200">
            <a:latin typeface="Calibri" pitchFamily="34" charset="0"/>
          </a:endParaRPr>
        </a:p>
      </dgm:t>
    </dgm:pt>
    <dgm:pt modelId="{9E2BFE60-15DA-42DD-AED8-3773066B422E}" type="sibTrans" cxnId="{4B73E909-BE23-4705-8720-378851B42148}">
      <dgm:prSet/>
      <dgm:spPr/>
      <dgm:t>
        <a:bodyPr/>
        <a:lstStyle/>
        <a:p>
          <a:endParaRPr lang="ru-RU" sz="1200">
            <a:latin typeface="Calibri" pitchFamily="34" charset="0"/>
          </a:endParaRPr>
        </a:p>
      </dgm:t>
    </dgm:pt>
    <dgm:pt modelId="{A6E38F4B-BB60-418A-94FC-DD6200F9AE2C}">
      <dgm:prSet custT="1"/>
      <dgm:spPr/>
      <dgm:t>
        <a:bodyPr/>
        <a:lstStyle/>
        <a:p>
          <a:pPr rtl="0"/>
          <a:r>
            <a:rPr lang="ru-RU" sz="1200" b="1" dirty="0" smtClean="0">
              <a:latin typeface="Calibri" pitchFamily="34" charset="0"/>
            </a:rPr>
            <a:t>Внутренний долг</a:t>
          </a:r>
          <a:r>
            <a:rPr lang="ru-RU" sz="1200" dirty="0" smtClean="0">
              <a:latin typeface="Calibri" pitchFamily="34" charset="0"/>
            </a:rPr>
            <a:t> - обязательства, возникающие в валюте Российской Федерации, а также обязательства субъектов Российской Федерации и муниципальных образований перед Российской Федерацией, возникающие в иностранной валюте в рамках использования целевых иностранных кредитов (заимствований)</a:t>
          </a:r>
          <a:endParaRPr lang="ru-RU" sz="1200" dirty="0">
            <a:latin typeface="Calibri" pitchFamily="34" charset="0"/>
            <a:cs typeface="Times New Roman" pitchFamily="18" charset="0"/>
          </a:endParaRPr>
        </a:p>
      </dgm:t>
    </dgm:pt>
    <dgm:pt modelId="{1928FB78-2D39-437C-9102-D51CE847D39C}" type="parTrans" cxnId="{DA471E73-6738-4D45-BEC5-3929110F8173}">
      <dgm:prSet/>
      <dgm:spPr/>
      <dgm:t>
        <a:bodyPr/>
        <a:lstStyle/>
        <a:p>
          <a:endParaRPr lang="ru-RU" sz="1200">
            <a:latin typeface="Calibri" pitchFamily="34" charset="0"/>
          </a:endParaRPr>
        </a:p>
      </dgm:t>
    </dgm:pt>
    <dgm:pt modelId="{55971D50-8C5B-4AC3-ABFE-CEC6750A9373}" type="sibTrans" cxnId="{DA471E73-6738-4D45-BEC5-3929110F8173}">
      <dgm:prSet/>
      <dgm:spPr/>
      <dgm:t>
        <a:bodyPr/>
        <a:lstStyle/>
        <a:p>
          <a:endParaRPr lang="ru-RU" sz="1200">
            <a:latin typeface="Calibri" pitchFamily="34" charset="0"/>
          </a:endParaRPr>
        </a:p>
      </dgm:t>
    </dgm:pt>
    <dgm:pt modelId="{C91C91A2-D19A-4B20-A047-EC8A9BA1DBEA}" type="pres">
      <dgm:prSet presAssocID="{F344A87C-BDB6-43EA-907B-1318F7B0B990}" presName="Name0" presStyleCnt="0">
        <dgm:presLayoutVars>
          <dgm:dir/>
        </dgm:presLayoutVars>
      </dgm:prSet>
      <dgm:spPr/>
      <dgm:t>
        <a:bodyPr/>
        <a:lstStyle/>
        <a:p>
          <a:endParaRPr lang="ru-RU"/>
        </a:p>
      </dgm:t>
    </dgm:pt>
    <dgm:pt modelId="{B409F04B-82AA-4876-A19A-BFF2A13B8675}" type="pres">
      <dgm:prSet presAssocID="{AEE505D5-5F84-4DD1-B799-487F44721502}" presName="noChildren" presStyleCnt="0"/>
      <dgm:spPr/>
    </dgm:pt>
    <dgm:pt modelId="{6F87806C-87AF-4EF5-A7A7-D4583E3C0FAB}" type="pres">
      <dgm:prSet presAssocID="{AEE505D5-5F84-4DD1-B799-487F44721502}" presName="gap" presStyleCnt="0"/>
      <dgm:spPr/>
    </dgm:pt>
    <dgm:pt modelId="{AD6CE293-CF2B-4611-84A1-85508C89A2D7}" type="pres">
      <dgm:prSet presAssocID="{AEE505D5-5F84-4DD1-B799-487F44721502}" presName="medCircle2" presStyleLbl="vennNode1" presStyleIdx="0" presStyleCnt="7"/>
      <dgm:spPr/>
    </dgm:pt>
    <dgm:pt modelId="{59ED4756-3C45-470F-A9EB-2378195DFD7B}" type="pres">
      <dgm:prSet presAssocID="{AEE505D5-5F84-4DD1-B799-487F44721502}" presName="txLvlOnly1" presStyleLbl="revTx" presStyleIdx="0" presStyleCnt="7"/>
      <dgm:spPr/>
      <dgm:t>
        <a:bodyPr/>
        <a:lstStyle/>
        <a:p>
          <a:endParaRPr lang="ru-RU"/>
        </a:p>
      </dgm:t>
    </dgm:pt>
    <dgm:pt modelId="{3CB9E9B5-5E80-41E9-942E-AE5CE127C0F1}" type="pres">
      <dgm:prSet presAssocID="{3E1258C3-B806-465A-AB49-02B6CB7776A7}" presName="noChildren" presStyleCnt="0"/>
      <dgm:spPr/>
    </dgm:pt>
    <dgm:pt modelId="{68A5EBF1-4F08-43F7-A06C-226516FA9AA8}" type="pres">
      <dgm:prSet presAssocID="{3E1258C3-B806-465A-AB49-02B6CB7776A7}" presName="gap" presStyleCnt="0"/>
      <dgm:spPr/>
    </dgm:pt>
    <dgm:pt modelId="{250F0E37-C74A-4929-99C7-AAEA2111F1B3}" type="pres">
      <dgm:prSet presAssocID="{3E1258C3-B806-465A-AB49-02B6CB7776A7}" presName="medCircle2" presStyleLbl="vennNode1" presStyleIdx="1" presStyleCnt="7"/>
      <dgm:spPr/>
    </dgm:pt>
    <dgm:pt modelId="{D65C3998-FB95-4AA1-8F77-13CB8C8479D4}" type="pres">
      <dgm:prSet presAssocID="{3E1258C3-B806-465A-AB49-02B6CB7776A7}" presName="txLvlOnly1" presStyleLbl="revTx" presStyleIdx="1" presStyleCnt="7"/>
      <dgm:spPr/>
      <dgm:t>
        <a:bodyPr/>
        <a:lstStyle/>
        <a:p>
          <a:endParaRPr lang="ru-RU"/>
        </a:p>
      </dgm:t>
    </dgm:pt>
    <dgm:pt modelId="{F35EE58A-CFB5-470C-A692-F6D016DE2108}" type="pres">
      <dgm:prSet presAssocID="{3A4D28F4-FC5F-4748-9A97-3D3956A2A61D}" presName="noChildren" presStyleCnt="0"/>
      <dgm:spPr/>
    </dgm:pt>
    <dgm:pt modelId="{D81355F2-83FA-4160-ADCF-8B599CB16A80}" type="pres">
      <dgm:prSet presAssocID="{3A4D28F4-FC5F-4748-9A97-3D3956A2A61D}" presName="gap" presStyleCnt="0"/>
      <dgm:spPr/>
    </dgm:pt>
    <dgm:pt modelId="{6EFC0212-38B8-41A1-BB70-752512DD367C}" type="pres">
      <dgm:prSet presAssocID="{3A4D28F4-FC5F-4748-9A97-3D3956A2A61D}" presName="medCircle2" presStyleLbl="vennNode1" presStyleIdx="2" presStyleCnt="7"/>
      <dgm:spPr/>
    </dgm:pt>
    <dgm:pt modelId="{E396B190-2C73-43EA-B533-14E280B2381A}" type="pres">
      <dgm:prSet presAssocID="{3A4D28F4-FC5F-4748-9A97-3D3956A2A61D}" presName="txLvlOnly1" presStyleLbl="revTx" presStyleIdx="2" presStyleCnt="7"/>
      <dgm:spPr/>
      <dgm:t>
        <a:bodyPr/>
        <a:lstStyle/>
        <a:p>
          <a:endParaRPr lang="ru-RU"/>
        </a:p>
      </dgm:t>
    </dgm:pt>
    <dgm:pt modelId="{7A955BC1-06CC-4720-935A-7DA623461819}" type="pres">
      <dgm:prSet presAssocID="{F46CE394-5375-440D-8408-10500B29C950}" presName="noChildren" presStyleCnt="0"/>
      <dgm:spPr/>
    </dgm:pt>
    <dgm:pt modelId="{A8349323-A380-4BA3-A8D3-FBF62530B3AD}" type="pres">
      <dgm:prSet presAssocID="{F46CE394-5375-440D-8408-10500B29C950}" presName="gap" presStyleCnt="0"/>
      <dgm:spPr/>
    </dgm:pt>
    <dgm:pt modelId="{57C0793F-13B0-4B3D-92E4-C139910CA23A}" type="pres">
      <dgm:prSet presAssocID="{F46CE394-5375-440D-8408-10500B29C950}" presName="medCircle2" presStyleLbl="vennNode1" presStyleIdx="3" presStyleCnt="7"/>
      <dgm:spPr/>
    </dgm:pt>
    <dgm:pt modelId="{B497CD00-4178-4D43-8A06-AE742258AA69}" type="pres">
      <dgm:prSet presAssocID="{F46CE394-5375-440D-8408-10500B29C950}" presName="txLvlOnly1" presStyleLbl="revTx" presStyleIdx="3" presStyleCnt="7"/>
      <dgm:spPr/>
      <dgm:t>
        <a:bodyPr/>
        <a:lstStyle/>
        <a:p>
          <a:endParaRPr lang="ru-RU"/>
        </a:p>
      </dgm:t>
    </dgm:pt>
    <dgm:pt modelId="{230BEDF4-062C-4DA8-AC5F-557BF0D1C4EE}" type="pres">
      <dgm:prSet presAssocID="{07B40C20-7B8E-4AE6-A8D1-8C1AB7A13631}" presName="noChildren" presStyleCnt="0"/>
      <dgm:spPr/>
    </dgm:pt>
    <dgm:pt modelId="{E821824C-9E73-49A5-AEC0-BD982776E053}" type="pres">
      <dgm:prSet presAssocID="{07B40C20-7B8E-4AE6-A8D1-8C1AB7A13631}" presName="gap" presStyleCnt="0"/>
      <dgm:spPr/>
    </dgm:pt>
    <dgm:pt modelId="{21A0F321-CC19-407C-9E55-337310F5B110}" type="pres">
      <dgm:prSet presAssocID="{07B40C20-7B8E-4AE6-A8D1-8C1AB7A13631}" presName="medCircle2" presStyleLbl="vennNode1" presStyleIdx="4" presStyleCnt="7"/>
      <dgm:spPr/>
    </dgm:pt>
    <dgm:pt modelId="{B94D2EBC-2D92-4CAB-A1EA-7EEE36E8D603}" type="pres">
      <dgm:prSet presAssocID="{07B40C20-7B8E-4AE6-A8D1-8C1AB7A13631}" presName="txLvlOnly1" presStyleLbl="revTx" presStyleIdx="4" presStyleCnt="7"/>
      <dgm:spPr/>
      <dgm:t>
        <a:bodyPr/>
        <a:lstStyle/>
        <a:p>
          <a:endParaRPr lang="ru-RU"/>
        </a:p>
      </dgm:t>
    </dgm:pt>
    <dgm:pt modelId="{DDCF3D47-132B-4A03-8D75-F9884A69A94B}" type="pres">
      <dgm:prSet presAssocID="{0DD7619E-25D2-4216-A45A-E011E74F2262}" presName="noChildren" presStyleCnt="0"/>
      <dgm:spPr/>
    </dgm:pt>
    <dgm:pt modelId="{ECB0ECA3-266A-4691-8FD7-59988131C563}" type="pres">
      <dgm:prSet presAssocID="{0DD7619E-25D2-4216-A45A-E011E74F2262}" presName="gap" presStyleCnt="0"/>
      <dgm:spPr/>
    </dgm:pt>
    <dgm:pt modelId="{FCAF61FD-FA9A-43D1-820F-B42ECF876B45}" type="pres">
      <dgm:prSet presAssocID="{0DD7619E-25D2-4216-A45A-E011E74F2262}" presName="medCircle2" presStyleLbl="vennNode1" presStyleIdx="5" presStyleCnt="7"/>
      <dgm:spPr/>
    </dgm:pt>
    <dgm:pt modelId="{E38620AF-2FD8-4148-99E9-1AC06F394F93}" type="pres">
      <dgm:prSet presAssocID="{0DD7619E-25D2-4216-A45A-E011E74F2262}" presName="txLvlOnly1" presStyleLbl="revTx" presStyleIdx="5" presStyleCnt="7"/>
      <dgm:spPr/>
      <dgm:t>
        <a:bodyPr/>
        <a:lstStyle/>
        <a:p>
          <a:endParaRPr lang="ru-RU"/>
        </a:p>
      </dgm:t>
    </dgm:pt>
    <dgm:pt modelId="{607EBCE9-F693-408A-9D77-E6B16CFD68EB}" type="pres">
      <dgm:prSet presAssocID="{A6E38F4B-BB60-418A-94FC-DD6200F9AE2C}" presName="noChildren" presStyleCnt="0"/>
      <dgm:spPr/>
    </dgm:pt>
    <dgm:pt modelId="{F65B588E-8CC5-48A5-BF62-A1AFF6FC64BF}" type="pres">
      <dgm:prSet presAssocID="{A6E38F4B-BB60-418A-94FC-DD6200F9AE2C}" presName="gap" presStyleCnt="0"/>
      <dgm:spPr/>
    </dgm:pt>
    <dgm:pt modelId="{D92C1840-D4C4-4313-B1CC-E9F0EE661AB3}" type="pres">
      <dgm:prSet presAssocID="{A6E38F4B-BB60-418A-94FC-DD6200F9AE2C}" presName="medCircle2" presStyleLbl="vennNode1" presStyleIdx="6" presStyleCnt="7"/>
      <dgm:spPr/>
    </dgm:pt>
    <dgm:pt modelId="{565C078A-53D4-4D01-962A-A3B9B19A183C}" type="pres">
      <dgm:prSet presAssocID="{A6E38F4B-BB60-418A-94FC-DD6200F9AE2C}" presName="txLvlOnly1" presStyleLbl="revTx" presStyleIdx="6" presStyleCnt="7"/>
      <dgm:spPr/>
      <dgm:t>
        <a:bodyPr/>
        <a:lstStyle/>
        <a:p>
          <a:endParaRPr lang="ru-RU"/>
        </a:p>
      </dgm:t>
    </dgm:pt>
  </dgm:ptLst>
  <dgm:cxnLst>
    <dgm:cxn modelId="{5DBF34AA-5FBE-4F2E-88D9-9FB862F22EED}" srcId="{F344A87C-BDB6-43EA-907B-1318F7B0B990}" destId="{3E1258C3-B806-465A-AB49-02B6CB7776A7}" srcOrd="1" destOrd="0" parTransId="{02BF1D18-11B3-4B6E-AFD7-EEBABAB2565C}" sibTransId="{D6908FD3-A81B-47D8-8E8A-802B09F78636}"/>
    <dgm:cxn modelId="{AAD4A8F7-57E0-4BFA-9BD1-349E4B6CC960}" type="presOf" srcId="{0DD7619E-25D2-4216-A45A-E011E74F2262}" destId="{E38620AF-2FD8-4148-99E9-1AC06F394F93}" srcOrd="0" destOrd="0" presId="urn:microsoft.com/office/officeart/2008/layout/VerticalCircleList"/>
    <dgm:cxn modelId="{6D67D2EE-3E33-4797-B428-CD8666461352}" srcId="{F344A87C-BDB6-43EA-907B-1318F7B0B990}" destId="{F46CE394-5375-440D-8408-10500B29C950}" srcOrd="3" destOrd="0" parTransId="{C0AD5933-BFD0-41A5-B72E-F67954F07691}" sibTransId="{EDEA616A-835C-4DC1-821A-CCBFC6775A97}"/>
    <dgm:cxn modelId="{4B73E909-BE23-4705-8720-378851B42148}" srcId="{F344A87C-BDB6-43EA-907B-1318F7B0B990}" destId="{0DD7619E-25D2-4216-A45A-E011E74F2262}" srcOrd="5" destOrd="0" parTransId="{C1591041-F0BA-4AA2-8610-D719C4C765ED}" sibTransId="{9E2BFE60-15DA-42DD-AED8-3773066B422E}"/>
    <dgm:cxn modelId="{2FCDADA7-DE95-427C-859C-C96665797F6A}" srcId="{F344A87C-BDB6-43EA-907B-1318F7B0B990}" destId="{AEE505D5-5F84-4DD1-B799-487F44721502}" srcOrd="0" destOrd="0" parTransId="{1E237B3C-9017-4AE0-9F00-AC5F6EE02205}" sibTransId="{B304EFB9-4044-4EE4-8AEC-BFB35878B4B5}"/>
    <dgm:cxn modelId="{025983E7-9959-4F02-8980-4DB413FB7CDC}" type="presOf" srcId="{AEE505D5-5F84-4DD1-B799-487F44721502}" destId="{59ED4756-3C45-470F-A9EB-2378195DFD7B}" srcOrd="0" destOrd="0" presId="urn:microsoft.com/office/officeart/2008/layout/VerticalCircleList"/>
    <dgm:cxn modelId="{B24665C4-4F03-4458-9873-FF040CC2501E}" srcId="{F344A87C-BDB6-43EA-907B-1318F7B0B990}" destId="{3A4D28F4-FC5F-4748-9A97-3D3956A2A61D}" srcOrd="2" destOrd="0" parTransId="{81D348B3-8D23-43C8-89F5-46613B90AE5F}" sibTransId="{018A3370-D784-4908-B0D8-0786D2EE7841}"/>
    <dgm:cxn modelId="{DA471E73-6738-4D45-BEC5-3929110F8173}" srcId="{F344A87C-BDB6-43EA-907B-1318F7B0B990}" destId="{A6E38F4B-BB60-418A-94FC-DD6200F9AE2C}" srcOrd="6" destOrd="0" parTransId="{1928FB78-2D39-437C-9102-D51CE847D39C}" sibTransId="{55971D50-8C5B-4AC3-ABFE-CEC6750A9373}"/>
    <dgm:cxn modelId="{CFD94429-274F-4BA9-BFB9-F1A6867B6030}" type="presOf" srcId="{F46CE394-5375-440D-8408-10500B29C950}" destId="{B497CD00-4178-4D43-8A06-AE742258AA69}" srcOrd="0" destOrd="0" presId="urn:microsoft.com/office/officeart/2008/layout/VerticalCircleList"/>
    <dgm:cxn modelId="{53B81EB9-1A81-4F55-BCBD-0A8A95CCEAEA}" type="presOf" srcId="{F344A87C-BDB6-43EA-907B-1318F7B0B990}" destId="{C91C91A2-D19A-4B20-A047-EC8A9BA1DBEA}" srcOrd="0" destOrd="0" presId="urn:microsoft.com/office/officeart/2008/layout/VerticalCircleList"/>
    <dgm:cxn modelId="{933C9463-0B09-4FCA-AFDF-DB5AE93C202C}" type="presOf" srcId="{3A4D28F4-FC5F-4748-9A97-3D3956A2A61D}" destId="{E396B190-2C73-43EA-B533-14E280B2381A}" srcOrd="0" destOrd="0" presId="urn:microsoft.com/office/officeart/2008/layout/VerticalCircleList"/>
    <dgm:cxn modelId="{4C4FCFAF-430F-43A1-B6EE-90D8A33AF98B}" srcId="{F344A87C-BDB6-43EA-907B-1318F7B0B990}" destId="{07B40C20-7B8E-4AE6-A8D1-8C1AB7A13631}" srcOrd="4" destOrd="0" parTransId="{9E94853D-8975-448C-9BA6-C51871F4A047}" sibTransId="{521625D5-9FA6-48AC-802B-63B5A0630FAE}"/>
    <dgm:cxn modelId="{5101D36E-5080-46B0-9572-93D02A206984}" type="presOf" srcId="{3E1258C3-B806-465A-AB49-02B6CB7776A7}" destId="{D65C3998-FB95-4AA1-8F77-13CB8C8479D4}" srcOrd="0" destOrd="0" presId="urn:microsoft.com/office/officeart/2008/layout/VerticalCircleList"/>
    <dgm:cxn modelId="{ECB52C02-0210-46AF-A882-1F77EA1749CB}" type="presOf" srcId="{07B40C20-7B8E-4AE6-A8D1-8C1AB7A13631}" destId="{B94D2EBC-2D92-4CAB-A1EA-7EEE36E8D603}" srcOrd="0" destOrd="0" presId="urn:microsoft.com/office/officeart/2008/layout/VerticalCircleList"/>
    <dgm:cxn modelId="{E120A2E6-7C7F-4920-9477-DB4B3E3D8715}" type="presOf" srcId="{A6E38F4B-BB60-418A-94FC-DD6200F9AE2C}" destId="{565C078A-53D4-4D01-962A-A3B9B19A183C}" srcOrd="0" destOrd="0" presId="urn:microsoft.com/office/officeart/2008/layout/VerticalCircleList"/>
    <dgm:cxn modelId="{FA1546C9-2BDE-4055-8A56-562052874A21}" type="presParOf" srcId="{C91C91A2-D19A-4B20-A047-EC8A9BA1DBEA}" destId="{B409F04B-82AA-4876-A19A-BFF2A13B8675}" srcOrd="0" destOrd="0" presId="urn:microsoft.com/office/officeart/2008/layout/VerticalCircleList"/>
    <dgm:cxn modelId="{1608B744-8C86-4D9A-9B6A-413058BFF16A}" type="presParOf" srcId="{B409F04B-82AA-4876-A19A-BFF2A13B8675}" destId="{6F87806C-87AF-4EF5-A7A7-D4583E3C0FAB}" srcOrd="0" destOrd="0" presId="urn:microsoft.com/office/officeart/2008/layout/VerticalCircleList"/>
    <dgm:cxn modelId="{50E79E0B-0D69-4575-8585-9625154F0906}" type="presParOf" srcId="{B409F04B-82AA-4876-A19A-BFF2A13B8675}" destId="{AD6CE293-CF2B-4611-84A1-85508C89A2D7}" srcOrd="1" destOrd="0" presId="urn:microsoft.com/office/officeart/2008/layout/VerticalCircleList"/>
    <dgm:cxn modelId="{2E0FE6EE-32FB-4AD2-88F0-9C01156B1593}" type="presParOf" srcId="{B409F04B-82AA-4876-A19A-BFF2A13B8675}" destId="{59ED4756-3C45-470F-A9EB-2378195DFD7B}" srcOrd="2" destOrd="0" presId="urn:microsoft.com/office/officeart/2008/layout/VerticalCircleList"/>
    <dgm:cxn modelId="{254459F8-FF17-4686-AA48-2FC550E3E419}" type="presParOf" srcId="{C91C91A2-D19A-4B20-A047-EC8A9BA1DBEA}" destId="{3CB9E9B5-5E80-41E9-942E-AE5CE127C0F1}" srcOrd="1" destOrd="0" presId="urn:microsoft.com/office/officeart/2008/layout/VerticalCircleList"/>
    <dgm:cxn modelId="{52A734FD-11E7-4A94-BE7D-6CDEF2047B9A}" type="presParOf" srcId="{3CB9E9B5-5E80-41E9-942E-AE5CE127C0F1}" destId="{68A5EBF1-4F08-43F7-A06C-226516FA9AA8}" srcOrd="0" destOrd="0" presId="urn:microsoft.com/office/officeart/2008/layout/VerticalCircleList"/>
    <dgm:cxn modelId="{77016664-B361-4F35-AC6C-0911EBE4D254}" type="presParOf" srcId="{3CB9E9B5-5E80-41E9-942E-AE5CE127C0F1}" destId="{250F0E37-C74A-4929-99C7-AAEA2111F1B3}" srcOrd="1" destOrd="0" presId="urn:microsoft.com/office/officeart/2008/layout/VerticalCircleList"/>
    <dgm:cxn modelId="{87CFB18B-C694-4189-96DB-3DE3CAF74889}" type="presParOf" srcId="{3CB9E9B5-5E80-41E9-942E-AE5CE127C0F1}" destId="{D65C3998-FB95-4AA1-8F77-13CB8C8479D4}" srcOrd="2" destOrd="0" presId="urn:microsoft.com/office/officeart/2008/layout/VerticalCircleList"/>
    <dgm:cxn modelId="{1B7B53AE-FB93-48D7-B92A-3D6FDE6F2AE4}" type="presParOf" srcId="{C91C91A2-D19A-4B20-A047-EC8A9BA1DBEA}" destId="{F35EE58A-CFB5-470C-A692-F6D016DE2108}" srcOrd="2" destOrd="0" presId="urn:microsoft.com/office/officeart/2008/layout/VerticalCircleList"/>
    <dgm:cxn modelId="{6AFF0A93-E6BE-4049-8105-C1B88C419913}" type="presParOf" srcId="{F35EE58A-CFB5-470C-A692-F6D016DE2108}" destId="{D81355F2-83FA-4160-ADCF-8B599CB16A80}" srcOrd="0" destOrd="0" presId="urn:microsoft.com/office/officeart/2008/layout/VerticalCircleList"/>
    <dgm:cxn modelId="{BFD3BD1F-A0E8-4CD9-ABD6-346C2A076514}" type="presParOf" srcId="{F35EE58A-CFB5-470C-A692-F6D016DE2108}" destId="{6EFC0212-38B8-41A1-BB70-752512DD367C}" srcOrd="1" destOrd="0" presId="urn:microsoft.com/office/officeart/2008/layout/VerticalCircleList"/>
    <dgm:cxn modelId="{494F2D26-0043-467D-9808-BBCFB354A93C}" type="presParOf" srcId="{F35EE58A-CFB5-470C-A692-F6D016DE2108}" destId="{E396B190-2C73-43EA-B533-14E280B2381A}" srcOrd="2" destOrd="0" presId="urn:microsoft.com/office/officeart/2008/layout/VerticalCircleList"/>
    <dgm:cxn modelId="{88A9E1FF-6DFA-41AC-B213-9733E9905738}" type="presParOf" srcId="{C91C91A2-D19A-4B20-A047-EC8A9BA1DBEA}" destId="{7A955BC1-06CC-4720-935A-7DA623461819}" srcOrd="3" destOrd="0" presId="urn:microsoft.com/office/officeart/2008/layout/VerticalCircleList"/>
    <dgm:cxn modelId="{278DF14E-3928-402B-90A7-006B147B8E55}" type="presParOf" srcId="{7A955BC1-06CC-4720-935A-7DA623461819}" destId="{A8349323-A380-4BA3-A8D3-FBF62530B3AD}" srcOrd="0" destOrd="0" presId="urn:microsoft.com/office/officeart/2008/layout/VerticalCircleList"/>
    <dgm:cxn modelId="{142B1066-1D37-466E-B099-E0CD4D250D47}" type="presParOf" srcId="{7A955BC1-06CC-4720-935A-7DA623461819}" destId="{57C0793F-13B0-4B3D-92E4-C139910CA23A}" srcOrd="1" destOrd="0" presId="urn:microsoft.com/office/officeart/2008/layout/VerticalCircleList"/>
    <dgm:cxn modelId="{CEC21CA1-C823-4A23-8D08-5F657EE8D10F}" type="presParOf" srcId="{7A955BC1-06CC-4720-935A-7DA623461819}" destId="{B497CD00-4178-4D43-8A06-AE742258AA69}" srcOrd="2" destOrd="0" presId="urn:microsoft.com/office/officeart/2008/layout/VerticalCircleList"/>
    <dgm:cxn modelId="{FD721FFD-41C6-497B-9306-8549A5CA7247}" type="presParOf" srcId="{C91C91A2-D19A-4B20-A047-EC8A9BA1DBEA}" destId="{230BEDF4-062C-4DA8-AC5F-557BF0D1C4EE}" srcOrd="4" destOrd="0" presId="urn:microsoft.com/office/officeart/2008/layout/VerticalCircleList"/>
    <dgm:cxn modelId="{113B76CD-5455-4EDD-8488-C503C606F800}" type="presParOf" srcId="{230BEDF4-062C-4DA8-AC5F-557BF0D1C4EE}" destId="{E821824C-9E73-49A5-AEC0-BD982776E053}" srcOrd="0" destOrd="0" presId="urn:microsoft.com/office/officeart/2008/layout/VerticalCircleList"/>
    <dgm:cxn modelId="{8177F4E5-1D50-4A52-9686-11D38CA5B167}" type="presParOf" srcId="{230BEDF4-062C-4DA8-AC5F-557BF0D1C4EE}" destId="{21A0F321-CC19-407C-9E55-337310F5B110}" srcOrd="1" destOrd="0" presId="urn:microsoft.com/office/officeart/2008/layout/VerticalCircleList"/>
    <dgm:cxn modelId="{C01E5A56-C627-4B33-A1FE-E887FFA2DC59}" type="presParOf" srcId="{230BEDF4-062C-4DA8-AC5F-557BF0D1C4EE}" destId="{B94D2EBC-2D92-4CAB-A1EA-7EEE36E8D603}" srcOrd="2" destOrd="0" presId="urn:microsoft.com/office/officeart/2008/layout/VerticalCircleList"/>
    <dgm:cxn modelId="{4FD2252D-D413-4153-9E93-AAAF9415CF2B}" type="presParOf" srcId="{C91C91A2-D19A-4B20-A047-EC8A9BA1DBEA}" destId="{DDCF3D47-132B-4A03-8D75-F9884A69A94B}" srcOrd="5" destOrd="0" presId="urn:microsoft.com/office/officeart/2008/layout/VerticalCircleList"/>
    <dgm:cxn modelId="{BDC29E1C-9F0F-4835-8119-20D484446D7D}" type="presParOf" srcId="{DDCF3D47-132B-4A03-8D75-F9884A69A94B}" destId="{ECB0ECA3-266A-4691-8FD7-59988131C563}" srcOrd="0" destOrd="0" presId="urn:microsoft.com/office/officeart/2008/layout/VerticalCircleList"/>
    <dgm:cxn modelId="{ED5D18EC-2DDC-45B1-B94A-35394526C72F}" type="presParOf" srcId="{DDCF3D47-132B-4A03-8D75-F9884A69A94B}" destId="{FCAF61FD-FA9A-43D1-820F-B42ECF876B45}" srcOrd="1" destOrd="0" presId="urn:microsoft.com/office/officeart/2008/layout/VerticalCircleList"/>
    <dgm:cxn modelId="{3C395443-9E82-481A-98BB-F2D231EF4863}" type="presParOf" srcId="{DDCF3D47-132B-4A03-8D75-F9884A69A94B}" destId="{E38620AF-2FD8-4148-99E9-1AC06F394F93}" srcOrd="2" destOrd="0" presId="urn:microsoft.com/office/officeart/2008/layout/VerticalCircleList"/>
    <dgm:cxn modelId="{0276052A-12DA-4F4C-A3E8-9768CDFB1AFE}" type="presParOf" srcId="{C91C91A2-D19A-4B20-A047-EC8A9BA1DBEA}" destId="{607EBCE9-F693-408A-9D77-E6B16CFD68EB}" srcOrd="6" destOrd="0" presId="urn:microsoft.com/office/officeart/2008/layout/VerticalCircleList"/>
    <dgm:cxn modelId="{150BB77D-D7D1-4986-A288-F48D0F907437}" type="presParOf" srcId="{607EBCE9-F693-408A-9D77-E6B16CFD68EB}" destId="{F65B588E-8CC5-48A5-BF62-A1AFF6FC64BF}" srcOrd="0" destOrd="0" presId="urn:microsoft.com/office/officeart/2008/layout/VerticalCircleList"/>
    <dgm:cxn modelId="{D4892FC5-A5DF-4E18-903A-0A68001355D7}" type="presParOf" srcId="{607EBCE9-F693-408A-9D77-E6B16CFD68EB}" destId="{D92C1840-D4C4-4313-B1CC-E9F0EE661AB3}" srcOrd="1" destOrd="0" presId="urn:microsoft.com/office/officeart/2008/layout/VerticalCircleList"/>
    <dgm:cxn modelId="{DCEB4FF5-1F01-4466-91FC-DC9F69152963}" type="presParOf" srcId="{607EBCE9-F693-408A-9D77-E6B16CFD68EB}" destId="{565C078A-53D4-4D01-962A-A3B9B19A183C}" srcOrd="2" destOrd="0" presId="urn:microsoft.com/office/officeart/2008/layout/VerticalCircle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84266D-FFB3-48D3-B75E-051E851B60A9}"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C9C61DF0-DBBE-4799-9809-D0849282812C}">
      <dgm:prSet/>
      <dgm:spPr/>
      <dgm:t>
        <a:bodyPr/>
        <a:lstStyle/>
        <a:p>
          <a:pPr rtl="0"/>
          <a:r>
            <a:rPr lang="ru-RU" b="1" dirty="0" smtClean="0"/>
            <a:t>Местные бюджеты в том числе: бюджеты городских муниципальных округов, сельских поселений</a:t>
          </a:r>
          <a:endParaRPr lang="ru-RU" dirty="0"/>
        </a:p>
      </dgm:t>
    </dgm:pt>
    <dgm:pt modelId="{5A82266E-AB54-4939-BEA0-AC7893376C65}" type="parTrans" cxnId="{F5DAE868-3E4F-4DAB-877E-B8B5BDA0FDF7}">
      <dgm:prSet/>
      <dgm:spPr/>
      <dgm:t>
        <a:bodyPr/>
        <a:lstStyle/>
        <a:p>
          <a:endParaRPr lang="ru-RU"/>
        </a:p>
      </dgm:t>
    </dgm:pt>
    <dgm:pt modelId="{A4B0B986-3E1A-4179-8F19-BDAB5275BFC3}" type="sibTrans" cxnId="{F5DAE868-3E4F-4DAB-877E-B8B5BDA0FDF7}">
      <dgm:prSet/>
      <dgm:spPr/>
      <dgm:t>
        <a:bodyPr/>
        <a:lstStyle/>
        <a:p>
          <a:endParaRPr lang="ru-RU"/>
        </a:p>
      </dgm:t>
    </dgm:pt>
    <dgm:pt modelId="{5CCCA37D-65AC-478B-B445-6688DF3074C1}" type="pres">
      <dgm:prSet presAssocID="{5A84266D-FFB3-48D3-B75E-051E851B60A9}" presName="Name0" presStyleCnt="0">
        <dgm:presLayoutVars>
          <dgm:chMax val="7"/>
          <dgm:dir/>
          <dgm:animLvl val="lvl"/>
          <dgm:resizeHandles val="exact"/>
        </dgm:presLayoutVars>
      </dgm:prSet>
      <dgm:spPr/>
      <dgm:t>
        <a:bodyPr/>
        <a:lstStyle/>
        <a:p>
          <a:endParaRPr lang="ru-RU"/>
        </a:p>
      </dgm:t>
    </dgm:pt>
    <dgm:pt modelId="{EEF1F387-8D8C-48D6-B806-2827F5BCE143}" type="pres">
      <dgm:prSet presAssocID="{C9C61DF0-DBBE-4799-9809-D0849282812C}" presName="circle1" presStyleLbl="node1" presStyleIdx="0" presStyleCnt="1"/>
      <dgm:spPr/>
    </dgm:pt>
    <dgm:pt modelId="{758D5CA2-28C0-4C9A-ABDD-1BB9358840F5}" type="pres">
      <dgm:prSet presAssocID="{C9C61DF0-DBBE-4799-9809-D0849282812C}" presName="space" presStyleCnt="0"/>
      <dgm:spPr/>
    </dgm:pt>
    <dgm:pt modelId="{492786BF-C811-4CBD-8B76-C71CF373DA28}" type="pres">
      <dgm:prSet presAssocID="{C9C61DF0-DBBE-4799-9809-D0849282812C}" presName="rect1" presStyleLbl="alignAcc1" presStyleIdx="0" presStyleCnt="1"/>
      <dgm:spPr/>
      <dgm:t>
        <a:bodyPr/>
        <a:lstStyle/>
        <a:p>
          <a:endParaRPr lang="ru-RU"/>
        </a:p>
      </dgm:t>
    </dgm:pt>
    <dgm:pt modelId="{F9B66AEF-456A-4A79-868F-CA43F2AC0111}" type="pres">
      <dgm:prSet presAssocID="{C9C61DF0-DBBE-4799-9809-D0849282812C}" presName="rect1ParTxNoCh" presStyleLbl="alignAcc1" presStyleIdx="0" presStyleCnt="1">
        <dgm:presLayoutVars>
          <dgm:chMax val="1"/>
          <dgm:bulletEnabled val="1"/>
        </dgm:presLayoutVars>
      </dgm:prSet>
      <dgm:spPr/>
      <dgm:t>
        <a:bodyPr/>
        <a:lstStyle/>
        <a:p>
          <a:endParaRPr lang="ru-RU"/>
        </a:p>
      </dgm:t>
    </dgm:pt>
  </dgm:ptLst>
  <dgm:cxnLst>
    <dgm:cxn modelId="{A0FD1DAA-B3F0-4CFD-A9BF-03F50C60C9F1}" type="presOf" srcId="{C9C61DF0-DBBE-4799-9809-D0849282812C}" destId="{F9B66AEF-456A-4A79-868F-CA43F2AC0111}" srcOrd="1" destOrd="0" presId="urn:microsoft.com/office/officeart/2005/8/layout/target3"/>
    <dgm:cxn modelId="{F5DAE868-3E4F-4DAB-877E-B8B5BDA0FDF7}" srcId="{5A84266D-FFB3-48D3-B75E-051E851B60A9}" destId="{C9C61DF0-DBBE-4799-9809-D0849282812C}" srcOrd="0" destOrd="0" parTransId="{5A82266E-AB54-4939-BEA0-AC7893376C65}" sibTransId="{A4B0B986-3E1A-4179-8F19-BDAB5275BFC3}"/>
    <dgm:cxn modelId="{41AD6739-3333-464D-A43A-8F41863FC846}" type="presOf" srcId="{5A84266D-FFB3-48D3-B75E-051E851B60A9}" destId="{5CCCA37D-65AC-478B-B445-6688DF3074C1}" srcOrd="0" destOrd="0" presId="urn:microsoft.com/office/officeart/2005/8/layout/target3"/>
    <dgm:cxn modelId="{EF96AA0C-3D26-4038-9EC4-ECEADBC56628}" type="presOf" srcId="{C9C61DF0-DBBE-4799-9809-D0849282812C}" destId="{492786BF-C811-4CBD-8B76-C71CF373DA28}" srcOrd="0" destOrd="0" presId="urn:microsoft.com/office/officeart/2005/8/layout/target3"/>
    <dgm:cxn modelId="{EB0E3770-12CD-491D-8094-3F1F4E19B5DB}" type="presParOf" srcId="{5CCCA37D-65AC-478B-B445-6688DF3074C1}" destId="{EEF1F387-8D8C-48D6-B806-2827F5BCE143}" srcOrd="0" destOrd="0" presId="urn:microsoft.com/office/officeart/2005/8/layout/target3"/>
    <dgm:cxn modelId="{325E59F5-4C0A-4578-863C-1BC431B911F2}" type="presParOf" srcId="{5CCCA37D-65AC-478B-B445-6688DF3074C1}" destId="{758D5CA2-28C0-4C9A-ABDD-1BB9358840F5}" srcOrd="1" destOrd="0" presId="urn:microsoft.com/office/officeart/2005/8/layout/target3"/>
    <dgm:cxn modelId="{031C513F-7A5B-4DF4-B874-51972E936B83}" type="presParOf" srcId="{5CCCA37D-65AC-478B-B445-6688DF3074C1}" destId="{492786BF-C811-4CBD-8B76-C71CF373DA28}" srcOrd="2" destOrd="0" presId="urn:microsoft.com/office/officeart/2005/8/layout/target3"/>
    <dgm:cxn modelId="{8934CCC8-5782-4099-8CB6-C94F6B8319E7}" type="presParOf" srcId="{5CCCA37D-65AC-478B-B445-6688DF3074C1}" destId="{F9B66AEF-456A-4A79-868F-CA43F2AC0111}"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950148-A7B0-41F7-BB96-99BB4E22083F}"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ru-RU"/>
        </a:p>
      </dgm:t>
    </dgm:pt>
    <dgm:pt modelId="{77557E48-14D1-45BB-B8CF-87F01D981A8F}">
      <dgm:prSet/>
      <dgm:spPr/>
      <dgm:t>
        <a:bodyPr/>
        <a:lstStyle/>
        <a:p>
          <a:pPr rtl="0"/>
          <a:r>
            <a:rPr lang="ru-RU" b="1" dirty="0" smtClean="0"/>
            <a:t>Бюджеты предприятий юридических лиц</a:t>
          </a:r>
          <a:endParaRPr lang="ru-RU" dirty="0"/>
        </a:p>
      </dgm:t>
    </dgm:pt>
    <dgm:pt modelId="{F40262B5-754A-44ED-997F-31E80FFC3786}" type="parTrans" cxnId="{2A453D76-0A0D-4D3B-9555-1CADBE5F335F}">
      <dgm:prSet/>
      <dgm:spPr/>
      <dgm:t>
        <a:bodyPr/>
        <a:lstStyle/>
        <a:p>
          <a:endParaRPr lang="ru-RU"/>
        </a:p>
      </dgm:t>
    </dgm:pt>
    <dgm:pt modelId="{025CD3E6-749E-4527-80BA-9B6B28CF7425}" type="sibTrans" cxnId="{2A453D76-0A0D-4D3B-9555-1CADBE5F335F}">
      <dgm:prSet/>
      <dgm:spPr/>
      <dgm:t>
        <a:bodyPr/>
        <a:lstStyle/>
        <a:p>
          <a:endParaRPr lang="ru-RU"/>
        </a:p>
      </dgm:t>
    </dgm:pt>
    <dgm:pt modelId="{AE4AAEC9-CDA9-49A3-A546-3215D99C4D4C}" type="pres">
      <dgm:prSet presAssocID="{44950148-A7B0-41F7-BB96-99BB4E22083F}" presName="Name0" presStyleCnt="0">
        <dgm:presLayoutVars>
          <dgm:chMax val="7"/>
          <dgm:dir/>
          <dgm:animLvl val="lvl"/>
          <dgm:resizeHandles val="exact"/>
        </dgm:presLayoutVars>
      </dgm:prSet>
      <dgm:spPr/>
      <dgm:t>
        <a:bodyPr/>
        <a:lstStyle/>
        <a:p>
          <a:endParaRPr lang="ru-RU"/>
        </a:p>
      </dgm:t>
    </dgm:pt>
    <dgm:pt modelId="{BD035A09-21F2-4061-8FA8-5EF43EDB6094}" type="pres">
      <dgm:prSet presAssocID="{77557E48-14D1-45BB-B8CF-87F01D981A8F}" presName="circle1" presStyleLbl="node1" presStyleIdx="0" presStyleCnt="1"/>
      <dgm:spPr/>
    </dgm:pt>
    <dgm:pt modelId="{96E55B9D-2F4E-4252-97DE-1DCFA7F7BC67}" type="pres">
      <dgm:prSet presAssocID="{77557E48-14D1-45BB-B8CF-87F01D981A8F}" presName="space" presStyleCnt="0"/>
      <dgm:spPr/>
    </dgm:pt>
    <dgm:pt modelId="{AD8FBE1E-E049-46E7-BDE9-E8F8B8143864}" type="pres">
      <dgm:prSet presAssocID="{77557E48-14D1-45BB-B8CF-87F01D981A8F}" presName="rect1" presStyleLbl="alignAcc1" presStyleIdx="0" presStyleCnt="1" custLinFactNeighborX="42843" custLinFactNeighborY="-23611"/>
      <dgm:spPr/>
      <dgm:t>
        <a:bodyPr/>
        <a:lstStyle/>
        <a:p>
          <a:endParaRPr lang="ru-RU"/>
        </a:p>
      </dgm:t>
    </dgm:pt>
    <dgm:pt modelId="{8261323E-A392-4E0E-B4E6-8CD17AB5026F}" type="pres">
      <dgm:prSet presAssocID="{77557E48-14D1-45BB-B8CF-87F01D981A8F}" presName="rect1ParTxNoCh" presStyleLbl="alignAcc1" presStyleIdx="0" presStyleCnt="1">
        <dgm:presLayoutVars>
          <dgm:chMax val="1"/>
          <dgm:bulletEnabled val="1"/>
        </dgm:presLayoutVars>
      </dgm:prSet>
      <dgm:spPr/>
      <dgm:t>
        <a:bodyPr/>
        <a:lstStyle/>
        <a:p>
          <a:endParaRPr lang="ru-RU"/>
        </a:p>
      </dgm:t>
    </dgm:pt>
  </dgm:ptLst>
  <dgm:cxnLst>
    <dgm:cxn modelId="{FF8D04F0-A5F4-4218-848F-9CE25321FA65}" type="presOf" srcId="{44950148-A7B0-41F7-BB96-99BB4E22083F}" destId="{AE4AAEC9-CDA9-49A3-A546-3215D99C4D4C}" srcOrd="0" destOrd="0" presId="urn:microsoft.com/office/officeart/2005/8/layout/target3"/>
    <dgm:cxn modelId="{2A453D76-0A0D-4D3B-9555-1CADBE5F335F}" srcId="{44950148-A7B0-41F7-BB96-99BB4E22083F}" destId="{77557E48-14D1-45BB-B8CF-87F01D981A8F}" srcOrd="0" destOrd="0" parTransId="{F40262B5-754A-44ED-997F-31E80FFC3786}" sibTransId="{025CD3E6-749E-4527-80BA-9B6B28CF7425}"/>
    <dgm:cxn modelId="{8AEB4D9E-0562-48D3-8158-0E4520248B9A}" type="presOf" srcId="{77557E48-14D1-45BB-B8CF-87F01D981A8F}" destId="{8261323E-A392-4E0E-B4E6-8CD17AB5026F}" srcOrd="1" destOrd="0" presId="urn:microsoft.com/office/officeart/2005/8/layout/target3"/>
    <dgm:cxn modelId="{48D0E459-A213-4461-BA7D-9A640B377F6E}" type="presOf" srcId="{77557E48-14D1-45BB-B8CF-87F01D981A8F}" destId="{AD8FBE1E-E049-46E7-BDE9-E8F8B8143864}" srcOrd="0" destOrd="0" presId="urn:microsoft.com/office/officeart/2005/8/layout/target3"/>
    <dgm:cxn modelId="{DC49A127-91CE-4A82-B127-DD6E5C5D9443}" type="presParOf" srcId="{AE4AAEC9-CDA9-49A3-A546-3215D99C4D4C}" destId="{BD035A09-21F2-4061-8FA8-5EF43EDB6094}" srcOrd="0" destOrd="0" presId="urn:microsoft.com/office/officeart/2005/8/layout/target3"/>
    <dgm:cxn modelId="{E8A54837-D6B7-49BE-8B63-76F5B033C52A}" type="presParOf" srcId="{AE4AAEC9-CDA9-49A3-A546-3215D99C4D4C}" destId="{96E55B9D-2F4E-4252-97DE-1DCFA7F7BC67}" srcOrd="1" destOrd="0" presId="urn:microsoft.com/office/officeart/2005/8/layout/target3"/>
    <dgm:cxn modelId="{0F5097B2-76D5-4DE1-9D69-2FFFEFB39094}" type="presParOf" srcId="{AE4AAEC9-CDA9-49A3-A546-3215D99C4D4C}" destId="{AD8FBE1E-E049-46E7-BDE9-E8F8B8143864}" srcOrd="2" destOrd="0" presId="urn:microsoft.com/office/officeart/2005/8/layout/target3"/>
    <dgm:cxn modelId="{3651A057-B298-42F6-A600-21806DAD4B62}" type="presParOf" srcId="{AE4AAEC9-CDA9-49A3-A546-3215D99C4D4C}" destId="{8261323E-A392-4E0E-B4E6-8CD17AB5026F}" srcOrd="3"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CE6EAA-B938-4A84-9B2A-684340F976AB}"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BD6B720E-2B77-457F-BF5A-120F9EB4BED6}">
      <dgm:prSet/>
      <dgm:spPr/>
      <dgm:t>
        <a:bodyPr/>
        <a:lstStyle/>
        <a:p>
          <a:pPr rtl="0"/>
          <a:r>
            <a:rPr lang="ru-RU" b="1" dirty="0" smtClean="0"/>
            <a:t>Бюджеты бюджетной системы Российской Федерации</a:t>
          </a:r>
        </a:p>
        <a:p>
          <a:pPr rtl="0"/>
          <a:r>
            <a:rPr lang="ru-RU" b="1" dirty="0" smtClean="0"/>
            <a:t>ст. 10 БК РФ </a:t>
          </a:r>
          <a:endParaRPr lang="ru-RU" dirty="0"/>
        </a:p>
      </dgm:t>
    </dgm:pt>
    <dgm:pt modelId="{B5C406CB-5BBC-4480-BDFE-8491B5AEBD71}" type="parTrans" cxnId="{08D068C9-15A7-44C5-981C-B6F673B3569F}">
      <dgm:prSet/>
      <dgm:spPr/>
      <dgm:t>
        <a:bodyPr/>
        <a:lstStyle/>
        <a:p>
          <a:endParaRPr lang="ru-RU"/>
        </a:p>
      </dgm:t>
    </dgm:pt>
    <dgm:pt modelId="{C03A2944-E9EA-4116-862C-CEBF107E18C8}" type="sibTrans" cxnId="{08D068C9-15A7-44C5-981C-B6F673B3569F}">
      <dgm:prSet/>
      <dgm:spPr/>
      <dgm:t>
        <a:bodyPr/>
        <a:lstStyle/>
        <a:p>
          <a:endParaRPr lang="ru-RU"/>
        </a:p>
      </dgm:t>
    </dgm:pt>
    <dgm:pt modelId="{2559FC3D-A2D9-4F13-9BD1-C6D8D3E887A0}" type="pres">
      <dgm:prSet presAssocID="{D5CE6EAA-B938-4A84-9B2A-684340F976AB}" presName="Name0" presStyleCnt="0">
        <dgm:presLayoutVars>
          <dgm:chMax val="7"/>
          <dgm:dir/>
          <dgm:animLvl val="lvl"/>
          <dgm:resizeHandles val="exact"/>
        </dgm:presLayoutVars>
      </dgm:prSet>
      <dgm:spPr/>
      <dgm:t>
        <a:bodyPr/>
        <a:lstStyle/>
        <a:p>
          <a:endParaRPr lang="ru-RU"/>
        </a:p>
      </dgm:t>
    </dgm:pt>
    <dgm:pt modelId="{B27882A0-3C07-46F3-B7EB-D461DDEC8F5F}" type="pres">
      <dgm:prSet presAssocID="{BD6B720E-2B77-457F-BF5A-120F9EB4BED6}" presName="circle1" presStyleLbl="node1" presStyleIdx="0" presStyleCnt="1"/>
      <dgm:spPr/>
    </dgm:pt>
    <dgm:pt modelId="{ACAB46CB-60F8-44F0-9F99-6AFA7E71C84F}" type="pres">
      <dgm:prSet presAssocID="{BD6B720E-2B77-457F-BF5A-120F9EB4BED6}" presName="space" presStyleCnt="0"/>
      <dgm:spPr/>
    </dgm:pt>
    <dgm:pt modelId="{3118B5A0-B974-4F4D-A1EF-FA765BAAC632}" type="pres">
      <dgm:prSet presAssocID="{BD6B720E-2B77-457F-BF5A-120F9EB4BED6}" presName="rect1" presStyleLbl="alignAcc1" presStyleIdx="0" presStyleCnt="1" custLinFactNeighborX="-3159" custLinFactNeighborY="-1744"/>
      <dgm:spPr/>
      <dgm:t>
        <a:bodyPr/>
        <a:lstStyle/>
        <a:p>
          <a:endParaRPr lang="ru-RU"/>
        </a:p>
      </dgm:t>
    </dgm:pt>
    <dgm:pt modelId="{0271F856-3B28-4DFE-9B1B-7E6A178F50FF}" type="pres">
      <dgm:prSet presAssocID="{BD6B720E-2B77-457F-BF5A-120F9EB4BED6}" presName="rect1ParTxNoCh" presStyleLbl="alignAcc1" presStyleIdx="0" presStyleCnt="1">
        <dgm:presLayoutVars>
          <dgm:chMax val="1"/>
          <dgm:bulletEnabled val="1"/>
        </dgm:presLayoutVars>
      </dgm:prSet>
      <dgm:spPr/>
      <dgm:t>
        <a:bodyPr/>
        <a:lstStyle/>
        <a:p>
          <a:endParaRPr lang="ru-RU"/>
        </a:p>
      </dgm:t>
    </dgm:pt>
  </dgm:ptLst>
  <dgm:cxnLst>
    <dgm:cxn modelId="{C63F3609-2C88-4750-9E2F-A94E5F8FF073}" type="presOf" srcId="{BD6B720E-2B77-457F-BF5A-120F9EB4BED6}" destId="{0271F856-3B28-4DFE-9B1B-7E6A178F50FF}" srcOrd="1" destOrd="0" presId="urn:microsoft.com/office/officeart/2005/8/layout/target3"/>
    <dgm:cxn modelId="{08D068C9-15A7-44C5-981C-B6F673B3569F}" srcId="{D5CE6EAA-B938-4A84-9B2A-684340F976AB}" destId="{BD6B720E-2B77-457F-BF5A-120F9EB4BED6}" srcOrd="0" destOrd="0" parTransId="{B5C406CB-5BBC-4480-BDFE-8491B5AEBD71}" sibTransId="{C03A2944-E9EA-4116-862C-CEBF107E18C8}"/>
    <dgm:cxn modelId="{8F6F6091-CA17-4081-B62E-10FF20F6105B}" type="presOf" srcId="{D5CE6EAA-B938-4A84-9B2A-684340F976AB}" destId="{2559FC3D-A2D9-4F13-9BD1-C6D8D3E887A0}" srcOrd="0" destOrd="0" presId="urn:microsoft.com/office/officeart/2005/8/layout/target3"/>
    <dgm:cxn modelId="{5DCDD348-8D65-4CF0-9248-26E6B4ECFEF8}" type="presOf" srcId="{BD6B720E-2B77-457F-BF5A-120F9EB4BED6}" destId="{3118B5A0-B974-4F4D-A1EF-FA765BAAC632}" srcOrd="0" destOrd="0" presId="urn:microsoft.com/office/officeart/2005/8/layout/target3"/>
    <dgm:cxn modelId="{C0750089-B32D-4BBA-B01C-DB829D1A2E44}" type="presParOf" srcId="{2559FC3D-A2D9-4F13-9BD1-C6D8D3E887A0}" destId="{B27882A0-3C07-46F3-B7EB-D461DDEC8F5F}" srcOrd="0" destOrd="0" presId="urn:microsoft.com/office/officeart/2005/8/layout/target3"/>
    <dgm:cxn modelId="{53C14993-0BA7-4F67-9E0E-A94C38F7D593}" type="presParOf" srcId="{2559FC3D-A2D9-4F13-9BD1-C6D8D3E887A0}" destId="{ACAB46CB-60F8-44F0-9F99-6AFA7E71C84F}" srcOrd="1" destOrd="0" presId="urn:microsoft.com/office/officeart/2005/8/layout/target3"/>
    <dgm:cxn modelId="{EE06B730-97B2-4758-9BFB-84FBAAFD4B63}" type="presParOf" srcId="{2559FC3D-A2D9-4F13-9BD1-C6D8D3E887A0}" destId="{3118B5A0-B974-4F4D-A1EF-FA765BAAC632}" srcOrd="2" destOrd="0" presId="urn:microsoft.com/office/officeart/2005/8/layout/target3"/>
    <dgm:cxn modelId="{2F80CF89-A81B-4F59-B394-9A11C2DE22B7}" type="presParOf" srcId="{2559FC3D-A2D9-4F13-9BD1-C6D8D3E887A0}" destId="{0271F856-3B28-4DFE-9B1B-7E6A178F50FF}" srcOrd="3" destOrd="0" presId="urn:microsoft.com/office/officeart/2005/8/layout/target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001BC9-446D-4525-B35A-17A26575A8DF}"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65325B92-7B0A-4C49-A9F6-86DC8194D21A}">
      <dgm:prSet/>
      <dgm:spPr/>
      <dgm:t>
        <a:bodyPr/>
        <a:lstStyle/>
        <a:p>
          <a:pPr rtl="0"/>
          <a:r>
            <a:rPr lang="ru-RU" b="1" dirty="0" smtClean="0"/>
            <a:t>Бюджеты субъектов Российской Федерации и бюджеты территориальных государственных внебюджетных фондов</a:t>
          </a:r>
          <a:endParaRPr lang="ru-RU" dirty="0"/>
        </a:p>
      </dgm:t>
    </dgm:pt>
    <dgm:pt modelId="{C647ABB9-D3F7-4797-AD71-3097070980B4}" type="parTrans" cxnId="{00D3D37B-715D-4439-94FD-85012832D55C}">
      <dgm:prSet/>
      <dgm:spPr/>
      <dgm:t>
        <a:bodyPr/>
        <a:lstStyle/>
        <a:p>
          <a:endParaRPr lang="ru-RU"/>
        </a:p>
      </dgm:t>
    </dgm:pt>
    <dgm:pt modelId="{258F0843-A8CD-4E3C-B62B-0ADE15B80BDB}" type="sibTrans" cxnId="{00D3D37B-715D-4439-94FD-85012832D55C}">
      <dgm:prSet/>
      <dgm:spPr/>
      <dgm:t>
        <a:bodyPr/>
        <a:lstStyle/>
        <a:p>
          <a:endParaRPr lang="ru-RU"/>
        </a:p>
      </dgm:t>
    </dgm:pt>
    <dgm:pt modelId="{594B4467-E970-4231-9ACA-A3C587184556}" type="pres">
      <dgm:prSet presAssocID="{FF001BC9-446D-4525-B35A-17A26575A8DF}" presName="Name0" presStyleCnt="0">
        <dgm:presLayoutVars>
          <dgm:chMax val="7"/>
          <dgm:dir/>
          <dgm:animLvl val="lvl"/>
          <dgm:resizeHandles val="exact"/>
        </dgm:presLayoutVars>
      </dgm:prSet>
      <dgm:spPr/>
      <dgm:t>
        <a:bodyPr/>
        <a:lstStyle/>
        <a:p>
          <a:endParaRPr lang="ru-RU"/>
        </a:p>
      </dgm:t>
    </dgm:pt>
    <dgm:pt modelId="{DBB8C3B7-9E07-4B48-8033-01C214AE2C90}" type="pres">
      <dgm:prSet presAssocID="{65325B92-7B0A-4C49-A9F6-86DC8194D21A}" presName="circle1" presStyleLbl="node1" presStyleIdx="0" presStyleCnt="1"/>
      <dgm:spPr/>
    </dgm:pt>
    <dgm:pt modelId="{B0FDD689-84B3-478F-ADAE-A6C1EE30124A}" type="pres">
      <dgm:prSet presAssocID="{65325B92-7B0A-4C49-A9F6-86DC8194D21A}" presName="space" presStyleCnt="0"/>
      <dgm:spPr/>
    </dgm:pt>
    <dgm:pt modelId="{A3FE12B8-FA93-4591-B83E-765BB82F91D9}" type="pres">
      <dgm:prSet presAssocID="{65325B92-7B0A-4C49-A9F6-86DC8194D21A}" presName="rect1" presStyleLbl="alignAcc1" presStyleIdx="0" presStyleCnt="1"/>
      <dgm:spPr/>
      <dgm:t>
        <a:bodyPr/>
        <a:lstStyle/>
        <a:p>
          <a:endParaRPr lang="ru-RU"/>
        </a:p>
      </dgm:t>
    </dgm:pt>
    <dgm:pt modelId="{00E2E37B-3DDC-4FD8-BAD9-656D6FA90C9D}" type="pres">
      <dgm:prSet presAssocID="{65325B92-7B0A-4C49-A9F6-86DC8194D21A}" presName="rect1ParTxNoCh" presStyleLbl="alignAcc1" presStyleIdx="0" presStyleCnt="1">
        <dgm:presLayoutVars>
          <dgm:chMax val="1"/>
          <dgm:bulletEnabled val="1"/>
        </dgm:presLayoutVars>
      </dgm:prSet>
      <dgm:spPr/>
      <dgm:t>
        <a:bodyPr/>
        <a:lstStyle/>
        <a:p>
          <a:endParaRPr lang="ru-RU"/>
        </a:p>
      </dgm:t>
    </dgm:pt>
  </dgm:ptLst>
  <dgm:cxnLst>
    <dgm:cxn modelId="{7220115C-ACCE-423C-B248-0C09478A7C02}" type="presOf" srcId="{FF001BC9-446D-4525-B35A-17A26575A8DF}" destId="{594B4467-E970-4231-9ACA-A3C587184556}" srcOrd="0" destOrd="0" presId="urn:microsoft.com/office/officeart/2005/8/layout/target3"/>
    <dgm:cxn modelId="{1863079E-0579-44BF-86AF-2D5283409564}" type="presOf" srcId="{65325B92-7B0A-4C49-A9F6-86DC8194D21A}" destId="{00E2E37B-3DDC-4FD8-BAD9-656D6FA90C9D}" srcOrd="1" destOrd="0" presId="urn:microsoft.com/office/officeart/2005/8/layout/target3"/>
    <dgm:cxn modelId="{00D3D37B-715D-4439-94FD-85012832D55C}" srcId="{FF001BC9-446D-4525-B35A-17A26575A8DF}" destId="{65325B92-7B0A-4C49-A9F6-86DC8194D21A}" srcOrd="0" destOrd="0" parTransId="{C647ABB9-D3F7-4797-AD71-3097070980B4}" sibTransId="{258F0843-A8CD-4E3C-B62B-0ADE15B80BDB}"/>
    <dgm:cxn modelId="{916E63C2-6AA2-4485-90A7-EBADFC96473A}" type="presOf" srcId="{65325B92-7B0A-4C49-A9F6-86DC8194D21A}" destId="{A3FE12B8-FA93-4591-B83E-765BB82F91D9}" srcOrd="0" destOrd="0" presId="urn:microsoft.com/office/officeart/2005/8/layout/target3"/>
    <dgm:cxn modelId="{565B2D7D-9905-4D96-9AFE-710928530472}" type="presParOf" srcId="{594B4467-E970-4231-9ACA-A3C587184556}" destId="{DBB8C3B7-9E07-4B48-8033-01C214AE2C90}" srcOrd="0" destOrd="0" presId="urn:microsoft.com/office/officeart/2005/8/layout/target3"/>
    <dgm:cxn modelId="{B3115509-A237-4F8C-97A3-8F3647D46252}" type="presParOf" srcId="{594B4467-E970-4231-9ACA-A3C587184556}" destId="{B0FDD689-84B3-478F-ADAE-A6C1EE30124A}" srcOrd="1" destOrd="0" presId="urn:microsoft.com/office/officeart/2005/8/layout/target3"/>
    <dgm:cxn modelId="{658F00EE-331C-4055-B315-A11A8E450CE9}" type="presParOf" srcId="{594B4467-E970-4231-9ACA-A3C587184556}" destId="{A3FE12B8-FA93-4591-B83E-765BB82F91D9}" srcOrd="2" destOrd="0" presId="urn:microsoft.com/office/officeart/2005/8/layout/target3"/>
    <dgm:cxn modelId="{FA302884-1210-4F6D-90CA-C6A034246B9F}" type="presParOf" srcId="{594B4467-E970-4231-9ACA-A3C587184556}" destId="{00E2E37B-3DDC-4FD8-BAD9-656D6FA90C9D}" srcOrd="3" destOrd="0" presId="urn:microsoft.com/office/officeart/2005/8/layout/target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7CF9BD-B6CA-4C8C-8B09-32DD39374C6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393CE746-1AC0-4CC8-8AD5-61B6C46A383B}">
      <dgm:prSet/>
      <dgm:spPr/>
      <dgm:t>
        <a:bodyPr/>
        <a:lstStyle/>
        <a:p>
          <a:pPr rtl="0"/>
          <a:r>
            <a:rPr lang="ru-RU" b="1" dirty="0" smtClean="0"/>
            <a:t>Федеральный бюджет и бюджеты государственных внебюджетных фондов Российской Федерации</a:t>
          </a:r>
          <a:endParaRPr lang="ru-RU" dirty="0"/>
        </a:p>
      </dgm:t>
    </dgm:pt>
    <dgm:pt modelId="{A325F01C-AF3C-48B5-94E6-7B637365BEC2}" type="parTrans" cxnId="{6D3A563D-AD84-4A98-82F9-70242A578A03}">
      <dgm:prSet/>
      <dgm:spPr/>
      <dgm:t>
        <a:bodyPr/>
        <a:lstStyle/>
        <a:p>
          <a:endParaRPr lang="ru-RU"/>
        </a:p>
      </dgm:t>
    </dgm:pt>
    <dgm:pt modelId="{5B6536B6-CC26-4CDD-B1E1-9FEC7E6080DD}" type="sibTrans" cxnId="{6D3A563D-AD84-4A98-82F9-70242A578A03}">
      <dgm:prSet/>
      <dgm:spPr/>
      <dgm:t>
        <a:bodyPr/>
        <a:lstStyle/>
        <a:p>
          <a:endParaRPr lang="ru-RU"/>
        </a:p>
      </dgm:t>
    </dgm:pt>
    <dgm:pt modelId="{AF755818-6BE2-455E-B7B8-0F1B91BC75FB}" type="pres">
      <dgm:prSet presAssocID="{B27CF9BD-B6CA-4C8C-8B09-32DD39374C64}" presName="Name0" presStyleCnt="0">
        <dgm:presLayoutVars>
          <dgm:chMax val="7"/>
          <dgm:dir/>
          <dgm:animLvl val="lvl"/>
          <dgm:resizeHandles val="exact"/>
        </dgm:presLayoutVars>
      </dgm:prSet>
      <dgm:spPr/>
      <dgm:t>
        <a:bodyPr/>
        <a:lstStyle/>
        <a:p>
          <a:endParaRPr lang="ru-RU"/>
        </a:p>
      </dgm:t>
    </dgm:pt>
    <dgm:pt modelId="{ED25B118-FDF8-41E4-9BD4-348DDD5A35E7}" type="pres">
      <dgm:prSet presAssocID="{393CE746-1AC0-4CC8-8AD5-61B6C46A383B}" presName="circle1" presStyleLbl="node1" presStyleIdx="0" presStyleCnt="1" custLinFactNeighborX="-2300" custLinFactNeighborY="-2690"/>
      <dgm:spPr/>
    </dgm:pt>
    <dgm:pt modelId="{2A2D4329-BB4F-4BD6-86B5-DAEB9277F56B}" type="pres">
      <dgm:prSet presAssocID="{393CE746-1AC0-4CC8-8AD5-61B6C46A383B}" presName="space" presStyleCnt="0"/>
      <dgm:spPr/>
    </dgm:pt>
    <dgm:pt modelId="{5B52FCF3-ADBE-4309-BA25-452A5E0C9DD0}" type="pres">
      <dgm:prSet presAssocID="{393CE746-1AC0-4CC8-8AD5-61B6C46A383B}" presName="rect1" presStyleLbl="alignAcc1" presStyleIdx="0" presStyleCnt="1" custLinFactNeighborX="458" custLinFactNeighborY="1622"/>
      <dgm:spPr/>
      <dgm:t>
        <a:bodyPr/>
        <a:lstStyle/>
        <a:p>
          <a:endParaRPr lang="ru-RU"/>
        </a:p>
      </dgm:t>
    </dgm:pt>
    <dgm:pt modelId="{4DB3580B-913B-4D4F-835F-EEF666DF74DC}" type="pres">
      <dgm:prSet presAssocID="{393CE746-1AC0-4CC8-8AD5-61B6C46A383B}" presName="rect1ParTxNoCh" presStyleLbl="alignAcc1" presStyleIdx="0" presStyleCnt="1">
        <dgm:presLayoutVars>
          <dgm:chMax val="1"/>
          <dgm:bulletEnabled val="1"/>
        </dgm:presLayoutVars>
      </dgm:prSet>
      <dgm:spPr/>
      <dgm:t>
        <a:bodyPr/>
        <a:lstStyle/>
        <a:p>
          <a:endParaRPr lang="ru-RU"/>
        </a:p>
      </dgm:t>
    </dgm:pt>
  </dgm:ptLst>
  <dgm:cxnLst>
    <dgm:cxn modelId="{6D3A563D-AD84-4A98-82F9-70242A578A03}" srcId="{B27CF9BD-B6CA-4C8C-8B09-32DD39374C64}" destId="{393CE746-1AC0-4CC8-8AD5-61B6C46A383B}" srcOrd="0" destOrd="0" parTransId="{A325F01C-AF3C-48B5-94E6-7B637365BEC2}" sibTransId="{5B6536B6-CC26-4CDD-B1E1-9FEC7E6080DD}"/>
    <dgm:cxn modelId="{38495961-94EC-4858-9BF3-79AC465F13A2}" type="presOf" srcId="{393CE746-1AC0-4CC8-8AD5-61B6C46A383B}" destId="{5B52FCF3-ADBE-4309-BA25-452A5E0C9DD0}" srcOrd="0" destOrd="0" presId="urn:microsoft.com/office/officeart/2005/8/layout/target3"/>
    <dgm:cxn modelId="{830775DA-E150-480E-84E6-A6C330560BE9}" type="presOf" srcId="{393CE746-1AC0-4CC8-8AD5-61B6C46A383B}" destId="{4DB3580B-913B-4D4F-835F-EEF666DF74DC}" srcOrd="1" destOrd="0" presId="urn:microsoft.com/office/officeart/2005/8/layout/target3"/>
    <dgm:cxn modelId="{F9E68711-AFE6-454D-96D6-D7F1997CE208}" type="presOf" srcId="{B27CF9BD-B6CA-4C8C-8B09-32DD39374C64}" destId="{AF755818-6BE2-455E-B7B8-0F1B91BC75FB}" srcOrd="0" destOrd="0" presId="urn:microsoft.com/office/officeart/2005/8/layout/target3"/>
    <dgm:cxn modelId="{3B5678B6-6E3A-4A1A-9795-92043CB8211F}" type="presParOf" srcId="{AF755818-6BE2-455E-B7B8-0F1B91BC75FB}" destId="{ED25B118-FDF8-41E4-9BD4-348DDD5A35E7}" srcOrd="0" destOrd="0" presId="urn:microsoft.com/office/officeart/2005/8/layout/target3"/>
    <dgm:cxn modelId="{59CFA4AC-8E7C-4BD6-879A-C0CC9D2A73E8}" type="presParOf" srcId="{AF755818-6BE2-455E-B7B8-0F1B91BC75FB}" destId="{2A2D4329-BB4F-4BD6-86B5-DAEB9277F56B}" srcOrd="1" destOrd="0" presId="urn:microsoft.com/office/officeart/2005/8/layout/target3"/>
    <dgm:cxn modelId="{63B6BAF4-ECC3-4364-9823-5EFB3E163A86}" type="presParOf" srcId="{AF755818-6BE2-455E-B7B8-0F1B91BC75FB}" destId="{5B52FCF3-ADBE-4309-BA25-452A5E0C9DD0}" srcOrd="2" destOrd="0" presId="urn:microsoft.com/office/officeart/2005/8/layout/target3"/>
    <dgm:cxn modelId="{D7CE7165-2E83-41A8-9F7C-2F64E5A447F7}" type="presParOf" srcId="{AF755818-6BE2-455E-B7B8-0F1B91BC75FB}" destId="{4DB3580B-913B-4D4F-835F-EEF666DF74DC}" srcOrd="3" destOrd="0" presId="urn:microsoft.com/office/officeart/2005/8/layout/target3"/>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6A01AF-C8B4-4BEB-9A46-80EE452EC6D3}" type="doc">
      <dgm:prSet loTypeId="urn:microsoft.com/office/officeart/2005/8/layout/hProcess9" loCatId="process" qsTypeId="urn:microsoft.com/office/officeart/2005/8/quickstyle/simple1" qsCatId="simple" csTypeId="urn:microsoft.com/office/officeart/2005/8/colors/accent1_2" csCatId="accent1" phldr="1"/>
      <dgm:spPr/>
    </dgm:pt>
    <dgm:pt modelId="{42EF885B-CFD9-416D-9270-75F0A39A8661}">
      <dgm:prSet phldrT="[Текст]"/>
      <dgm:spPr/>
      <dgm:t>
        <a:bodyPr/>
        <a:lstStyle/>
        <a:p>
          <a:r>
            <a:rPr lang="ru-RU" dirty="0" smtClean="0">
              <a:solidFill>
                <a:schemeClr val="tx1"/>
              </a:solidFill>
            </a:rPr>
            <a:t>Российская Федерация</a:t>
          </a:r>
          <a:endParaRPr lang="ru-RU" dirty="0">
            <a:solidFill>
              <a:schemeClr val="tx1"/>
            </a:solidFill>
          </a:endParaRPr>
        </a:p>
      </dgm:t>
    </dgm:pt>
    <dgm:pt modelId="{1055AA94-4E73-44B1-BC36-6B1ED21F58BC}" type="parTrans" cxnId="{BABE9068-C301-4A30-89E3-6311A6DDAEB4}">
      <dgm:prSet/>
      <dgm:spPr/>
      <dgm:t>
        <a:bodyPr/>
        <a:lstStyle/>
        <a:p>
          <a:endParaRPr lang="ru-RU"/>
        </a:p>
      </dgm:t>
    </dgm:pt>
    <dgm:pt modelId="{626BC27E-804F-45E8-85D5-63D0F494244E}" type="sibTrans" cxnId="{BABE9068-C301-4A30-89E3-6311A6DDAEB4}">
      <dgm:prSet/>
      <dgm:spPr/>
      <dgm:t>
        <a:bodyPr/>
        <a:lstStyle/>
        <a:p>
          <a:endParaRPr lang="ru-RU"/>
        </a:p>
      </dgm:t>
    </dgm:pt>
    <dgm:pt modelId="{07DB2D88-741F-4F37-AAA4-F37C83424A9B}">
      <dgm:prSet phldrT="[Текст]"/>
      <dgm:spPr/>
      <dgm:t>
        <a:bodyPr/>
        <a:lstStyle/>
        <a:p>
          <a:r>
            <a:rPr lang="ru-RU" dirty="0" smtClean="0">
              <a:solidFill>
                <a:schemeClr val="tx1"/>
              </a:solidFill>
            </a:rPr>
            <a:t>Субъекты Российской Федерации</a:t>
          </a:r>
          <a:endParaRPr lang="ru-RU" dirty="0">
            <a:solidFill>
              <a:schemeClr val="tx1"/>
            </a:solidFill>
          </a:endParaRPr>
        </a:p>
      </dgm:t>
    </dgm:pt>
    <dgm:pt modelId="{B6C1549C-4BEB-4EC5-993D-1A10F1A207CD}" type="parTrans" cxnId="{0008A2C9-0DFD-424E-8C25-3BDAF521A843}">
      <dgm:prSet/>
      <dgm:spPr/>
      <dgm:t>
        <a:bodyPr/>
        <a:lstStyle/>
        <a:p>
          <a:endParaRPr lang="ru-RU"/>
        </a:p>
      </dgm:t>
    </dgm:pt>
    <dgm:pt modelId="{17F97E6F-F99D-43AA-B835-BE0F8E6B67DE}" type="sibTrans" cxnId="{0008A2C9-0DFD-424E-8C25-3BDAF521A843}">
      <dgm:prSet/>
      <dgm:spPr/>
      <dgm:t>
        <a:bodyPr/>
        <a:lstStyle/>
        <a:p>
          <a:endParaRPr lang="ru-RU"/>
        </a:p>
      </dgm:t>
    </dgm:pt>
    <dgm:pt modelId="{4755C9E9-DF8A-4546-8C77-6D6A7BFF32B1}">
      <dgm:prSet/>
      <dgm:spPr/>
      <dgm:t>
        <a:bodyPr/>
        <a:lstStyle/>
        <a:p>
          <a:r>
            <a:rPr lang="ru-RU" b="0" dirty="0" smtClean="0">
              <a:solidFill>
                <a:schemeClr val="tx1"/>
              </a:solidFill>
              <a:latin typeface="Times New Roman" pitchFamily="18" charset="0"/>
              <a:cs typeface="Times New Roman" pitchFamily="18" charset="0"/>
            </a:rPr>
            <a:t>Местные</a:t>
          </a:r>
          <a:r>
            <a:rPr lang="ru-RU" b="1" dirty="0" smtClean="0">
              <a:solidFill>
                <a:schemeClr val="tx1"/>
              </a:solidFill>
              <a:latin typeface="Times New Roman" pitchFamily="18" charset="0"/>
              <a:cs typeface="Times New Roman" pitchFamily="18" charset="0"/>
            </a:rPr>
            <a:t> </a:t>
          </a:r>
          <a:r>
            <a:rPr lang="ru-RU" b="0" dirty="0" smtClean="0">
              <a:solidFill>
                <a:schemeClr val="tx1"/>
              </a:solidFill>
              <a:latin typeface="Times New Roman" pitchFamily="18" charset="0"/>
              <a:cs typeface="Times New Roman" pitchFamily="18" charset="0"/>
            </a:rPr>
            <a:t>бюджеты</a:t>
          </a:r>
          <a:endParaRPr lang="ru-RU" b="0" dirty="0">
            <a:solidFill>
              <a:schemeClr val="tx1"/>
            </a:solidFill>
            <a:latin typeface="Times New Roman" pitchFamily="18" charset="0"/>
            <a:cs typeface="Times New Roman" pitchFamily="18" charset="0"/>
          </a:endParaRPr>
        </a:p>
      </dgm:t>
    </dgm:pt>
    <dgm:pt modelId="{CA240DC4-5047-4438-942F-460AAAD04092}" type="parTrans" cxnId="{82862427-68C2-4680-91B4-E1ACE00D2ACE}">
      <dgm:prSet/>
      <dgm:spPr/>
      <dgm:t>
        <a:bodyPr/>
        <a:lstStyle/>
        <a:p>
          <a:endParaRPr lang="ru-RU"/>
        </a:p>
      </dgm:t>
    </dgm:pt>
    <dgm:pt modelId="{420D3B28-CF2E-4E79-B1A0-8656E746CA12}" type="sibTrans" cxnId="{82862427-68C2-4680-91B4-E1ACE00D2ACE}">
      <dgm:prSet/>
      <dgm:spPr/>
      <dgm:t>
        <a:bodyPr/>
        <a:lstStyle/>
        <a:p>
          <a:endParaRPr lang="ru-RU"/>
        </a:p>
      </dgm:t>
    </dgm:pt>
    <dgm:pt modelId="{C357DAC0-F084-4503-B57B-2002FD4C94D2}" type="pres">
      <dgm:prSet presAssocID="{B36A01AF-C8B4-4BEB-9A46-80EE452EC6D3}" presName="CompostProcess" presStyleCnt="0">
        <dgm:presLayoutVars>
          <dgm:dir/>
          <dgm:resizeHandles val="exact"/>
        </dgm:presLayoutVars>
      </dgm:prSet>
      <dgm:spPr/>
    </dgm:pt>
    <dgm:pt modelId="{8F01AC53-C001-4266-833A-8A2D3E3D5CD5}" type="pres">
      <dgm:prSet presAssocID="{B36A01AF-C8B4-4BEB-9A46-80EE452EC6D3}" presName="arrow" presStyleLbl="bgShp" presStyleIdx="0" presStyleCnt="1" custLinFactNeighborX="-372" custLinFactNeighborY="63640"/>
      <dgm:spPr/>
    </dgm:pt>
    <dgm:pt modelId="{E4358F14-2106-4C71-AF74-12A92C07C289}" type="pres">
      <dgm:prSet presAssocID="{B36A01AF-C8B4-4BEB-9A46-80EE452EC6D3}" presName="linearProcess" presStyleCnt="0"/>
      <dgm:spPr/>
    </dgm:pt>
    <dgm:pt modelId="{0A95EBD5-B436-4501-8B28-346CE63F792E}" type="pres">
      <dgm:prSet presAssocID="{42EF885B-CFD9-416D-9270-75F0A39A8661}" presName="textNode" presStyleLbl="node1" presStyleIdx="0" presStyleCnt="3" custLinFactNeighborX="28985" custLinFactNeighborY="2161">
        <dgm:presLayoutVars>
          <dgm:bulletEnabled val="1"/>
        </dgm:presLayoutVars>
      </dgm:prSet>
      <dgm:spPr/>
      <dgm:t>
        <a:bodyPr/>
        <a:lstStyle/>
        <a:p>
          <a:endParaRPr lang="ru-RU"/>
        </a:p>
      </dgm:t>
    </dgm:pt>
    <dgm:pt modelId="{A563B14B-8B02-40C8-BA05-79915ACF6CA3}" type="pres">
      <dgm:prSet presAssocID="{626BC27E-804F-45E8-85D5-63D0F494244E}" presName="sibTrans" presStyleCnt="0"/>
      <dgm:spPr/>
    </dgm:pt>
    <dgm:pt modelId="{3B3E0E90-318A-4932-A678-90A2942C6AEA}" type="pres">
      <dgm:prSet presAssocID="{07DB2D88-741F-4F37-AAA4-F37C83424A9B}" presName="textNode" presStyleLbl="node1" presStyleIdx="1" presStyleCnt="3" custLinFactNeighborX="1" custLinFactNeighborY="-3513">
        <dgm:presLayoutVars>
          <dgm:bulletEnabled val="1"/>
        </dgm:presLayoutVars>
      </dgm:prSet>
      <dgm:spPr/>
      <dgm:t>
        <a:bodyPr/>
        <a:lstStyle/>
        <a:p>
          <a:endParaRPr lang="ru-RU"/>
        </a:p>
      </dgm:t>
    </dgm:pt>
    <dgm:pt modelId="{CE8008DE-5E0B-4C77-AC0D-9CE52515A01C}" type="pres">
      <dgm:prSet presAssocID="{17F97E6F-F99D-43AA-B835-BE0F8E6B67DE}" presName="sibTrans" presStyleCnt="0"/>
      <dgm:spPr/>
    </dgm:pt>
    <dgm:pt modelId="{89626F3F-3CFF-43C4-A134-C6373993D28E}" type="pres">
      <dgm:prSet presAssocID="{4755C9E9-DF8A-4546-8C77-6D6A7BFF32B1}" presName="textNode" presStyleLbl="node1" presStyleIdx="2" presStyleCnt="3">
        <dgm:presLayoutVars>
          <dgm:bulletEnabled val="1"/>
        </dgm:presLayoutVars>
      </dgm:prSet>
      <dgm:spPr/>
      <dgm:t>
        <a:bodyPr/>
        <a:lstStyle/>
        <a:p>
          <a:endParaRPr lang="ru-RU"/>
        </a:p>
      </dgm:t>
    </dgm:pt>
  </dgm:ptLst>
  <dgm:cxnLst>
    <dgm:cxn modelId="{339C0355-DED2-4419-82AE-8C3E78F2A781}" type="presOf" srcId="{07DB2D88-741F-4F37-AAA4-F37C83424A9B}" destId="{3B3E0E90-318A-4932-A678-90A2942C6AEA}" srcOrd="0" destOrd="0" presId="urn:microsoft.com/office/officeart/2005/8/layout/hProcess9"/>
    <dgm:cxn modelId="{1F30A6E8-3083-43FA-983C-6DF05DC2AF29}" type="presOf" srcId="{42EF885B-CFD9-416D-9270-75F0A39A8661}" destId="{0A95EBD5-B436-4501-8B28-346CE63F792E}" srcOrd="0" destOrd="0" presId="urn:microsoft.com/office/officeart/2005/8/layout/hProcess9"/>
    <dgm:cxn modelId="{82862427-68C2-4680-91B4-E1ACE00D2ACE}" srcId="{B36A01AF-C8B4-4BEB-9A46-80EE452EC6D3}" destId="{4755C9E9-DF8A-4546-8C77-6D6A7BFF32B1}" srcOrd="2" destOrd="0" parTransId="{CA240DC4-5047-4438-942F-460AAAD04092}" sibTransId="{420D3B28-CF2E-4E79-B1A0-8656E746CA12}"/>
    <dgm:cxn modelId="{437165BA-50A9-4287-8349-619DA5447B4A}" type="presOf" srcId="{B36A01AF-C8B4-4BEB-9A46-80EE452EC6D3}" destId="{C357DAC0-F084-4503-B57B-2002FD4C94D2}" srcOrd="0" destOrd="0" presId="urn:microsoft.com/office/officeart/2005/8/layout/hProcess9"/>
    <dgm:cxn modelId="{BABE9068-C301-4A30-89E3-6311A6DDAEB4}" srcId="{B36A01AF-C8B4-4BEB-9A46-80EE452EC6D3}" destId="{42EF885B-CFD9-416D-9270-75F0A39A8661}" srcOrd="0" destOrd="0" parTransId="{1055AA94-4E73-44B1-BC36-6B1ED21F58BC}" sibTransId="{626BC27E-804F-45E8-85D5-63D0F494244E}"/>
    <dgm:cxn modelId="{DE43C2D7-800D-4CEA-A3FA-4235EC4B7EAC}" type="presOf" srcId="{4755C9E9-DF8A-4546-8C77-6D6A7BFF32B1}" destId="{89626F3F-3CFF-43C4-A134-C6373993D28E}" srcOrd="0" destOrd="0" presId="urn:microsoft.com/office/officeart/2005/8/layout/hProcess9"/>
    <dgm:cxn modelId="{0008A2C9-0DFD-424E-8C25-3BDAF521A843}" srcId="{B36A01AF-C8B4-4BEB-9A46-80EE452EC6D3}" destId="{07DB2D88-741F-4F37-AAA4-F37C83424A9B}" srcOrd="1" destOrd="0" parTransId="{B6C1549C-4BEB-4EC5-993D-1A10F1A207CD}" sibTransId="{17F97E6F-F99D-43AA-B835-BE0F8E6B67DE}"/>
    <dgm:cxn modelId="{A9B6D39C-4292-45E9-A895-4C0157051A48}" type="presParOf" srcId="{C357DAC0-F084-4503-B57B-2002FD4C94D2}" destId="{8F01AC53-C001-4266-833A-8A2D3E3D5CD5}" srcOrd="0" destOrd="0" presId="urn:microsoft.com/office/officeart/2005/8/layout/hProcess9"/>
    <dgm:cxn modelId="{6B11F806-C81E-473C-BAAA-17770F56936C}" type="presParOf" srcId="{C357DAC0-F084-4503-B57B-2002FD4C94D2}" destId="{E4358F14-2106-4C71-AF74-12A92C07C289}" srcOrd="1" destOrd="0" presId="urn:microsoft.com/office/officeart/2005/8/layout/hProcess9"/>
    <dgm:cxn modelId="{3191789B-2706-492E-BA69-59284806AA37}" type="presParOf" srcId="{E4358F14-2106-4C71-AF74-12A92C07C289}" destId="{0A95EBD5-B436-4501-8B28-346CE63F792E}" srcOrd="0" destOrd="0" presId="urn:microsoft.com/office/officeart/2005/8/layout/hProcess9"/>
    <dgm:cxn modelId="{E9B5CEEA-8E40-40FF-BFE9-AF40DD708AD4}" type="presParOf" srcId="{E4358F14-2106-4C71-AF74-12A92C07C289}" destId="{A563B14B-8B02-40C8-BA05-79915ACF6CA3}" srcOrd="1" destOrd="0" presId="urn:microsoft.com/office/officeart/2005/8/layout/hProcess9"/>
    <dgm:cxn modelId="{838365E1-34EA-484A-852D-97D9F69EBACF}" type="presParOf" srcId="{E4358F14-2106-4C71-AF74-12A92C07C289}" destId="{3B3E0E90-318A-4932-A678-90A2942C6AEA}" srcOrd="2" destOrd="0" presId="urn:microsoft.com/office/officeart/2005/8/layout/hProcess9"/>
    <dgm:cxn modelId="{AD024C0A-7C5F-4417-98EA-3C9DCC87405E}" type="presParOf" srcId="{E4358F14-2106-4C71-AF74-12A92C07C289}" destId="{CE8008DE-5E0B-4C77-AC0D-9CE52515A01C}" srcOrd="3" destOrd="0" presId="urn:microsoft.com/office/officeart/2005/8/layout/hProcess9"/>
    <dgm:cxn modelId="{CDF22A43-657C-448B-9C4A-469260ABDCBD}" type="presParOf" srcId="{E4358F14-2106-4C71-AF74-12A92C07C289}" destId="{89626F3F-3CFF-43C4-A134-C6373993D28E}" srcOrd="4" destOrd="0" presId="urn:microsoft.com/office/officeart/2005/8/layout/hProcess9"/>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9B68652-D763-4AC7-BD59-E7F4ADF5D11D}" type="doc">
      <dgm:prSet loTypeId="urn:microsoft.com/office/officeart/2005/8/layout/venn1" loCatId="relationship" qsTypeId="urn:microsoft.com/office/officeart/2005/8/quickstyle/simple1" qsCatId="simple" csTypeId="urn:microsoft.com/office/officeart/2005/8/colors/accent1_2" csCatId="accent1" phldr="1"/>
      <dgm:spPr/>
    </dgm:pt>
    <dgm:pt modelId="{651CB43C-E641-4C0F-947F-421344286A75}">
      <dgm:prSet phldrT="[Текст]" phldr="1">
        <dgm:style>
          <a:lnRef idx="1">
            <a:schemeClr val="accent3"/>
          </a:lnRef>
          <a:fillRef idx="2">
            <a:schemeClr val="accent3"/>
          </a:fillRef>
          <a:effectRef idx="1">
            <a:schemeClr val="accent3"/>
          </a:effectRef>
          <a:fontRef idx="minor">
            <a:schemeClr val="dk1"/>
          </a:fontRef>
        </dgm:style>
      </dgm:prSet>
      <dgm:spPr/>
      <dgm:t>
        <a:bodyPr/>
        <a:lstStyle/>
        <a:p>
          <a:endParaRPr lang="ru-RU" dirty="0"/>
        </a:p>
      </dgm:t>
    </dgm:pt>
    <dgm:pt modelId="{73BF8DC8-8923-483D-91C8-10BAC4531305}" type="parTrans" cxnId="{A41EACC8-55B8-43A2-88ED-B98790AD931E}">
      <dgm:prSet/>
      <dgm:spPr/>
      <dgm:t>
        <a:bodyPr/>
        <a:lstStyle/>
        <a:p>
          <a:endParaRPr lang="ru-RU"/>
        </a:p>
      </dgm:t>
    </dgm:pt>
    <dgm:pt modelId="{29265473-510B-45A0-B9FE-149095CAE151}" type="sibTrans" cxnId="{A41EACC8-55B8-43A2-88ED-B98790AD931E}">
      <dgm:prSet/>
      <dgm:spPr/>
      <dgm:t>
        <a:bodyPr/>
        <a:lstStyle/>
        <a:p>
          <a:endParaRPr lang="ru-RU"/>
        </a:p>
      </dgm:t>
    </dgm:pt>
    <dgm:pt modelId="{48139BA6-2CFD-4B74-8D16-5C236D7F6B8A}">
      <dgm:prSet phldrT="[Текст]" phldr="1">
        <dgm:style>
          <a:lnRef idx="1">
            <a:schemeClr val="accent3"/>
          </a:lnRef>
          <a:fillRef idx="2">
            <a:schemeClr val="accent3"/>
          </a:fillRef>
          <a:effectRef idx="1">
            <a:schemeClr val="accent3"/>
          </a:effectRef>
          <a:fontRef idx="minor">
            <a:schemeClr val="dk1"/>
          </a:fontRef>
        </dgm:style>
      </dgm:prSet>
      <dgm:spPr/>
      <dgm:t>
        <a:bodyPr/>
        <a:lstStyle/>
        <a:p>
          <a:endParaRPr lang="ru-RU" dirty="0"/>
        </a:p>
      </dgm:t>
    </dgm:pt>
    <dgm:pt modelId="{B4A37761-1946-4130-97BA-C2CD96589343}" type="parTrans" cxnId="{104005E6-6082-4AA9-AFE9-3D6ED1AAB9E7}">
      <dgm:prSet/>
      <dgm:spPr/>
      <dgm:t>
        <a:bodyPr/>
        <a:lstStyle/>
        <a:p>
          <a:endParaRPr lang="ru-RU"/>
        </a:p>
      </dgm:t>
    </dgm:pt>
    <dgm:pt modelId="{432769D0-7E39-41A1-9D5E-99E18E2A07B9}" type="sibTrans" cxnId="{104005E6-6082-4AA9-AFE9-3D6ED1AAB9E7}">
      <dgm:prSet/>
      <dgm:spPr/>
      <dgm:t>
        <a:bodyPr/>
        <a:lstStyle/>
        <a:p>
          <a:endParaRPr lang="ru-RU"/>
        </a:p>
      </dgm:t>
    </dgm:pt>
    <dgm:pt modelId="{A88360DF-83DB-4782-8A43-0870601756A0}">
      <dgm:prSet phldrT="[Текст]" phldr="1">
        <dgm:style>
          <a:lnRef idx="1">
            <a:schemeClr val="accent3"/>
          </a:lnRef>
          <a:fillRef idx="2">
            <a:schemeClr val="accent3"/>
          </a:fillRef>
          <a:effectRef idx="1">
            <a:schemeClr val="accent3"/>
          </a:effectRef>
          <a:fontRef idx="minor">
            <a:schemeClr val="dk1"/>
          </a:fontRef>
        </dgm:style>
      </dgm:prSet>
      <dgm:spPr/>
      <dgm:t>
        <a:bodyPr/>
        <a:lstStyle/>
        <a:p>
          <a:endParaRPr lang="ru-RU" dirty="0"/>
        </a:p>
      </dgm:t>
    </dgm:pt>
    <dgm:pt modelId="{98B61BFE-9162-4101-AD2A-7A406180BCC7}" type="parTrans" cxnId="{0CC78BBA-FE31-4374-AA6D-A1437F075561}">
      <dgm:prSet/>
      <dgm:spPr/>
      <dgm:t>
        <a:bodyPr/>
        <a:lstStyle/>
        <a:p>
          <a:endParaRPr lang="ru-RU"/>
        </a:p>
      </dgm:t>
    </dgm:pt>
    <dgm:pt modelId="{47BCD58E-124D-4CA1-B148-0579F0D8202F}" type="sibTrans" cxnId="{0CC78BBA-FE31-4374-AA6D-A1437F075561}">
      <dgm:prSet/>
      <dgm:spPr/>
      <dgm:t>
        <a:bodyPr/>
        <a:lstStyle/>
        <a:p>
          <a:endParaRPr lang="ru-RU"/>
        </a:p>
      </dgm:t>
    </dgm:pt>
    <dgm:pt modelId="{181C9ABD-8443-4C0F-BE6F-27632FF56B10}" type="pres">
      <dgm:prSet presAssocID="{59B68652-D763-4AC7-BD59-E7F4ADF5D11D}" presName="compositeShape" presStyleCnt="0">
        <dgm:presLayoutVars>
          <dgm:chMax val="7"/>
          <dgm:dir/>
          <dgm:resizeHandles val="exact"/>
        </dgm:presLayoutVars>
      </dgm:prSet>
      <dgm:spPr/>
    </dgm:pt>
    <dgm:pt modelId="{6EC54685-E6A2-4B38-AB85-CC0D63181AE5}" type="pres">
      <dgm:prSet presAssocID="{651CB43C-E641-4C0F-947F-421344286A75}" presName="circ1" presStyleLbl="vennNode1" presStyleIdx="0" presStyleCnt="3" custLinFactNeighborX="-15891" custLinFactNeighborY="-10896"/>
      <dgm:spPr/>
      <dgm:t>
        <a:bodyPr/>
        <a:lstStyle/>
        <a:p>
          <a:endParaRPr lang="ru-RU"/>
        </a:p>
      </dgm:t>
    </dgm:pt>
    <dgm:pt modelId="{200CE82F-43FC-4418-AD3C-629A2FA66FE2}" type="pres">
      <dgm:prSet presAssocID="{651CB43C-E641-4C0F-947F-421344286A75}" presName="circ1Tx" presStyleLbl="revTx" presStyleIdx="0" presStyleCnt="0">
        <dgm:presLayoutVars>
          <dgm:chMax val="0"/>
          <dgm:chPref val="0"/>
          <dgm:bulletEnabled val="1"/>
        </dgm:presLayoutVars>
      </dgm:prSet>
      <dgm:spPr/>
      <dgm:t>
        <a:bodyPr/>
        <a:lstStyle/>
        <a:p>
          <a:endParaRPr lang="ru-RU"/>
        </a:p>
      </dgm:t>
    </dgm:pt>
    <dgm:pt modelId="{E9D31577-C6F4-4D9F-8A74-74CFB95FAC0A}" type="pres">
      <dgm:prSet presAssocID="{48139BA6-2CFD-4B74-8D16-5C236D7F6B8A}" presName="circ2" presStyleLbl="vennNode1" presStyleIdx="1" presStyleCnt="3" custLinFactNeighborX="36965" custLinFactNeighborY="-3731"/>
      <dgm:spPr/>
      <dgm:t>
        <a:bodyPr/>
        <a:lstStyle/>
        <a:p>
          <a:endParaRPr lang="ru-RU"/>
        </a:p>
      </dgm:t>
    </dgm:pt>
    <dgm:pt modelId="{444A695B-BE8C-4926-AB30-76A5639C6C23}" type="pres">
      <dgm:prSet presAssocID="{48139BA6-2CFD-4B74-8D16-5C236D7F6B8A}" presName="circ2Tx" presStyleLbl="revTx" presStyleIdx="0" presStyleCnt="0">
        <dgm:presLayoutVars>
          <dgm:chMax val="0"/>
          <dgm:chPref val="0"/>
          <dgm:bulletEnabled val="1"/>
        </dgm:presLayoutVars>
      </dgm:prSet>
      <dgm:spPr/>
      <dgm:t>
        <a:bodyPr/>
        <a:lstStyle/>
        <a:p>
          <a:endParaRPr lang="ru-RU"/>
        </a:p>
      </dgm:t>
    </dgm:pt>
    <dgm:pt modelId="{B75AA1E9-781A-458C-B6CC-73A141B06B9C}" type="pres">
      <dgm:prSet presAssocID="{A88360DF-83DB-4782-8A43-0870601756A0}" presName="circ3" presStyleLbl="vennNode1" presStyleIdx="2" presStyleCnt="3" custLinFactNeighborX="-36965" custLinFactNeighborY="614"/>
      <dgm:spPr/>
      <dgm:t>
        <a:bodyPr/>
        <a:lstStyle/>
        <a:p>
          <a:endParaRPr lang="ru-RU"/>
        </a:p>
      </dgm:t>
    </dgm:pt>
    <dgm:pt modelId="{315F826C-BE3F-42DB-9AF1-6548AC6F56CA}" type="pres">
      <dgm:prSet presAssocID="{A88360DF-83DB-4782-8A43-0870601756A0}" presName="circ3Tx" presStyleLbl="revTx" presStyleIdx="0" presStyleCnt="0">
        <dgm:presLayoutVars>
          <dgm:chMax val="0"/>
          <dgm:chPref val="0"/>
          <dgm:bulletEnabled val="1"/>
        </dgm:presLayoutVars>
      </dgm:prSet>
      <dgm:spPr/>
      <dgm:t>
        <a:bodyPr/>
        <a:lstStyle/>
        <a:p>
          <a:endParaRPr lang="ru-RU"/>
        </a:p>
      </dgm:t>
    </dgm:pt>
  </dgm:ptLst>
  <dgm:cxnLst>
    <dgm:cxn modelId="{61A7F5F4-7E7F-4A95-BFE6-2A4EF2728C0F}" type="presOf" srcId="{651CB43C-E641-4C0F-947F-421344286A75}" destId="{200CE82F-43FC-4418-AD3C-629A2FA66FE2}" srcOrd="1" destOrd="0" presId="urn:microsoft.com/office/officeart/2005/8/layout/venn1"/>
    <dgm:cxn modelId="{A41EACC8-55B8-43A2-88ED-B98790AD931E}" srcId="{59B68652-D763-4AC7-BD59-E7F4ADF5D11D}" destId="{651CB43C-E641-4C0F-947F-421344286A75}" srcOrd="0" destOrd="0" parTransId="{73BF8DC8-8923-483D-91C8-10BAC4531305}" sibTransId="{29265473-510B-45A0-B9FE-149095CAE151}"/>
    <dgm:cxn modelId="{76BF4455-B55B-4568-B3FD-30DB3B0D56D1}" type="presOf" srcId="{59B68652-D763-4AC7-BD59-E7F4ADF5D11D}" destId="{181C9ABD-8443-4C0F-BE6F-27632FF56B10}" srcOrd="0" destOrd="0" presId="urn:microsoft.com/office/officeart/2005/8/layout/venn1"/>
    <dgm:cxn modelId="{104005E6-6082-4AA9-AFE9-3D6ED1AAB9E7}" srcId="{59B68652-D763-4AC7-BD59-E7F4ADF5D11D}" destId="{48139BA6-2CFD-4B74-8D16-5C236D7F6B8A}" srcOrd="1" destOrd="0" parTransId="{B4A37761-1946-4130-97BA-C2CD96589343}" sibTransId="{432769D0-7E39-41A1-9D5E-99E18E2A07B9}"/>
    <dgm:cxn modelId="{0CC78BBA-FE31-4374-AA6D-A1437F075561}" srcId="{59B68652-D763-4AC7-BD59-E7F4ADF5D11D}" destId="{A88360DF-83DB-4782-8A43-0870601756A0}" srcOrd="2" destOrd="0" parTransId="{98B61BFE-9162-4101-AD2A-7A406180BCC7}" sibTransId="{47BCD58E-124D-4CA1-B148-0579F0D8202F}"/>
    <dgm:cxn modelId="{43A68434-4D4C-400A-A4E1-6A132BCD67A4}" type="presOf" srcId="{48139BA6-2CFD-4B74-8D16-5C236D7F6B8A}" destId="{E9D31577-C6F4-4D9F-8A74-74CFB95FAC0A}" srcOrd="0" destOrd="0" presId="urn:microsoft.com/office/officeart/2005/8/layout/venn1"/>
    <dgm:cxn modelId="{8B512F8C-0F4D-4F50-997A-CC5A7675FEE2}" type="presOf" srcId="{48139BA6-2CFD-4B74-8D16-5C236D7F6B8A}" destId="{444A695B-BE8C-4926-AB30-76A5639C6C23}" srcOrd="1" destOrd="0" presId="urn:microsoft.com/office/officeart/2005/8/layout/venn1"/>
    <dgm:cxn modelId="{38D10038-82F5-414F-97C3-A46AF6C22E7B}" type="presOf" srcId="{A88360DF-83DB-4782-8A43-0870601756A0}" destId="{B75AA1E9-781A-458C-B6CC-73A141B06B9C}" srcOrd="0" destOrd="0" presId="urn:microsoft.com/office/officeart/2005/8/layout/venn1"/>
    <dgm:cxn modelId="{8D75F093-8C54-4A0E-B23A-27796222456B}" type="presOf" srcId="{A88360DF-83DB-4782-8A43-0870601756A0}" destId="{315F826C-BE3F-42DB-9AF1-6548AC6F56CA}" srcOrd="1" destOrd="0" presId="urn:microsoft.com/office/officeart/2005/8/layout/venn1"/>
    <dgm:cxn modelId="{0C55E80A-3CFA-4F90-BD0F-25E86FC728CF}" type="presOf" srcId="{651CB43C-E641-4C0F-947F-421344286A75}" destId="{6EC54685-E6A2-4B38-AB85-CC0D63181AE5}" srcOrd="0" destOrd="0" presId="urn:microsoft.com/office/officeart/2005/8/layout/venn1"/>
    <dgm:cxn modelId="{CCED5792-921B-4578-8B95-0B4648AB4DB2}" type="presParOf" srcId="{181C9ABD-8443-4C0F-BE6F-27632FF56B10}" destId="{6EC54685-E6A2-4B38-AB85-CC0D63181AE5}" srcOrd="0" destOrd="0" presId="urn:microsoft.com/office/officeart/2005/8/layout/venn1"/>
    <dgm:cxn modelId="{6A5C737C-7C0F-4A07-9509-56E3768242EB}" type="presParOf" srcId="{181C9ABD-8443-4C0F-BE6F-27632FF56B10}" destId="{200CE82F-43FC-4418-AD3C-629A2FA66FE2}" srcOrd="1" destOrd="0" presId="urn:microsoft.com/office/officeart/2005/8/layout/venn1"/>
    <dgm:cxn modelId="{F4F6D882-6334-4E5C-BD94-0469264F5AFC}" type="presParOf" srcId="{181C9ABD-8443-4C0F-BE6F-27632FF56B10}" destId="{E9D31577-C6F4-4D9F-8A74-74CFB95FAC0A}" srcOrd="2" destOrd="0" presId="urn:microsoft.com/office/officeart/2005/8/layout/venn1"/>
    <dgm:cxn modelId="{87EB4D93-1138-4106-91EF-586AC0364B85}" type="presParOf" srcId="{181C9ABD-8443-4C0F-BE6F-27632FF56B10}" destId="{444A695B-BE8C-4926-AB30-76A5639C6C23}" srcOrd="3" destOrd="0" presId="urn:microsoft.com/office/officeart/2005/8/layout/venn1"/>
    <dgm:cxn modelId="{F6602D51-351C-43E6-81F8-E44C20F14720}" type="presParOf" srcId="{181C9ABD-8443-4C0F-BE6F-27632FF56B10}" destId="{B75AA1E9-781A-458C-B6CC-73A141B06B9C}" srcOrd="4" destOrd="0" presId="urn:microsoft.com/office/officeart/2005/8/layout/venn1"/>
    <dgm:cxn modelId="{45A6CF45-7B4D-4377-8554-3D0CA385DA11}" type="presParOf" srcId="{181C9ABD-8443-4C0F-BE6F-27632FF56B10}" destId="{315F826C-BE3F-42DB-9AF1-6548AC6F56CA}"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FC719-5BCB-45F4-BCC0-1C7251273796}">
      <dsp:nvSpPr>
        <dsp:cNvPr id="0" name=""/>
        <dsp:cNvSpPr/>
      </dsp:nvSpPr>
      <dsp:spPr>
        <a:xfrm>
          <a:off x="1522902" y="2343896"/>
          <a:ext cx="5150217" cy="1875408"/>
        </a:xfrm>
        <a:prstGeom prst="ellipse">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ru-RU" sz="4800" kern="1200" smtClean="0">
              <a:latin typeface="Times New Roman" pitchFamily="18" charset="0"/>
              <a:cs typeface="Times New Roman" pitchFamily="18" charset="0"/>
            </a:rPr>
            <a:t>Виды финансовой помощи</a:t>
          </a:r>
          <a:endParaRPr lang="ru-RU" sz="4800" kern="1200" dirty="0">
            <a:latin typeface="Times New Roman" pitchFamily="18" charset="0"/>
            <a:cs typeface="Times New Roman" pitchFamily="18" charset="0"/>
          </a:endParaRPr>
        </a:p>
      </dsp:txBody>
      <dsp:txXfrm>
        <a:off x="2277134" y="2618543"/>
        <a:ext cx="3641753" cy="1326114"/>
      </dsp:txXfrm>
    </dsp:sp>
    <dsp:sp modelId="{CAC71480-F522-4865-86B5-2BF0C8BBE6B8}">
      <dsp:nvSpPr>
        <dsp:cNvPr id="0" name=""/>
        <dsp:cNvSpPr/>
      </dsp:nvSpPr>
      <dsp:spPr>
        <a:xfrm rot="8729649">
          <a:off x="449820" y="5081958"/>
          <a:ext cx="1905995" cy="787452"/>
        </a:xfrm>
        <a:prstGeom prst="leftArrow">
          <a:avLst>
            <a:gd name="adj1" fmla="val 60000"/>
            <a:gd name="adj2" fmla="val 50000"/>
          </a:avLst>
        </a:prstGeom>
        <a:gradFill rotWithShape="0">
          <a:gsLst>
            <a:gs pos="0">
              <a:schemeClr val="accent2">
                <a:hueOff val="0"/>
                <a:satOff val="0"/>
                <a:lumOff val="0"/>
                <a:alphaOff val="0"/>
                <a:tint val="0"/>
              </a:schemeClr>
            </a:gs>
            <a:gs pos="44000">
              <a:schemeClr val="accent2">
                <a:hueOff val="0"/>
                <a:satOff val="0"/>
                <a:lumOff val="0"/>
                <a:alphaOff val="0"/>
                <a:tint val="60000"/>
                <a:satMod val="120000"/>
              </a:schemeClr>
            </a:gs>
            <a:gs pos="100000">
              <a:schemeClr val="accent2">
                <a:hueOff val="0"/>
                <a:satOff val="0"/>
                <a:lumOff val="0"/>
                <a:alphaOff val="0"/>
                <a:tint val="90000"/>
                <a:alpha val="100000"/>
                <a:lumMod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4DFF8468-8F5F-4727-9132-C1E6479C4CB9}">
      <dsp:nvSpPr>
        <dsp:cNvPr id="0" name=""/>
        <dsp:cNvSpPr/>
      </dsp:nvSpPr>
      <dsp:spPr>
        <a:xfrm>
          <a:off x="-81893" y="4202861"/>
          <a:ext cx="2624842" cy="2099874"/>
        </a:xfrm>
        <a:prstGeom prst="roundRect">
          <a:avLst>
            <a:gd name="adj" fmla="val 10000"/>
          </a:avLst>
        </a:prstGeom>
        <a:gradFill rotWithShape="0">
          <a:gsLst>
            <a:gs pos="0">
              <a:schemeClr val="accent2">
                <a:hueOff val="0"/>
                <a:satOff val="0"/>
                <a:lumOff val="0"/>
                <a:alphaOff val="0"/>
                <a:tint val="0"/>
              </a:schemeClr>
            </a:gs>
            <a:gs pos="44000">
              <a:schemeClr val="accent2">
                <a:hueOff val="0"/>
                <a:satOff val="0"/>
                <a:lumOff val="0"/>
                <a:alphaOff val="0"/>
                <a:tint val="60000"/>
                <a:satMod val="120000"/>
              </a:schemeClr>
            </a:gs>
            <a:gs pos="100000">
              <a:schemeClr val="accent2">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ru-RU" sz="2000" b="1" kern="1200" dirty="0" smtClean="0">
              <a:latin typeface="Times New Roman" pitchFamily="18" charset="0"/>
              <a:cs typeface="Times New Roman" pitchFamily="18" charset="0"/>
            </a:rPr>
            <a:t>Субсидии</a:t>
          </a:r>
        </a:p>
        <a:p>
          <a:pPr lvl="0" algn="ctr" defTabSz="889000">
            <a:lnSpc>
              <a:spcPct val="90000"/>
            </a:lnSpc>
            <a:spcBef>
              <a:spcPct val="0"/>
            </a:spcBef>
            <a:spcAft>
              <a:spcPct val="35000"/>
            </a:spcAft>
          </a:pPr>
          <a:r>
            <a:rPr lang="ru-RU" sz="2000" b="0" i="1" kern="1200" dirty="0" smtClean="0">
              <a:latin typeface="Times New Roman" pitchFamily="18" charset="0"/>
              <a:cs typeface="Times New Roman" pitchFamily="18" charset="0"/>
            </a:rPr>
            <a:t>Предоставляются на условиях долевого </a:t>
          </a:r>
          <a:r>
            <a:rPr lang="ru-RU" sz="2000" b="0" i="1" kern="1200" dirty="0" err="1" smtClean="0">
              <a:latin typeface="Times New Roman" pitchFamily="18" charset="0"/>
              <a:cs typeface="Times New Roman" pitchFamily="18" charset="0"/>
            </a:rPr>
            <a:t>софинансирования</a:t>
          </a:r>
          <a:r>
            <a:rPr lang="ru-RU" sz="2000" b="0" i="1" kern="1200" dirty="0" smtClean="0">
              <a:latin typeface="Times New Roman" pitchFamily="18" charset="0"/>
              <a:cs typeface="Times New Roman" pitchFamily="18" charset="0"/>
            </a:rPr>
            <a:t> расходов из других бюджетов</a:t>
          </a:r>
          <a:endParaRPr lang="ru-RU" sz="2000" b="0" i="1" kern="1200" dirty="0">
            <a:latin typeface="Times New Roman" pitchFamily="18" charset="0"/>
            <a:cs typeface="Times New Roman" pitchFamily="18" charset="0"/>
          </a:endParaRPr>
        </a:p>
      </dsp:txBody>
      <dsp:txXfrm>
        <a:off x="-20390" y="4264364"/>
        <a:ext cx="2501836" cy="1976868"/>
      </dsp:txXfrm>
    </dsp:sp>
    <dsp:sp modelId="{7826F01B-4C7C-4484-9232-8321DDD64EDC}">
      <dsp:nvSpPr>
        <dsp:cNvPr id="0" name=""/>
        <dsp:cNvSpPr/>
      </dsp:nvSpPr>
      <dsp:spPr>
        <a:xfrm rot="10495129" flipV="1">
          <a:off x="7254112" y="2709427"/>
          <a:ext cx="660056" cy="766790"/>
        </a:xfrm>
        <a:prstGeom prst="leftArrow">
          <a:avLst>
            <a:gd name="adj1" fmla="val 60000"/>
            <a:gd name="adj2" fmla="val 50000"/>
          </a:avLst>
        </a:prstGeom>
        <a:gradFill rotWithShape="0">
          <a:gsLst>
            <a:gs pos="0">
              <a:schemeClr val="accent3">
                <a:hueOff val="0"/>
                <a:satOff val="0"/>
                <a:lumOff val="0"/>
                <a:alphaOff val="0"/>
                <a:tint val="0"/>
              </a:schemeClr>
            </a:gs>
            <a:gs pos="44000">
              <a:schemeClr val="accent3">
                <a:hueOff val="0"/>
                <a:satOff val="0"/>
                <a:lumOff val="0"/>
                <a:alphaOff val="0"/>
                <a:tint val="60000"/>
                <a:satMod val="120000"/>
              </a:schemeClr>
            </a:gs>
            <a:gs pos="100000">
              <a:schemeClr val="accent3">
                <a:hueOff val="0"/>
                <a:satOff val="0"/>
                <a:lumOff val="0"/>
                <a:alphaOff val="0"/>
                <a:tint val="90000"/>
                <a:alpha val="100000"/>
                <a:lumMod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A0418826-012B-46D6-8F25-C248F4CF2654}">
      <dsp:nvSpPr>
        <dsp:cNvPr id="0" name=""/>
        <dsp:cNvSpPr/>
      </dsp:nvSpPr>
      <dsp:spPr>
        <a:xfrm>
          <a:off x="0" y="0"/>
          <a:ext cx="4235787" cy="2144706"/>
        </a:xfrm>
        <a:prstGeom prst="roundRect">
          <a:avLst>
            <a:gd name="adj" fmla="val 10000"/>
          </a:avLst>
        </a:prstGeom>
        <a:gradFill rotWithShape="0">
          <a:gsLst>
            <a:gs pos="0">
              <a:schemeClr val="accent3">
                <a:hueOff val="0"/>
                <a:satOff val="0"/>
                <a:lumOff val="0"/>
                <a:alphaOff val="0"/>
                <a:tint val="0"/>
              </a:schemeClr>
            </a:gs>
            <a:gs pos="44000">
              <a:schemeClr val="accent3">
                <a:hueOff val="0"/>
                <a:satOff val="0"/>
                <a:lumOff val="0"/>
                <a:alphaOff val="0"/>
                <a:tint val="60000"/>
                <a:satMod val="120000"/>
              </a:schemeClr>
            </a:gs>
            <a:gs pos="100000">
              <a:schemeClr val="accent3">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ru-RU" sz="2000" b="1" kern="1200" dirty="0" smtClean="0">
              <a:latin typeface="Times New Roman" pitchFamily="18" charset="0"/>
              <a:cs typeface="Times New Roman" pitchFamily="18" charset="0"/>
            </a:rPr>
            <a:t>Субвенции</a:t>
          </a:r>
        </a:p>
        <a:p>
          <a:pPr lvl="0" algn="ctr" defTabSz="889000">
            <a:lnSpc>
              <a:spcPct val="90000"/>
            </a:lnSpc>
            <a:spcBef>
              <a:spcPct val="0"/>
            </a:spcBef>
            <a:spcAft>
              <a:spcPct val="35000"/>
            </a:spcAft>
          </a:pPr>
          <a:r>
            <a:rPr lang="ru-RU" sz="2000" b="0" i="1" kern="1200" dirty="0" smtClean="0">
              <a:latin typeface="Times New Roman" pitchFamily="18" charset="0"/>
              <a:cs typeface="Times New Roman" pitchFamily="18" charset="0"/>
            </a:rPr>
            <a:t>Предоставляются на финансирование «переданных» полномочий из бюджета РФ, субъекта РФ муниципальным образованиям</a:t>
          </a:r>
        </a:p>
      </dsp:txBody>
      <dsp:txXfrm>
        <a:off x="62816" y="62816"/>
        <a:ext cx="4110155" cy="2019074"/>
      </dsp:txXfrm>
    </dsp:sp>
    <dsp:sp modelId="{BAC3E0B9-0C62-4E93-821A-0C3DE1303973}">
      <dsp:nvSpPr>
        <dsp:cNvPr id="0" name=""/>
        <dsp:cNvSpPr/>
      </dsp:nvSpPr>
      <dsp:spPr>
        <a:xfrm rot="1883777">
          <a:off x="5838179" y="5177952"/>
          <a:ext cx="2146512" cy="787452"/>
        </a:xfrm>
        <a:prstGeom prst="leftArrow">
          <a:avLst>
            <a:gd name="adj1" fmla="val 60000"/>
            <a:gd name="adj2" fmla="val 50000"/>
          </a:avLst>
        </a:prstGeom>
        <a:gradFill rotWithShape="0">
          <a:gsLst>
            <a:gs pos="0">
              <a:schemeClr val="accent4">
                <a:hueOff val="0"/>
                <a:satOff val="0"/>
                <a:lumOff val="0"/>
                <a:alphaOff val="0"/>
                <a:tint val="0"/>
              </a:schemeClr>
            </a:gs>
            <a:gs pos="44000">
              <a:schemeClr val="accent4">
                <a:hueOff val="0"/>
                <a:satOff val="0"/>
                <a:lumOff val="0"/>
                <a:alphaOff val="0"/>
                <a:tint val="60000"/>
                <a:satMod val="120000"/>
              </a:schemeClr>
            </a:gs>
            <a:gs pos="100000">
              <a:schemeClr val="accent4">
                <a:hueOff val="0"/>
                <a:satOff val="0"/>
                <a:lumOff val="0"/>
                <a:alphaOff val="0"/>
                <a:tint val="90000"/>
                <a:alpha val="100000"/>
                <a:lumMod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F085CE52-9197-41F5-B87B-B2A10A96F638}">
      <dsp:nvSpPr>
        <dsp:cNvPr id="0" name=""/>
        <dsp:cNvSpPr/>
      </dsp:nvSpPr>
      <dsp:spPr>
        <a:xfrm>
          <a:off x="5876681" y="4220243"/>
          <a:ext cx="2959247" cy="2099874"/>
        </a:xfrm>
        <a:prstGeom prst="roundRect">
          <a:avLst>
            <a:gd name="adj" fmla="val 10000"/>
          </a:avLst>
        </a:prstGeom>
        <a:gradFill rotWithShape="0">
          <a:gsLst>
            <a:gs pos="0">
              <a:schemeClr val="accent4">
                <a:hueOff val="0"/>
                <a:satOff val="0"/>
                <a:lumOff val="0"/>
                <a:alphaOff val="0"/>
                <a:tint val="0"/>
              </a:schemeClr>
            </a:gs>
            <a:gs pos="44000">
              <a:schemeClr val="accent4">
                <a:hueOff val="0"/>
                <a:satOff val="0"/>
                <a:lumOff val="0"/>
                <a:alphaOff val="0"/>
                <a:tint val="60000"/>
                <a:satMod val="120000"/>
              </a:schemeClr>
            </a:gs>
            <a:gs pos="100000">
              <a:schemeClr val="accent4">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ru-RU" sz="2000" b="1" kern="1200" dirty="0" smtClean="0">
              <a:latin typeface="Times New Roman" pitchFamily="18" charset="0"/>
              <a:cs typeface="Times New Roman" pitchFamily="18" charset="0"/>
            </a:rPr>
            <a:t>Дотации</a:t>
          </a:r>
        </a:p>
        <a:p>
          <a:pPr lvl="0" algn="ctr" defTabSz="889000">
            <a:lnSpc>
              <a:spcPct val="90000"/>
            </a:lnSpc>
            <a:spcBef>
              <a:spcPct val="0"/>
            </a:spcBef>
            <a:spcAft>
              <a:spcPct val="35000"/>
            </a:spcAft>
          </a:pPr>
          <a:r>
            <a:rPr lang="ru-RU" sz="2000" i="1" u="none" kern="1200" dirty="0" smtClean="0">
              <a:latin typeface="Times New Roman" pitchFamily="18" charset="0"/>
              <a:cs typeface="Times New Roman" pitchFamily="18" charset="0"/>
            </a:rPr>
            <a:t>Предоставляются на безвозвратной основе на первоочередные расходы  из других бюджетов</a:t>
          </a:r>
        </a:p>
      </dsp:txBody>
      <dsp:txXfrm>
        <a:off x="5938184" y="4281746"/>
        <a:ext cx="2836241" cy="197686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CE293-CF2B-4611-84A1-85508C89A2D7}">
      <dsp:nvSpPr>
        <dsp:cNvPr id="0" name=""/>
        <dsp:cNvSpPr/>
      </dsp:nvSpPr>
      <dsp:spPr>
        <a:xfrm>
          <a:off x="1130880" y="1632"/>
          <a:ext cx="958116" cy="958116"/>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59ED4756-3C45-470F-A9EB-2378195DFD7B}">
      <dsp:nvSpPr>
        <dsp:cNvPr id="0" name=""/>
        <dsp:cNvSpPr/>
      </dsp:nvSpPr>
      <dsp:spPr>
        <a:xfrm>
          <a:off x="1609938" y="1632"/>
          <a:ext cx="5111903" cy="95811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lvl="0" algn="l" defTabSz="533400">
            <a:lnSpc>
              <a:spcPct val="90000"/>
            </a:lnSpc>
            <a:spcBef>
              <a:spcPct val="0"/>
            </a:spcBef>
            <a:spcAft>
              <a:spcPct val="35000"/>
            </a:spcAft>
          </a:pPr>
          <a:r>
            <a:rPr lang="ru-RU" sz="1200" b="1" kern="1200" dirty="0" smtClean="0">
              <a:solidFill>
                <a:schemeClr val="bg1"/>
              </a:solidFill>
              <a:latin typeface="Calibri" pitchFamily="34" charset="0"/>
              <a:cs typeface="Times New Roman" pitchFamily="18" charset="0"/>
            </a:rPr>
            <a:t>Сводная бюджетная роспись </a:t>
          </a:r>
          <a:r>
            <a:rPr lang="ru-RU" sz="1200" kern="1200" dirty="0" smtClean="0">
              <a:latin typeface="Calibri" pitchFamily="34" charset="0"/>
              <a:cs typeface="Times New Roman" pitchFamily="18" charset="0"/>
            </a:rPr>
            <a:t>- документ, который составляется и ведется финансовым органом (органом  управления государственным внебюджетным фондом) в соответствии с Бюджетным кодексом Российской Федерации в целях организации исполнения бюджета по расходам бюджета и источникам финансирования дефицита бюджета</a:t>
          </a:r>
          <a:endParaRPr lang="ru-RU" sz="1200" kern="1200" dirty="0">
            <a:latin typeface="Calibri" pitchFamily="34" charset="0"/>
            <a:cs typeface="Times New Roman" pitchFamily="18" charset="0"/>
          </a:endParaRPr>
        </a:p>
      </dsp:txBody>
      <dsp:txXfrm>
        <a:off x="1609938" y="1632"/>
        <a:ext cx="5111903" cy="958116"/>
      </dsp:txXfrm>
    </dsp:sp>
    <dsp:sp modelId="{250F0E37-C74A-4929-99C7-AAEA2111F1B3}">
      <dsp:nvSpPr>
        <dsp:cNvPr id="0" name=""/>
        <dsp:cNvSpPr/>
      </dsp:nvSpPr>
      <dsp:spPr>
        <a:xfrm>
          <a:off x="1130880" y="959749"/>
          <a:ext cx="958116" cy="958116"/>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D65C3998-FB95-4AA1-8F77-13CB8C8479D4}">
      <dsp:nvSpPr>
        <dsp:cNvPr id="0" name=""/>
        <dsp:cNvSpPr/>
      </dsp:nvSpPr>
      <dsp:spPr>
        <a:xfrm>
          <a:off x="1609938" y="959749"/>
          <a:ext cx="5111903" cy="95811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lvl="0" algn="l" defTabSz="533400">
            <a:lnSpc>
              <a:spcPct val="90000"/>
            </a:lnSpc>
            <a:spcBef>
              <a:spcPct val="0"/>
            </a:spcBef>
            <a:spcAft>
              <a:spcPct val="35000"/>
            </a:spcAft>
          </a:pPr>
          <a:r>
            <a:rPr lang="ru-RU" sz="1200" b="1" kern="1200" dirty="0" smtClean="0">
              <a:latin typeface="Calibri" pitchFamily="34" charset="0"/>
              <a:cs typeface="Times New Roman" pitchFamily="18" charset="0"/>
            </a:rPr>
            <a:t>Бюджетные ассигнования </a:t>
          </a:r>
          <a:r>
            <a:rPr lang="ru-RU" sz="1200" kern="1200" dirty="0" smtClean="0">
              <a:latin typeface="Calibri" pitchFamily="34" charset="0"/>
              <a:cs typeface="Times New Roman" pitchFamily="18" charset="0"/>
            </a:rPr>
            <a:t>- предельные объемы денежных средств, предусмотренных в соответствующем финансовом году для исполнения бюджетных обязательств</a:t>
          </a:r>
          <a:endParaRPr lang="ru-RU" sz="1200" kern="1200" dirty="0">
            <a:latin typeface="Calibri" pitchFamily="34" charset="0"/>
            <a:cs typeface="Times New Roman" pitchFamily="18" charset="0"/>
          </a:endParaRPr>
        </a:p>
      </dsp:txBody>
      <dsp:txXfrm>
        <a:off x="1609938" y="959749"/>
        <a:ext cx="5111903" cy="958116"/>
      </dsp:txXfrm>
    </dsp:sp>
    <dsp:sp modelId="{6EFC0212-38B8-41A1-BB70-752512DD367C}">
      <dsp:nvSpPr>
        <dsp:cNvPr id="0" name=""/>
        <dsp:cNvSpPr/>
      </dsp:nvSpPr>
      <dsp:spPr>
        <a:xfrm>
          <a:off x="1130880" y="1917866"/>
          <a:ext cx="958116" cy="958116"/>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E396B190-2C73-43EA-B533-14E280B2381A}">
      <dsp:nvSpPr>
        <dsp:cNvPr id="0" name=""/>
        <dsp:cNvSpPr/>
      </dsp:nvSpPr>
      <dsp:spPr>
        <a:xfrm>
          <a:off x="1609938" y="1917866"/>
          <a:ext cx="5111903" cy="95811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lvl="0" algn="l" defTabSz="533400">
            <a:lnSpc>
              <a:spcPct val="90000"/>
            </a:lnSpc>
            <a:spcBef>
              <a:spcPct val="0"/>
            </a:spcBef>
            <a:spcAft>
              <a:spcPct val="35000"/>
            </a:spcAft>
          </a:pPr>
          <a:r>
            <a:rPr lang="ru-RU" sz="1200" b="1" kern="1200" dirty="0" smtClean="0">
              <a:latin typeface="Calibri" pitchFamily="34" charset="0"/>
              <a:cs typeface="Times New Roman" pitchFamily="18" charset="0"/>
            </a:rPr>
            <a:t>Бюджетная смета </a:t>
          </a:r>
          <a:r>
            <a:rPr lang="ru-RU" sz="1200" kern="1200" dirty="0" smtClean="0">
              <a:latin typeface="Calibri" pitchFamily="34" charset="0"/>
              <a:cs typeface="Times New Roman" pitchFamily="18" charset="0"/>
            </a:rPr>
            <a:t>- документ, устанавливающий в соответствии с классификацией расходов бюджетов лимиты бюджетных обязательств казенного учреждения</a:t>
          </a:r>
          <a:endParaRPr lang="ru-RU" sz="1200" kern="1200" dirty="0">
            <a:latin typeface="Calibri" pitchFamily="34" charset="0"/>
            <a:cs typeface="Times New Roman" pitchFamily="18" charset="0"/>
          </a:endParaRPr>
        </a:p>
      </dsp:txBody>
      <dsp:txXfrm>
        <a:off x="1609938" y="1917866"/>
        <a:ext cx="5111903" cy="958116"/>
      </dsp:txXfrm>
    </dsp:sp>
    <dsp:sp modelId="{57C0793F-13B0-4B3D-92E4-C139910CA23A}">
      <dsp:nvSpPr>
        <dsp:cNvPr id="0" name=""/>
        <dsp:cNvSpPr/>
      </dsp:nvSpPr>
      <dsp:spPr>
        <a:xfrm>
          <a:off x="1130880" y="2875983"/>
          <a:ext cx="958116" cy="958116"/>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B497CD00-4178-4D43-8A06-AE742258AA69}">
      <dsp:nvSpPr>
        <dsp:cNvPr id="0" name=""/>
        <dsp:cNvSpPr/>
      </dsp:nvSpPr>
      <dsp:spPr>
        <a:xfrm>
          <a:off x="1609938" y="2875983"/>
          <a:ext cx="5111903" cy="95811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lvl="0" algn="l" defTabSz="533400">
            <a:lnSpc>
              <a:spcPct val="90000"/>
            </a:lnSpc>
            <a:spcBef>
              <a:spcPct val="0"/>
            </a:spcBef>
            <a:spcAft>
              <a:spcPct val="35000"/>
            </a:spcAft>
          </a:pPr>
          <a:r>
            <a:rPr lang="ru-RU" sz="1200" b="1" kern="1200" dirty="0" smtClean="0">
              <a:latin typeface="Calibri" pitchFamily="34" charset="0"/>
              <a:cs typeface="Times New Roman" pitchFamily="18" charset="0"/>
            </a:rPr>
            <a:t>Бюджетная роспись </a:t>
          </a:r>
          <a:r>
            <a:rPr lang="ru-RU" sz="1200" kern="1200" dirty="0" smtClean="0">
              <a:latin typeface="Calibri" pitchFamily="34" charset="0"/>
              <a:cs typeface="Times New Roman" pitchFamily="18" charset="0"/>
            </a:rPr>
            <a:t>- документ, который составляется и ведется главным распорядителем бюджетных средств (главным администратором источников финансирования дефицита бюджета) в соответствии с Бюджетным кодексом Российской Федерации в целях исполнения бюджета по расходам (источникам финансирования дефицита бюджета)</a:t>
          </a:r>
          <a:endParaRPr lang="ru-RU" sz="1200" kern="1200" dirty="0">
            <a:latin typeface="Calibri" pitchFamily="34" charset="0"/>
            <a:cs typeface="Times New Roman" pitchFamily="18" charset="0"/>
          </a:endParaRPr>
        </a:p>
      </dsp:txBody>
      <dsp:txXfrm>
        <a:off x="1609938" y="2875983"/>
        <a:ext cx="5111903" cy="958116"/>
      </dsp:txXfrm>
    </dsp:sp>
    <dsp:sp modelId="{21A0F321-CC19-407C-9E55-337310F5B110}">
      <dsp:nvSpPr>
        <dsp:cNvPr id="0" name=""/>
        <dsp:cNvSpPr/>
      </dsp:nvSpPr>
      <dsp:spPr>
        <a:xfrm>
          <a:off x="1130880" y="3834099"/>
          <a:ext cx="958116" cy="958116"/>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B94D2EBC-2D92-4CAB-A1EA-7EEE36E8D603}">
      <dsp:nvSpPr>
        <dsp:cNvPr id="0" name=""/>
        <dsp:cNvSpPr/>
      </dsp:nvSpPr>
      <dsp:spPr>
        <a:xfrm>
          <a:off x="1609938" y="3834099"/>
          <a:ext cx="5111903" cy="95811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lvl="0" algn="l" defTabSz="533400">
            <a:lnSpc>
              <a:spcPct val="90000"/>
            </a:lnSpc>
            <a:spcBef>
              <a:spcPct val="0"/>
            </a:spcBef>
            <a:spcAft>
              <a:spcPct val="35000"/>
            </a:spcAft>
          </a:pPr>
          <a:r>
            <a:rPr lang="ru-RU" sz="1200" b="1" i="1" kern="1200" dirty="0" smtClean="0">
              <a:latin typeface="Calibri" pitchFamily="34" charset="0"/>
            </a:rPr>
            <a:t>ГОСУДАРСТВЕННЙ ИЛИ МУНИЦИПАЛЬНЫЙ ДОЛГ- </a:t>
          </a:r>
          <a:r>
            <a:rPr lang="ru-RU" sz="1200" kern="1200" dirty="0" smtClean="0">
              <a:latin typeface="Calibri" pitchFamily="34" charset="0"/>
            </a:rPr>
            <a:t>обязательства, возникающие из государственных или муниципальных заимствований, гарантий по обязательствам третьих лиц, другие обязательства в соответствии с видами долговых обязательств, установленными Бюджетным кодексом Российской Федерации, принятые на себя Российской Федерацией, субъектом Российской Федерации или муниципальным образованием</a:t>
          </a:r>
          <a:endParaRPr lang="ru-RU" sz="1200" kern="1200" dirty="0">
            <a:latin typeface="Calibri" pitchFamily="34" charset="0"/>
            <a:cs typeface="Times New Roman" pitchFamily="18" charset="0"/>
          </a:endParaRPr>
        </a:p>
      </dsp:txBody>
      <dsp:txXfrm>
        <a:off x="1609938" y="3834099"/>
        <a:ext cx="5111903" cy="958116"/>
      </dsp:txXfrm>
    </dsp:sp>
    <dsp:sp modelId="{FCAF61FD-FA9A-43D1-820F-B42ECF876B45}">
      <dsp:nvSpPr>
        <dsp:cNvPr id="0" name=""/>
        <dsp:cNvSpPr/>
      </dsp:nvSpPr>
      <dsp:spPr>
        <a:xfrm>
          <a:off x="1130880" y="4792216"/>
          <a:ext cx="958116" cy="958116"/>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E38620AF-2FD8-4148-99E9-1AC06F394F93}">
      <dsp:nvSpPr>
        <dsp:cNvPr id="0" name=""/>
        <dsp:cNvSpPr/>
      </dsp:nvSpPr>
      <dsp:spPr>
        <a:xfrm>
          <a:off x="1609938" y="4792216"/>
          <a:ext cx="5111903" cy="95811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lvl="0" algn="l" defTabSz="533400" rtl="0">
            <a:lnSpc>
              <a:spcPct val="90000"/>
            </a:lnSpc>
            <a:spcBef>
              <a:spcPct val="0"/>
            </a:spcBef>
            <a:spcAft>
              <a:spcPct val="35000"/>
            </a:spcAft>
          </a:pPr>
          <a:r>
            <a:rPr lang="ru-RU" sz="1200" b="1" kern="1200" dirty="0" smtClean="0">
              <a:latin typeface="Calibri" pitchFamily="34" charset="0"/>
            </a:rPr>
            <a:t>Внешний долг </a:t>
          </a:r>
          <a:r>
            <a:rPr lang="ru-RU" sz="1200" kern="1200" dirty="0" smtClean="0">
              <a:latin typeface="Calibri" pitchFamily="34" charset="0"/>
            </a:rPr>
            <a:t>- обязательства, возникающие в иностранной валюте, за исключением обязательств субъектов Российской Федерации и муниципальных образований перед Российской Федерацией, возникающих в иностранной валюте в рамках использования целевых иностранных кредитов (заимствований)</a:t>
          </a:r>
          <a:endParaRPr lang="ru-RU" sz="1200" kern="1200" dirty="0">
            <a:latin typeface="Calibri" pitchFamily="34" charset="0"/>
            <a:cs typeface="Times New Roman" pitchFamily="18" charset="0"/>
          </a:endParaRPr>
        </a:p>
      </dsp:txBody>
      <dsp:txXfrm>
        <a:off x="1609938" y="4792216"/>
        <a:ext cx="5111903" cy="958116"/>
      </dsp:txXfrm>
    </dsp:sp>
    <dsp:sp modelId="{D92C1840-D4C4-4313-B1CC-E9F0EE661AB3}">
      <dsp:nvSpPr>
        <dsp:cNvPr id="0" name=""/>
        <dsp:cNvSpPr/>
      </dsp:nvSpPr>
      <dsp:spPr>
        <a:xfrm>
          <a:off x="1130880" y="5750333"/>
          <a:ext cx="958116" cy="958116"/>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565C078A-53D4-4D01-962A-A3B9B19A183C}">
      <dsp:nvSpPr>
        <dsp:cNvPr id="0" name=""/>
        <dsp:cNvSpPr/>
      </dsp:nvSpPr>
      <dsp:spPr>
        <a:xfrm>
          <a:off x="1609938" y="5750333"/>
          <a:ext cx="5111903" cy="95811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lvl="0" algn="l" defTabSz="533400" rtl="0">
            <a:lnSpc>
              <a:spcPct val="90000"/>
            </a:lnSpc>
            <a:spcBef>
              <a:spcPct val="0"/>
            </a:spcBef>
            <a:spcAft>
              <a:spcPct val="35000"/>
            </a:spcAft>
          </a:pPr>
          <a:r>
            <a:rPr lang="ru-RU" sz="1200" b="1" kern="1200" dirty="0" smtClean="0">
              <a:latin typeface="Calibri" pitchFamily="34" charset="0"/>
            </a:rPr>
            <a:t>Внутренний долг</a:t>
          </a:r>
          <a:r>
            <a:rPr lang="ru-RU" sz="1200" kern="1200" dirty="0" smtClean="0">
              <a:latin typeface="Calibri" pitchFamily="34" charset="0"/>
            </a:rPr>
            <a:t> - обязательства, возникающие в валюте Российской Федерации, а также обязательства субъектов Российской Федерации и муниципальных образований перед Российской Федерацией, возникающие в иностранной валюте в рамках использования целевых иностранных кредитов (заимствований)</a:t>
          </a:r>
          <a:endParaRPr lang="ru-RU" sz="1200" kern="1200" dirty="0">
            <a:latin typeface="Calibri" pitchFamily="34" charset="0"/>
            <a:cs typeface="Times New Roman" pitchFamily="18" charset="0"/>
          </a:endParaRPr>
        </a:p>
      </dsp:txBody>
      <dsp:txXfrm>
        <a:off x="1609938" y="5750333"/>
        <a:ext cx="5111903" cy="9581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9618" name="Rectangle 2"/>
          <p:cNvSpPr>
            <a:spLocks noGrp="1" noChangeArrowheads="1"/>
          </p:cNvSpPr>
          <p:nvPr>
            <p:ph type="hdr" sz="quarter"/>
          </p:nvPr>
        </p:nvSpPr>
        <p:spPr bwMode="auto">
          <a:xfrm>
            <a:off x="2" y="1"/>
            <a:ext cx="4301437" cy="339725"/>
          </a:xfrm>
          <a:prstGeom prst="rect">
            <a:avLst/>
          </a:prstGeom>
          <a:noFill/>
          <a:ln w="9525">
            <a:noFill/>
            <a:miter lim="800000"/>
            <a:headEnd/>
            <a:tailEnd/>
          </a:ln>
          <a:effectLst/>
        </p:spPr>
        <p:txBody>
          <a:bodyPr vert="horz" wrap="square" lIns="91417" tIns="45708" rIns="91417" bIns="45708" numCol="1" anchor="t" anchorCtr="0" compatLnSpc="1">
            <a:prstTxWarp prst="textNoShape">
              <a:avLst/>
            </a:prstTxWarp>
          </a:bodyPr>
          <a:lstStyle>
            <a:lvl1pPr>
              <a:defRPr sz="1200">
                <a:latin typeface="Arial" pitchFamily="34" charset="0"/>
                <a:cs typeface="Arial" pitchFamily="34" charset="0"/>
              </a:defRPr>
            </a:lvl1pPr>
          </a:lstStyle>
          <a:p>
            <a:pPr>
              <a:defRPr/>
            </a:pPr>
            <a:endParaRPr lang="ru-RU"/>
          </a:p>
        </p:txBody>
      </p:sp>
      <p:sp>
        <p:nvSpPr>
          <p:cNvPr id="239619" name="Rectangle 3"/>
          <p:cNvSpPr>
            <a:spLocks noGrp="1" noChangeArrowheads="1"/>
          </p:cNvSpPr>
          <p:nvPr>
            <p:ph type="dt" sz="quarter" idx="1"/>
          </p:nvPr>
        </p:nvSpPr>
        <p:spPr bwMode="auto">
          <a:xfrm>
            <a:off x="5622027" y="1"/>
            <a:ext cx="4303025" cy="339725"/>
          </a:xfrm>
          <a:prstGeom prst="rect">
            <a:avLst/>
          </a:prstGeom>
          <a:noFill/>
          <a:ln w="9525">
            <a:noFill/>
            <a:miter lim="800000"/>
            <a:headEnd/>
            <a:tailEnd/>
          </a:ln>
          <a:effectLst/>
        </p:spPr>
        <p:txBody>
          <a:bodyPr vert="horz" wrap="square" lIns="91417" tIns="45708" rIns="91417" bIns="45708" numCol="1" anchor="t" anchorCtr="0" compatLnSpc="1">
            <a:prstTxWarp prst="textNoShape">
              <a:avLst/>
            </a:prstTxWarp>
          </a:bodyPr>
          <a:lstStyle>
            <a:lvl1pPr algn="r">
              <a:defRPr sz="1200">
                <a:latin typeface="Arial" pitchFamily="34" charset="0"/>
                <a:cs typeface="Arial" pitchFamily="34" charset="0"/>
              </a:defRPr>
            </a:lvl1pPr>
          </a:lstStyle>
          <a:p>
            <a:pPr>
              <a:defRPr/>
            </a:pPr>
            <a:fld id="{3810D58C-3213-4E93-814E-656DC4064134}" type="datetimeFigureOut">
              <a:rPr lang="ru-RU"/>
              <a:pPr>
                <a:defRPr/>
              </a:pPr>
              <a:t>15.11.2018</a:t>
            </a:fld>
            <a:endParaRPr lang="ru-RU"/>
          </a:p>
        </p:txBody>
      </p:sp>
      <p:sp>
        <p:nvSpPr>
          <p:cNvPr id="239620" name="Rectangle 4"/>
          <p:cNvSpPr>
            <a:spLocks noGrp="1" noChangeArrowheads="1"/>
          </p:cNvSpPr>
          <p:nvPr>
            <p:ph type="ftr" sz="quarter" idx="2"/>
          </p:nvPr>
        </p:nvSpPr>
        <p:spPr bwMode="auto">
          <a:xfrm>
            <a:off x="2" y="6456364"/>
            <a:ext cx="4301437" cy="339725"/>
          </a:xfrm>
          <a:prstGeom prst="rect">
            <a:avLst/>
          </a:prstGeom>
          <a:noFill/>
          <a:ln w="9525">
            <a:noFill/>
            <a:miter lim="800000"/>
            <a:headEnd/>
            <a:tailEnd/>
          </a:ln>
          <a:effectLst/>
        </p:spPr>
        <p:txBody>
          <a:bodyPr vert="horz" wrap="square" lIns="91417" tIns="45708" rIns="91417" bIns="45708" numCol="1" anchor="b" anchorCtr="0" compatLnSpc="1">
            <a:prstTxWarp prst="textNoShape">
              <a:avLst/>
            </a:prstTxWarp>
          </a:bodyPr>
          <a:lstStyle>
            <a:lvl1pPr>
              <a:defRPr sz="1200">
                <a:latin typeface="Arial" pitchFamily="34" charset="0"/>
                <a:cs typeface="Arial" pitchFamily="34" charset="0"/>
              </a:defRPr>
            </a:lvl1pPr>
          </a:lstStyle>
          <a:p>
            <a:pPr>
              <a:defRPr/>
            </a:pPr>
            <a:endParaRPr lang="ru-RU"/>
          </a:p>
        </p:txBody>
      </p:sp>
      <p:sp>
        <p:nvSpPr>
          <p:cNvPr id="239621" name="Rectangle 5"/>
          <p:cNvSpPr>
            <a:spLocks noGrp="1" noChangeArrowheads="1"/>
          </p:cNvSpPr>
          <p:nvPr>
            <p:ph type="sldNum" sz="quarter" idx="3"/>
          </p:nvPr>
        </p:nvSpPr>
        <p:spPr bwMode="auto">
          <a:xfrm>
            <a:off x="5622027" y="6456364"/>
            <a:ext cx="4303025" cy="339725"/>
          </a:xfrm>
          <a:prstGeom prst="rect">
            <a:avLst/>
          </a:prstGeom>
          <a:noFill/>
          <a:ln w="9525">
            <a:noFill/>
            <a:miter lim="800000"/>
            <a:headEnd/>
            <a:tailEnd/>
          </a:ln>
          <a:effectLst/>
        </p:spPr>
        <p:txBody>
          <a:bodyPr vert="horz" wrap="square" lIns="91417" tIns="45708" rIns="91417" bIns="45708" numCol="1" anchor="b" anchorCtr="0" compatLnSpc="1">
            <a:prstTxWarp prst="textNoShape">
              <a:avLst/>
            </a:prstTxWarp>
          </a:bodyPr>
          <a:lstStyle>
            <a:lvl1pPr algn="r">
              <a:defRPr sz="1200">
                <a:latin typeface="Arial" pitchFamily="34" charset="0"/>
                <a:cs typeface="Arial" pitchFamily="34" charset="0"/>
              </a:defRPr>
            </a:lvl1pPr>
          </a:lstStyle>
          <a:p>
            <a:pPr>
              <a:defRPr/>
            </a:pPr>
            <a:fld id="{002CDBFE-53CC-4050-8DFF-B5E242F2ACC2}" type="slidenum">
              <a:rPr lang="ru-RU"/>
              <a:pPr>
                <a:defRPr/>
              </a:pPr>
              <a:t>‹#›</a:t>
            </a:fld>
            <a:endParaRPr lang="ru-RU"/>
          </a:p>
        </p:txBody>
      </p:sp>
    </p:spTree>
    <p:extLst>
      <p:ext uri="{BB962C8B-B14F-4D97-AF65-F5344CB8AC3E}">
        <p14:creationId xmlns:p14="http://schemas.microsoft.com/office/powerpoint/2010/main" val="234446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1"/>
            <a:ext cx="4303025" cy="339725"/>
          </a:xfrm>
          <a:prstGeom prst="rect">
            <a:avLst/>
          </a:prstGeom>
          <a:noFill/>
          <a:ln w="9525">
            <a:noFill/>
            <a:miter lim="800000"/>
            <a:headEnd/>
            <a:tailEnd/>
          </a:ln>
          <a:effectLst/>
        </p:spPr>
        <p:txBody>
          <a:bodyPr vert="horz" wrap="square" lIns="91417" tIns="45708" rIns="91417" bIns="45708" numCol="1" anchor="t" anchorCtr="0" compatLnSpc="1">
            <a:prstTxWarp prst="textNoShape">
              <a:avLst/>
            </a:prstTxWarp>
          </a:bodyPr>
          <a:lstStyle>
            <a:lvl1pPr>
              <a:defRPr sz="1200">
                <a:latin typeface="Arial" charset="0"/>
                <a:cs typeface="+mn-cs"/>
              </a:defRPr>
            </a:lvl1pPr>
          </a:lstStyle>
          <a:p>
            <a:pPr>
              <a:defRPr/>
            </a:pPr>
            <a:endParaRPr lang="ru-RU"/>
          </a:p>
        </p:txBody>
      </p:sp>
      <p:sp>
        <p:nvSpPr>
          <p:cNvPr id="12291" name="Rectangle 3"/>
          <p:cNvSpPr>
            <a:spLocks noGrp="1" noChangeArrowheads="1"/>
          </p:cNvSpPr>
          <p:nvPr>
            <p:ph type="dt" idx="1"/>
          </p:nvPr>
        </p:nvSpPr>
        <p:spPr bwMode="auto">
          <a:xfrm>
            <a:off x="5622027" y="1"/>
            <a:ext cx="4303025" cy="339725"/>
          </a:xfrm>
          <a:prstGeom prst="rect">
            <a:avLst/>
          </a:prstGeom>
          <a:noFill/>
          <a:ln w="9525">
            <a:noFill/>
            <a:miter lim="800000"/>
            <a:headEnd/>
            <a:tailEnd/>
          </a:ln>
          <a:effectLst/>
        </p:spPr>
        <p:txBody>
          <a:bodyPr vert="horz" wrap="square" lIns="91417" tIns="45708" rIns="91417" bIns="45708" numCol="1" anchor="t" anchorCtr="0" compatLnSpc="1">
            <a:prstTxWarp prst="textNoShape">
              <a:avLst/>
            </a:prstTxWarp>
          </a:bodyPr>
          <a:lstStyle>
            <a:lvl1pPr algn="r">
              <a:defRPr sz="1200">
                <a:latin typeface="Arial" charset="0"/>
                <a:cs typeface="+mn-cs"/>
              </a:defRPr>
            </a:lvl1pPr>
          </a:lstStyle>
          <a:p>
            <a:pPr>
              <a:defRPr/>
            </a:pPr>
            <a:endParaRPr lang="ru-RU"/>
          </a:p>
        </p:txBody>
      </p:sp>
      <p:sp>
        <p:nvSpPr>
          <p:cNvPr id="155652" name="Rectangle 4"/>
          <p:cNvSpPr>
            <a:spLocks noGrp="1" noRot="1" noChangeAspect="1" noChangeArrowheads="1" noTextEdit="1"/>
          </p:cNvSpPr>
          <p:nvPr>
            <p:ph type="sldImg" idx="2"/>
          </p:nvPr>
        </p:nvSpPr>
        <p:spPr bwMode="auto">
          <a:xfrm>
            <a:off x="3267075" y="509588"/>
            <a:ext cx="3397250" cy="2549525"/>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92030" y="3228976"/>
            <a:ext cx="7942580" cy="3059113"/>
          </a:xfrm>
          <a:prstGeom prst="rect">
            <a:avLst/>
          </a:prstGeom>
          <a:noFill/>
          <a:ln w="9525">
            <a:noFill/>
            <a:miter lim="800000"/>
            <a:headEnd/>
            <a:tailEnd/>
          </a:ln>
          <a:effectLst/>
        </p:spPr>
        <p:txBody>
          <a:bodyPr vert="horz" wrap="square" lIns="91417" tIns="45708" rIns="91417" bIns="45708"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2294" name="Rectangle 6"/>
          <p:cNvSpPr>
            <a:spLocks noGrp="1" noChangeArrowheads="1"/>
          </p:cNvSpPr>
          <p:nvPr>
            <p:ph type="ftr" sz="quarter" idx="4"/>
          </p:nvPr>
        </p:nvSpPr>
        <p:spPr bwMode="auto">
          <a:xfrm>
            <a:off x="1" y="6456364"/>
            <a:ext cx="4303025" cy="339725"/>
          </a:xfrm>
          <a:prstGeom prst="rect">
            <a:avLst/>
          </a:prstGeom>
          <a:noFill/>
          <a:ln w="9525">
            <a:noFill/>
            <a:miter lim="800000"/>
            <a:headEnd/>
            <a:tailEnd/>
          </a:ln>
          <a:effectLst/>
        </p:spPr>
        <p:txBody>
          <a:bodyPr vert="horz" wrap="square" lIns="91417" tIns="45708" rIns="91417" bIns="45708" numCol="1" anchor="b" anchorCtr="0" compatLnSpc="1">
            <a:prstTxWarp prst="textNoShape">
              <a:avLst/>
            </a:prstTxWarp>
          </a:bodyPr>
          <a:lstStyle>
            <a:lvl1pPr>
              <a:defRPr sz="1200">
                <a:latin typeface="Arial" charset="0"/>
                <a:cs typeface="+mn-cs"/>
              </a:defRPr>
            </a:lvl1pPr>
          </a:lstStyle>
          <a:p>
            <a:pPr>
              <a:defRPr/>
            </a:pPr>
            <a:endParaRPr lang="ru-RU"/>
          </a:p>
        </p:txBody>
      </p:sp>
      <p:sp>
        <p:nvSpPr>
          <p:cNvPr id="12295" name="Rectangle 7"/>
          <p:cNvSpPr>
            <a:spLocks noGrp="1" noChangeArrowheads="1"/>
          </p:cNvSpPr>
          <p:nvPr>
            <p:ph type="sldNum" sz="quarter" idx="5"/>
          </p:nvPr>
        </p:nvSpPr>
        <p:spPr bwMode="auto">
          <a:xfrm>
            <a:off x="5622027" y="6456364"/>
            <a:ext cx="4303025" cy="339725"/>
          </a:xfrm>
          <a:prstGeom prst="rect">
            <a:avLst/>
          </a:prstGeom>
          <a:noFill/>
          <a:ln w="9525">
            <a:noFill/>
            <a:miter lim="800000"/>
            <a:headEnd/>
            <a:tailEnd/>
          </a:ln>
          <a:effectLst/>
        </p:spPr>
        <p:txBody>
          <a:bodyPr vert="horz" wrap="square" lIns="91417" tIns="45708" rIns="91417" bIns="45708" numCol="1" anchor="b" anchorCtr="0" compatLnSpc="1">
            <a:prstTxWarp prst="textNoShape">
              <a:avLst/>
            </a:prstTxWarp>
          </a:bodyPr>
          <a:lstStyle>
            <a:lvl1pPr algn="r">
              <a:defRPr sz="1200">
                <a:latin typeface="Arial" charset="0"/>
                <a:cs typeface="+mn-cs"/>
              </a:defRPr>
            </a:lvl1pPr>
          </a:lstStyle>
          <a:p>
            <a:pPr>
              <a:defRPr/>
            </a:pPr>
            <a:fld id="{E777308A-AE8E-4630-9BD9-682B9E7850D3}" type="slidenum">
              <a:rPr lang="ru-RU"/>
              <a:pPr>
                <a:defRPr/>
              </a:pPr>
              <a:t>‹#›</a:t>
            </a:fld>
            <a:endParaRPr lang="ru-RU"/>
          </a:p>
        </p:txBody>
      </p:sp>
    </p:spTree>
    <p:extLst>
      <p:ext uri="{BB962C8B-B14F-4D97-AF65-F5344CB8AC3E}">
        <p14:creationId xmlns:p14="http://schemas.microsoft.com/office/powerpoint/2010/main" val="994693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267075" y="509588"/>
            <a:ext cx="3397250" cy="2549525"/>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E777308A-AE8E-4630-9BD9-682B9E7850D3}" type="slidenum">
              <a:rPr lang="ru-RU" smtClean="0"/>
              <a:pPr>
                <a:defRPr/>
              </a:pPr>
              <a:t>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267075" y="509588"/>
            <a:ext cx="3397250" cy="2549525"/>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E777308A-AE8E-4630-9BD9-682B9E7850D3}" type="slidenum">
              <a:rPr lang="ru-RU" smtClean="0"/>
              <a:pPr>
                <a:defRPr/>
              </a:pPr>
              <a:t>6</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267075" y="509588"/>
            <a:ext cx="3397250" cy="2549525"/>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E777308A-AE8E-4630-9BD9-682B9E7850D3}" type="slidenum">
              <a:rPr lang="ru-RU" smtClean="0"/>
              <a:pPr>
                <a:defRPr/>
              </a:pPr>
              <a:t>8</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267075" y="509588"/>
            <a:ext cx="3397250" cy="2549525"/>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E777308A-AE8E-4630-9BD9-682B9E7850D3}" type="slidenum">
              <a:rPr lang="ru-RU" smtClean="0"/>
              <a:pPr>
                <a:defRPr/>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538F4D4F-AF14-44CC-A19A-54510634969B}" type="slidenum">
              <a:rPr lang="ru-RU" smtClean="0"/>
              <a:pPr>
                <a:defRPr/>
              </a:pPr>
              <a:t>‹#›</a:t>
            </a:fld>
            <a:endParaRPr lang="ru-RU"/>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538F4D4F-AF14-44CC-A19A-54510634969B}" type="slidenum">
              <a:rPr lang="ru-RU" smtClean="0"/>
              <a:pPr>
                <a:defRPr/>
              </a:pPr>
              <a:t>‹#›</a:t>
            </a:fld>
            <a:endParaRPr lang="ru-RU"/>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538F4D4F-AF14-44CC-A19A-54510634969B}" type="slidenum">
              <a:rPr lang="ru-RU" smtClean="0"/>
              <a:pPr>
                <a:defRPr/>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r>
              <a:rPr lang="en-US" smtClean="0"/>
              <a:t>www.thmemgallery.com</a:t>
            </a:r>
            <a:endParaRPr lang="en-US"/>
          </a:p>
        </p:txBody>
      </p:sp>
      <p:sp>
        <p:nvSpPr>
          <p:cNvPr id="5" name="Footer Placeholder 4"/>
          <p:cNvSpPr>
            <a:spLocks noGrp="1"/>
          </p:cNvSpPr>
          <p:nvPr>
            <p:ph type="ftr" sz="quarter" idx="11"/>
          </p:nvPr>
        </p:nvSpPr>
        <p:spPr/>
        <p:txBody>
          <a:bodyPr/>
          <a:lstStyle/>
          <a:p>
            <a:pPr>
              <a:defRPr/>
            </a:pPr>
            <a:r>
              <a:rPr lang="en-US" smtClean="0"/>
              <a:t>Company Logo</a:t>
            </a:r>
            <a:endParaRPr lang="en-US"/>
          </a:p>
        </p:txBody>
      </p:sp>
      <p:sp>
        <p:nvSpPr>
          <p:cNvPr id="6" name="Slide Number Placeholder 5"/>
          <p:cNvSpPr>
            <a:spLocks noGrp="1"/>
          </p:cNvSpPr>
          <p:nvPr>
            <p:ph type="sldNum" sz="quarter" idx="12"/>
          </p:nvPr>
        </p:nvSpPr>
        <p:spPr/>
        <p:txBody>
          <a:bodyPr/>
          <a:lstStyle/>
          <a:p>
            <a:pPr>
              <a:defRPr/>
            </a:pPr>
            <a:fld id="{2233FFBA-EDD8-4E22-B652-C6FA03642EC0}" type="slidenum">
              <a:rPr lang="en-US" smtClean="0"/>
              <a:pPr>
                <a:defRPr/>
              </a:pPr>
              <a:t>‹#›</a:t>
            </a:fld>
            <a:endParaRPr lang="en-US"/>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538F4D4F-AF14-44CC-A19A-54510634969B}" type="slidenum">
              <a:rPr lang="ru-RU" smtClean="0"/>
              <a:pPr>
                <a:defRPr/>
              </a:pPr>
              <a:t>‹#›</a:t>
            </a:fld>
            <a:endParaRPr lang="ru-RU"/>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538F4D4F-AF14-44CC-A19A-54510634969B}" type="slidenum">
              <a:rPr lang="ru-RU" smtClean="0"/>
              <a:pPr>
                <a:defRPr/>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538F4D4F-AF14-44CC-A19A-54510634969B}" type="slidenum">
              <a:rPr lang="ru-RU" smtClean="0"/>
              <a:pPr>
                <a:defRPr/>
              </a:pPr>
              <a:t>‹#›</a:t>
            </a:fld>
            <a:endParaRPr lang="ru-RU"/>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538F4D4F-AF14-44CC-A19A-54510634969B}" type="slidenum">
              <a:rPr lang="ru-RU" smtClean="0"/>
              <a:pPr>
                <a:defRPr/>
              </a:pPr>
              <a:t>‹#›</a:t>
            </a:fld>
            <a:endParaRPr lang="ru-RU"/>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pPr>
              <a:defRPr/>
            </a:pPr>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DFE3E324-98C7-4723-9AC4-8C9EF17760B3}"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538F4D4F-AF14-44CC-A19A-54510634969B}" type="slidenum">
              <a:rPr lang="ru-RU" smtClean="0"/>
              <a:pPr>
                <a:defRPr/>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538F4D4F-AF14-44CC-A19A-54510634969B}" type="slidenum">
              <a:rPr lang="ru-RU" smtClean="0"/>
              <a:pPr>
                <a:defRPr/>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F0476153-286A-454B-821B-C2F1A0513EEA}" type="datetimeFigureOut">
              <a:rPr lang="ru-RU" smtClean="0">
                <a:solidFill>
                  <a:prstClr val="black">
                    <a:tint val="75000"/>
                  </a:prstClr>
                </a:solidFill>
              </a:rPr>
              <a:pPr>
                <a:defRPr/>
              </a:pPr>
              <a:t>15.11.2018</a:t>
            </a:fld>
            <a:endParaRPr lang="ru-RU">
              <a:solidFill>
                <a:prstClr val="black">
                  <a:tint val="75000"/>
                </a:prstClr>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prstClr val="black">
                  <a:tint val="75000"/>
                </a:prstClr>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21C65044-0382-43DB-BE6E-5A5B4FF2EA46}" type="slidenum">
              <a:rPr lang="ru-RU" smtClean="0">
                <a:solidFill>
                  <a:prstClr val="black">
                    <a:tint val="75000"/>
                  </a:prstClr>
                </a:solidFill>
              </a:rPr>
              <a:pPr>
                <a:defRPr/>
              </a:pPr>
              <a:t>‹#›</a:t>
            </a:fld>
            <a:endParaRPr lang="ru-RU">
              <a:solidFill>
                <a:prstClr val="black">
                  <a:tint val="75000"/>
                </a:prstClr>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6542" r:id="rId1"/>
    <p:sldLayoutId id="2147486543" r:id="rId2"/>
    <p:sldLayoutId id="2147486544" r:id="rId3"/>
    <p:sldLayoutId id="2147486545" r:id="rId4"/>
    <p:sldLayoutId id="2147486546" r:id="rId5"/>
    <p:sldLayoutId id="2147486547" r:id="rId6"/>
    <p:sldLayoutId id="2147486548" r:id="rId7"/>
    <p:sldLayoutId id="2147486549" r:id="rId8"/>
    <p:sldLayoutId id="2147486550" r:id="rId9"/>
    <p:sldLayoutId id="2147486551" r:id="rId10"/>
    <p:sldLayoutId id="2147486552"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0.xml"/><Relationship Id="rId13" Type="http://schemas.microsoft.com/office/2007/relationships/hdphoto" Target="../media/hdphoto1.wdp"/><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image" Target="../media/image13.png"/><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15.jpg"/><Relationship Id="rId7" Type="http://schemas.openxmlformats.org/officeDocument/2006/relationships/diagramQuickStyle" Target="../diagrams/quickStyle11.xml"/><Relationship Id="rId2" Type="http://schemas.openxmlformats.org/officeDocument/2006/relationships/image" Target="../media/image14.jpg"/><Relationship Id="rId1" Type="http://schemas.openxmlformats.org/officeDocument/2006/relationships/slideLayout" Target="../slideLayouts/slideLayout6.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16.jpg"/><Relationship Id="rId9" Type="http://schemas.microsoft.com/office/2007/relationships/diagramDrawing" Target="../diagrams/drawing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4.jpeg"/><Relationship Id="rId7" Type="http://schemas.openxmlformats.org/officeDocument/2006/relationships/diagramColors" Target="../diagrams/colors12.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9.jpeg"/><Relationship Id="rId4" Type="http://schemas.openxmlformats.org/officeDocument/2006/relationships/diagramLayout" Target="../diagrams/layout1.xml"/><Relationship Id="rId9"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2.xml"/><Relationship Id="rId7" Type="http://schemas.openxmlformats.org/officeDocument/2006/relationships/image" Target="../media/image10.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18" Type="http://schemas.openxmlformats.org/officeDocument/2006/relationships/diagramData" Target="../diagrams/data6.xml"/><Relationship Id="rId26" Type="http://schemas.openxmlformats.org/officeDocument/2006/relationships/diagramColors" Target="../diagrams/colors7.xml"/><Relationship Id="rId3" Type="http://schemas.openxmlformats.org/officeDocument/2006/relationships/diagramData" Target="../diagrams/data3.xml"/><Relationship Id="rId21" Type="http://schemas.openxmlformats.org/officeDocument/2006/relationships/diagramColors" Target="../diagrams/colors6.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5" Type="http://schemas.openxmlformats.org/officeDocument/2006/relationships/diagramQuickStyle" Target="../diagrams/quickStyle7.xml"/><Relationship Id="rId33" Type="http://schemas.openxmlformats.org/officeDocument/2006/relationships/image" Target="../media/image12.png"/><Relationship Id="rId2" Type="http://schemas.openxmlformats.org/officeDocument/2006/relationships/notesSlide" Target="../notesSlides/notesSlide3.xml"/><Relationship Id="rId16" Type="http://schemas.openxmlformats.org/officeDocument/2006/relationships/diagramColors" Target="../diagrams/colors5.xml"/><Relationship Id="rId20" Type="http://schemas.openxmlformats.org/officeDocument/2006/relationships/diagramQuickStyle" Target="../diagrams/quickStyle6.xml"/><Relationship Id="rId29" Type="http://schemas.openxmlformats.org/officeDocument/2006/relationships/diagramLayout" Target="../diagrams/layout8.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24" Type="http://schemas.openxmlformats.org/officeDocument/2006/relationships/diagramLayout" Target="../diagrams/layout7.xml"/><Relationship Id="rId32" Type="http://schemas.microsoft.com/office/2007/relationships/diagramDrawing" Target="../diagrams/drawing8.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23" Type="http://schemas.openxmlformats.org/officeDocument/2006/relationships/diagramData" Target="../diagrams/data7.xml"/><Relationship Id="rId28" Type="http://schemas.openxmlformats.org/officeDocument/2006/relationships/diagramData" Target="../diagrams/data8.xml"/><Relationship Id="rId10" Type="http://schemas.openxmlformats.org/officeDocument/2006/relationships/diagramQuickStyle" Target="../diagrams/quickStyle4.xml"/><Relationship Id="rId19" Type="http://schemas.openxmlformats.org/officeDocument/2006/relationships/diagramLayout" Target="../diagrams/layout6.xml"/><Relationship Id="rId31" Type="http://schemas.openxmlformats.org/officeDocument/2006/relationships/diagramColors" Target="../diagrams/colors8.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 Id="rId22" Type="http://schemas.microsoft.com/office/2007/relationships/diagramDrawing" Target="../diagrams/drawing6.xml"/><Relationship Id="rId27" Type="http://schemas.microsoft.com/office/2007/relationships/diagramDrawing" Target="../diagrams/drawing7.xml"/><Relationship Id="rId30"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500" y="2510898"/>
            <a:ext cx="8320979" cy="1470025"/>
          </a:xfrm>
        </p:spPr>
        <p:txBody>
          <a:bodyPr>
            <a:normAutofit fontScale="90000"/>
          </a:bodyPr>
          <a:lstStyle/>
          <a:p>
            <a:r>
              <a:rPr lang="ru-RU" b="1" dirty="0" smtClean="0">
                <a:latin typeface="Times New Roman" pitchFamily="18" charset="0"/>
                <a:cs typeface="Times New Roman" pitchFamily="18" charset="0"/>
              </a:rPr>
              <a:t>Бюджет для граждан</a:t>
            </a:r>
            <a:br>
              <a:rPr lang="ru-RU" b="1"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к проекту решения Северо-Енисейского </a:t>
            </a:r>
            <a:r>
              <a:rPr lang="ru-RU" sz="2700" smtClean="0">
                <a:latin typeface="Times New Roman" pitchFamily="18" charset="0"/>
                <a:cs typeface="Times New Roman" pitchFamily="18" charset="0"/>
              </a:rPr>
              <a:t>районного </a:t>
            </a:r>
            <a:r>
              <a:rPr lang="ru-RU" sz="2700" smtClean="0">
                <a:latin typeface="Times New Roman" pitchFamily="18" charset="0"/>
                <a:cs typeface="Times New Roman" pitchFamily="18" charset="0"/>
              </a:rPr>
              <a:t/>
            </a:r>
            <a:br>
              <a:rPr lang="ru-RU" sz="2700" smtClean="0">
                <a:latin typeface="Times New Roman" pitchFamily="18" charset="0"/>
                <a:cs typeface="Times New Roman" pitchFamily="18" charset="0"/>
              </a:rPr>
            </a:br>
            <a:r>
              <a:rPr lang="ru-RU" sz="2700" smtClean="0">
                <a:latin typeface="Times New Roman" pitchFamily="18" charset="0"/>
                <a:cs typeface="Times New Roman" pitchFamily="18" charset="0"/>
              </a:rPr>
              <a:t>Совета </a:t>
            </a:r>
            <a:r>
              <a:rPr lang="ru-RU" sz="2700" dirty="0" smtClean="0">
                <a:latin typeface="Times New Roman" pitchFamily="18" charset="0"/>
                <a:cs typeface="Times New Roman" pitchFamily="18" charset="0"/>
              </a:rPr>
              <a:t>депутатов «О бюджете </a:t>
            </a:r>
            <a:r>
              <a:rPr lang="ru-RU" sz="2700" smtClean="0">
                <a:latin typeface="Times New Roman" pitchFamily="18" charset="0"/>
                <a:cs typeface="Times New Roman" pitchFamily="18" charset="0"/>
              </a:rPr>
              <a:t>Северо-Енисейского </a:t>
            </a:r>
            <a:r>
              <a:rPr lang="ru-RU" sz="2700" smtClean="0">
                <a:latin typeface="Times New Roman" pitchFamily="18" charset="0"/>
                <a:cs typeface="Times New Roman" pitchFamily="18" charset="0"/>
              </a:rPr>
              <a:t/>
            </a:r>
            <a:br>
              <a:rPr lang="ru-RU" sz="2700" smtClean="0">
                <a:latin typeface="Times New Roman" pitchFamily="18" charset="0"/>
                <a:cs typeface="Times New Roman" pitchFamily="18" charset="0"/>
              </a:rPr>
            </a:br>
            <a:r>
              <a:rPr lang="ru-RU" sz="2700" smtClean="0">
                <a:latin typeface="Times New Roman" pitchFamily="18" charset="0"/>
                <a:cs typeface="Times New Roman" pitchFamily="18" charset="0"/>
              </a:rPr>
              <a:t>района </a:t>
            </a:r>
            <a:r>
              <a:rPr lang="ru-RU" sz="2700" dirty="0" smtClean="0">
                <a:latin typeface="Times New Roman" pitchFamily="18" charset="0"/>
                <a:cs typeface="Times New Roman" pitchFamily="18" charset="0"/>
              </a:rPr>
              <a:t>на 2019 год и плановый период 2020-2021 года»</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Том 1</a:t>
            </a:r>
            <a:endParaRPr lang="ru-RU" sz="27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227850" y="6345324"/>
            <a:ext cx="2976331" cy="432048"/>
          </a:xfrm>
        </p:spPr>
        <p:txBody>
          <a:bodyPr>
            <a:normAutofit fontScale="85000" lnSpcReduction="20000"/>
          </a:bodyPr>
          <a:lstStyle/>
          <a:p>
            <a:r>
              <a:rPr lang="ru-RU" sz="1400" dirty="0" err="1" smtClean="0">
                <a:solidFill>
                  <a:schemeClr val="tx1"/>
                </a:solidFill>
                <a:latin typeface="Times New Roman" pitchFamily="18" charset="0"/>
                <a:cs typeface="Times New Roman" pitchFamily="18" charset="0"/>
              </a:rPr>
              <a:t>гп</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Северо</a:t>
            </a:r>
            <a:r>
              <a:rPr lang="ru-RU" sz="1400" dirty="0" smtClean="0">
                <a:solidFill>
                  <a:schemeClr val="tx1"/>
                </a:solidFill>
                <a:latin typeface="Times New Roman" pitchFamily="18" charset="0"/>
                <a:cs typeface="Times New Roman" pitchFamily="18" charset="0"/>
              </a:rPr>
              <a:t> – Енисейский</a:t>
            </a:r>
          </a:p>
          <a:p>
            <a:r>
              <a:rPr lang="ru-RU" sz="1400" dirty="0" smtClean="0">
                <a:solidFill>
                  <a:schemeClr val="tx1"/>
                </a:solidFill>
                <a:latin typeface="Times New Roman" pitchFamily="18" charset="0"/>
                <a:cs typeface="Times New Roman" pitchFamily="18" charset="0"/>
              </a:rPr>
              <a:t>2018</a:t>
            </a:r>
            <a:endParaRPr lang="ru-RU" sz="1400" dirty="0">
              <a:solidFill>
                <a:schemeClr val="tx1"/>
              </a:solidFill>
              <a:latin typeface="Times New Roman" pitchFamily="18" charset="0"/>
              <a:cs typeface="Times New Roman" pitchFamily="18" charset="0"/>
            </a:endParaRPr>
          </a:p>
        </p:txBody>
      </p:sp>
      <p:pic>
        <p:nvPicPr>
          <p:cNvPr id="4" name="Рисунок 3"/>
          <p:cNvPicPr/>
          <p:nvPr/>
        </p:nvPicPr>
        <p:blipFill rotWithShape="1">
          <a:blip r:embed="rId2"/>
          <a:srcRect l="22336" t="52355" r="22529" b="31167"/>
          <a:stretch/>
        </p:blipFill>
        <p:spPr bwMode="auto">
          <a:xfrm>
            <a:off x="251519" y="5195744"/>
            <a:ext cx="8640961" cy="810090"/>
          </a:xfrm>
          <a:prstGeom prst="rect">
            <a:avLst/>
          </a:prstGeom>
          <a:ln>
            <a:noFill/>
          </a:ln>
          <a:extLst>
            <a:ext uri="{53640926-AAD7-44D8-BBD7-CCE9431645EC}">
              <a14:shadowObscured xmlns:a14="http://schemas.microsoft.com/office/drawing/2010/main"/>
            </a:ext>
          </a:extLst>
        </p:spPr>
      </p:pic>
      <p:pic>
        <p:nvPicPr>
          <p:cNvPr id="1026" name="Picture 2" descr="C:\Users\User3\Downloads\с-е анимация_files\s-e_co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1163421" cy="9609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Прямоугольник 4"/>
          <p:cNvSpPr/>
          <p:nvPr/>
        </p:nvSpPr>
        <p:spPr>
          <a:xfrm>
            <a:off x="1270925" y="188640"/>
            <a:ext cx="3072341" cy="59406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ru-RU" sz="1400" b="1" dirty="0" smtClean="0">
                <a:solidFill>
                  <a:schemeClr val="bg1"/>
                </a:solidFill>
                <a:latin typeface="Times New Roman" pitchFamily="18" charset="0"/>
                <a:cs typeface="Times New Roman" pitchFamily="18" charset="0"/>
              </a:rPr>
              <a:t>Северо-Енисейский район</a:t>
            </a:r>
            <a:endParaRPr lang="ru-RU" sz="1400" b="1" dirty="0">
              <a:solidFill>
                <a:schemeClr val="bg1"/>
              </a:solidFill>
              <a:latin typeface="Times New Roman" pitchFamily="18" charset="0"/>
              <a:cs typeface="Times New Roman" pitchFamily="18" charset="0"/>
            </a:endParaRPr>
          </a:p>
        </p:txBody>
      </p:sp>
      <p:sp>
        <p:nvSpPr>
          <p:cNvPr id="6" name="Прямоугольник 5"/>
          <p:cNvSpPr/>
          <p:nvPr/>
        </p:nvSpPr>
        <p:spPr>
          <a:xfrm>
            <a:off x="899592" y="5195744"/>
            <a:ext cx="929827" cy="177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3035830" y="5195743"/>
            <a:ext cx="768085" cy="177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60685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9599" y="169274"/>
            <a:ext cx="8044955" cy="388466"/>
          </a:xfrm>
          <a:noFill/>
          <a:ln>
            <a:noFill/>
          </a:ln>
          <a:effectLst/>
        </p:spPr>
        <p:style>
          <a:lnRef idx="3">
            <a:schemeClr val="lt1"/>
          </a:lnRef>
          <a:fillRef idx="1">
            <a:schemeClr val="accent2"/>
          </a:fillRef>
          <a:effectRef idx="1">
            <a:schemeClr val="accent2"/>
          </a:effectRef>
          <a:fontRef idx="minor">
            <a:schemeClr val="lt1"/>
          </a:fontRef>
        </p:style>
        <p:txBody>
          <a:bodyPr>
            <a:noAutofit/>
          </a:bodyPr>
          <a:lstStyle/>
          <a:p>
            <a:pPr algn="ctr"/>
            <a:r>
              <a:rPr lang="ru-RU" sz="2000" dirty="0" smtClean="0">
                <a:solidFill>
                  <a:schemeClr val="bg1"/>
                </a:solidFill>
                <a:latin typeface="Times New Roman" panose="02020603050405020304" pitchFamily="18" charset="0"/>
                <a:cs typeface="Times New Roman" panose="02020603050405020304" pitchFamily="18" charset="0"/>
              </a:rPr>
              <a:t>ЭТАПЫ БЮДЖЕТНОГО ПРОЦЕССА</a:t>
            </a:r>
            <a:endParaRPr lang="ru-RU" sz="2000" dirty="0">
              <a:solidFill>
                <a:schemeClr val="bg1"/>
              </a:solidFill>
              <a:latin typeface="Times New Roman" panose="02020603050405020304" pitchFamily="18" charset="0"/>
              <a:cs typeface="Times New Roman" panose="02020603050405020304" pitchFamily="18" charset="0"/>
            </a:endParaRPr>
          </a:p>
        </p:txBody>
      </p:sp>
      <p:graphicFrame>
        <p:nvGraphicFramePr>
          <p:cNvPr id="8" name="Схема 7"/>
          <p:cNvGraphicFramePr/>
          <p:nvPr>
            <p:extLst>
              <p:ext uri="{D42A27DB-BD31-4B8C-83A1-F6EECF244321}">
                <p14:modId xmlns:p14="http://schemas.microsoft.com/office/powerpoint/2010/main" val="2112968753"/>
              </p:ext>
            </p:extLst>
          </p:nvPr>
        </p:nvGraphicFramePr>
        <p:xfrm>
          <a:off x="323528" y="548680"/>
          <a:ext cx="8496944"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extLst>
              <p:ext uri="{D42A27DB-BD31-4B8C-83A1-F6EECF244321}">
                <p14:modId xmlns:p14="http://schemas.microsoft.com/office/powerpoint/2010/main" val="3864995301"/>
              </p:ext>
            </p:extLst>
          </p:nvPr>
        </p:nvGraphicFramePr>
        <p:xfrm>
          <a:off x="403567" y="569912"/>
          <a:ext cx="7919968" cy="60330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6" name="Picture 2"/>
          <p:cNvPicPr>
            <a:picLocks noChangeAspect="1" noChangeArrowheads="1"/>
          </p:cNvPicPr>
          <p:nvPr/>
        </p:nvPicPr>
        <p:blipFill>
          <a:blip r:embed="rId12" cstate="print">
            <a:biLevel thresh="75000"/>
            <a:extLst>
              <a:ext uri="{BEBA8EAE-BF5A-486C-A8C5-ECC9F3942E4B}">
                <a14:imgProps xmlns:a14="http://schemas.microsoft.com/office/drawing/2010/main">
                  <a14:imgLayer r:embed="rId13">
                    <a14:imgEffect>
                      <a14:sharpenSoften amount="3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987824" y="2691897"/>
            <a:ext cx="3024336" cy="2273370"/>
          </a:xfrm>
          <a:prstGeom prst="rect">
            <a:avLst/>
          </a:prstGeom>
          <a:noFill/>
          <a:ln w="127000" cap="sq">
            <a:noFill/>
            <a:bevel/>
            <a:headEnd/>
            <a:tailEnd/>
          </a:ln>
          <a:effectLst>
            <a:outerShdw dist="35921" dir="2700000" algn="ctr" rotWithShape="0">
              <a:schemeClr val="bg2"/>
            </a:outerShdw>
            <a:reflection blurRad="6350" stA="50000" endA="300" endPos="55000" dir="5400000" sy="-100000" algn="bl" rotWithShape="0"/>
          </a:effectLst>
          <a:scene3d>
            <a:camera prst="orthographicFront">
              <a:rot lat="21299999" lon="0" rev="0"/>
            </a:camera>
            <a:lightRig rig="threePt" dir="t"/>
          </a:scene3d>
          <a:sp3d prstMaterial="dkEdge"/>
          <a:extLst>
            <a:ext uri="{909E8E84-426E-40DD-AFC4-6F175D3DCCD1}">
              <a14:hiddenFill xmlns:a14="http://schemas.microsoft.com/office/drawing/2010/main">
                <a:solidFill>
                  <a:schemeClr val="accent1"/>
                </a:solidFill>
              </a14:hiddenFill>
            </a:ext>
          </a:extLst>
        </p:spPr>
      </p:pic>
      <p:sp>
        <p:nvSpPr>
          <p:cNvPr id="9" name="Прямоугольная выноска 8"/>
          <p:cNvSpPr/>
          <p:nvPr/>
        </p:nvSpPr>
        <p:spPr>
          <a:xfrm>
            <a:off x="7346688" y="5938568"/>
            <a:ext cx="1440160" cy="600164"/>
          </a:xfrm>
          <a:prstGeom prst="wedgeRectCallout">
            <a:avLst>
              <a:gd name="adj1" fmla="val -53191"/>
              <a:gd name="adj2" fmla="val -151545"/>
            </a:avLst>
          </a:prstGeom>
          <a:ln>
            <a:solidFill>
              <a:schemeClr val="tx1"/>
            </a:solidFill>
            <a:prstDash val="sysDot"/>
          </a:ln>
          <a:effectLst>
            <a:outerShdw blurRad="50800" dist="38100" algn="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ru-RU" sz="1100" i="1" dirty="0" smtClean="0">
                <a:solidFill>
                  <a:prstClr val="black"/>
                </a:solidFill>
                <a:latin typeface="Times New Roman" panose="02020603050405020304" pitchFamily="18" charset="0"/>
                <a:cs typeface="Times New Roman" panose="02020603050405020304" pitchFamily="18" charset="0"/>
              </a:rPr>
              <a:t>Северо-Енисейский районный Совет депутатов</a:t>
            </a:r>
            <a:endParaRPr lang="ru-RU" sz="1100" i="1" dirty="0">
              <a:solidFill>
                <a:prstClr val="black"/>
              </a:solidFill>
              <a:latin typeface="Times New Roman" panose="02020603050405020304" pitchFamily="18" charset="0"/>
              <a:cs typeface="Times New Roman" panose="02020603050405020304" pitchFamily="18" charset="0"/>
            </a:endParaRPr>
          </a:p>
        </p:txBody>
      </p:sp>
      <p:sp>
        <p:nvSpPr>
          <p:cNvPr id="12" name="Прямоугольная выноска 11"/>
          <p:cNvSpPr/>
          <p:nvPr/>
        </p:nvSpPr>
        <p:spPr>
          <a:xfrm>
            <a:off x="3707904" y="4725144"/>
            <a:ext cx="1728192" cy="769441"/>
          </a:xfrm>
          <a:prstGeom prst="wedgeRectCallout">
            <a:avLst>
              <a:gd name="adj1" fmla="val -2436"/>
              <a:gd name="adj2" fmla="val 104182"/>
            </a:avLst>
          </a:prstGeom>
          <a:ln>
            <a:solidFill>
              <a:schemeClr val="tx1"/>
            </a:solidFill>
            <a:prstDash val="sysDot"/>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ru-RU" sz="1100" i="1" dirty="0" smtClean="0">
                <a:solidFill>
                  <a:prstClr val="black"/>
                </a:solidFill>
                <a:latin typeface="Times New Roman" panose="02020603050405020304" pitchFamily="18" charset="0"/>
                <a:cs typeface="Times New Roman" panose="02020603050405020304" pitchFamily="18" charset="0"/>
              </a:rPr>
              <a:t>Органы местного самоуправления, органы администрации района,  финансовый орган</a:t>
            </a:r>
            <a:endParaRPr lang="ru-RU" sz="1100" i="1" dirty="0">
              <a:solidFill>
                <a:prstClr val="black"/>
              </a:solidFill>
              <a:latin typeface="Times New Roman" panose="02020603050405020304" pitchFamily="18" charset="0"/>
              <a:cs typeface="Times New Roman" panose="02020603050405020304" pitchFamily="18" charset="0"/>
            </a:endParaRPr>
          </a:p>
        </p:txBody>
      </p:sp>
      <p:sp>
        <p:nvSpPr>
          <p:cNvPr id="13" name="Прямоугольная выноска 12"/>
          <p:cNvSpPr/>
          <p:nvPr/>
        </p:nvSpPr>
        <p:spPr>
          <a:xfrm>
            <a:off x="403567" y="2392330"/>
            <a:ext cx="1440160" cy="600164"/>
          </a:xfrm>
          <a:prstGeom prst="wedgeRectCallout">
            <a:avLst>
              <a:gd name="adj1" fmla="val 48913"/>
              <a:gd name="adj2" fmla="val 83076"/>
            </a:avLst>
          </a:prstGeom>
          <a:ln>
            <a:solidFill>
              <a:schemeClr val="tx1"/>
            </a:solidFill>
            <a:prstDash val="sysDot"/>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ru-RU" sz="1100" i="1" dirty="0">
                <a:solidFill>
                  <a:prstClr val="black"/>
                </a:solidFill>
                <a:latin typeface="Times New Roman" panose="02020603050405020304" pitchFamily="18" charset="0"/>
                <a:cs typeface="Times New Roman" panose="02020603050405020304" pitchFamily="18" charset="0"/>
              </a:rPr>
              <a:t>Северо-Енисейский районный Совет депутатов</a:t>
            </a:r>
          </a:p>
        </p:txBody>
      </p:sp>
      <p:sp>
        <p:nvSpPr>
          <p:cNvPr id="14" name="Прямоугольная выноска 13"/>
          <p:cNvSpPr/>
          <p:nvPr/>
        </p:nvSpPr>
        <p:spPr>
          <a:xfrm>
            <a:off x="7502290" y="2263254"/>
            <a:ext cx="1235224" cy="769441"/>
          </a:xfrm>
          <a:prstGeom prst="wedgeRectCallout">
            <a:avLst>
              <a:gd name="adj1" fmla="val -41937"/>
              <a:gd name="adj2" fmla="val 75399"/>
            </a:avLst>
          </a:prstGeom>
          <a:ln>
            <a:solidFill>
              <a:schemeClr val="tx1"/>
            </a:solidFill>
            <a:prstDash val="sysDot"/>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ru-RU" sz="1100" i="1" dirty="0" smtClean="0">
                <a:solidFill>
                  <a:prstClr val="black"/>
                </a:solidFill>
                <a:latin typeface="Times New Roman" panose="02020603050405020304" pitchFamily="18" charset="0"/>
                <a:cs typeface="Times New Roman" panose="02020603050405020304" pitchFamily="18" charset="0"/>
              </a:rPr>
              <a:t>Администрация района, финансовый орган</a:t>
            </a:r>
            <a:endParaRPr lang="ru-RU" sz="1100" i="1" dirty="0">
              <a:solidFill>
                <a:prstClr val="black"/>
              </a:solidFill>
              <a:latin typeface="Times New Roman" panose="02020603050405020304" pitchFamily="18" charset="0"/>
              <a:cs typeface="Times New Roman" panose="02020603050405020304" pitchFamily="18" charset="0"/>
            </a:endParaRPr>
          </a:p>
        </p:txBody>
      </p:sp>
      <p:sp>
        <p:nvSpPr>
          <p:cNvPr id="15" name="Прямоугольная выноска 14"/>
          <p:cNvSpPr/>
          <p:nvPr/>
        </p:nvSpPr>
        <p:spPr>
          <a:xfrm>
            <a:off x="2267744" y="605823"/>
            <a:ext cx="1440160" cy="938719"/>
          </a:xfrm>
          <a:prstGeom prst="wedgeRectCallout">
            <a:avLst>
              <a:gd name="adj1" fmla="val 60572"/>
              <a:gd name="adj2" fmla="val 71736"/>
            </a:avLst>
          </a:prstGeom>
          <a:ln>
            <a:solidFill>
              <a:schemeClr val="tx1"/>
            </a:solidFill>
            <a:prstDash val="sysDot"/>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ru-RU" sz="1100" i="1" dirty="0" smtClean="0">
                <a:solidFill>
                  <a:prstClr val="black"/>
                </a:solidFill>
                <a:latin typeface="Times New Roman" panose="02020603050405020304" pitchFamily="18" charset="0"/>
                <a:cs typeface="Times New Roman" panose="02020603050405020304" pitchFamily="18" charset="0"/>
              </a:rPr>
              <a:t>Органы местного самоуправления, органы администрации района</a:t>
            </a:r>
            <a:endParaRPr lang="ru-RU" sz="1100" i="1" dirty="0">
              <a:solidFill>
                <a:prstClr val="black"/>
              </a:solidFill>
              <a:latin typeface="Times New Roman" panose="02020603050405020304" pitchFamily="18" charset="0"/>
              <a:cs typeface="Times New Roman" panose="02020603050405020304" pitchFamily="18" charset="0"/>
            </a:endParaRPr>
          </a:p>
        </p:txBody>
      </p:sp>
      <p:sp>
        <p:nvSpPr>
          <p:cNvPr id="4" name="Прямоугольная выноска 3"/>
          <p:cNvSpPr/>
          <p:nvPr/>
        </p:nvSpPr>
        <p:spPr>
          <a:xfrm>
            <a:off x="403567" y="824892"/>
            <a:ext cx="1720161" cy="864000"/>
          </a:xfrm>
          <a:prstGeom prst="wedgeRectCallout">
            <a:avLst>
              <a:gd name="adj1" fmla="val 55397"/>
              <a:gd name="adj2" fmla="val 86591"/>
            </a:avLst>
          </a:prstGeom>
          <a:solidFill>
            <a:schemeClr val="bg1"/>
          </a:solidFill>
          <a:ln w="254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i="1" dirty="0" smtClean="0">
                <a:solidFill>
                  <a:prstClr val="white"/>
                </a:solidFill>
                <a:latin typeface="Times New Roman" panose="02020603050405020304" pitchFamily="18" charset="0"/>
                <a:cs typeface="Times New Roman" panose="02020603050405020304" pitchFamily="18" charset="0"/>
              </a:rPr>
              <a:t>К</a:t>
            </a:r>
            <a:r>
              <a:rPr lang="ru-RU" sz="1100" i="1" dirty="0" smtClean="0">
                <a:solidFill>
                  <a:prstClr val="black"/>
                </a:solidFill>
                <a:latin typeface="Times New Roman" panose="02020603050405020304" pitchFamily="18" charset="0"/>
                <a:cs typeface="Times New Roman" panose="02020603050405020304" pitchFamily="18" charset="0"/>
              </a:rPr>
              <a:t>Контрольно-счетная комиссия, органы местного самоуправления, </a:t>
            </a:r>
            <a:r>
              <a:rPr lang="ru-RU" sz="1100" i="1" dirty="0">
                <a:solidFill>
                  <a:prstClr val="black"/>
                </a:solidFill>
                <a:latin typeface="Times New Roman" panose="02020603050405020304" pitchFamily="18" charset="0"/>
                <a:cs typeface="Times New Roman" panose="02020603050405020304" pitchFamily="18" charset="0"/>
              </a:rPr>
              <a:t>органы администрации </a:t>
            </a:r>
            <a:r>
              <a:rPr lang="ru-RU" sz="1100" i="1" dirty="0" smtClean="0">
                <a:solidFill>
                  <a:prstClr val="black"/>
                </a:solidFill>
                <a:latin typeface="Times New Roman" panose="02020603050405020304" pitchFamily="18" charset="0"/>
                <a:cs typeface="Times New Roman" panose="02020603050405020304" pitchFamily="18" charset="0"/>
              </a:rPr>
              <a:t>района</a:t>
            </a:r>
            <a:endParaRPr lang="ru-RU" sz="1100" i="1" dirty="0">
              <a:solidFill>
                <a:prstClr val="white"/>
              </a:solidFill>
              <a:latin typeface="Times New Roman" panose="02020603050405020304" pitchFamily="18" charset="0"/>
              <a:cs typeface="Times New Roman" panose="02020603050405020304" pitchFamily="18" charset="0"/>
            </a:endParaRPr>
          </a:p>
        </p:txBody>
      </p:sp>
      <p:sp>
        <p:nvSpPr>
          <p:cNvPr id="16" name="Прямоугольная выноска 15"/>
          <p:cNvSpPr/>
          <p:nvPr/>
        </p:nvSpPr>
        <p:spPr>
          <a:xfrm>
            <a:off x="7095932" y="569913"/>
            <a:ext cx="1436508" cy="938719"/>
          </a:xfrm>
          <a:prstGeom prst="wedgeRectCallout">
            <a:avLst>
              <a:gd name="adj1" fmla="val -35393"/>
              <a:gd name="adj2" fmla="val 87656"/>
            </a:avLst>
          </a:prstGeom>
          <a:ln>
            <a:solidFill>
              <a:schemeClr val="tx1"/>
            </a:solidFill>
            <a:prstDash val="sysDot"/>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ru-RU" sz="1100" i="1" dirty="0" smtClean="0">
                <a:solidFill>
                  <a:prstClr val="black"/>
                </a:solidFill>
                <a:latin typeface="Times New Roman" panose="02020603050405020304" pitchFamily="18" charset="0"/>
                <a:cs typeface="Times New Roman" panose="02020603050405020304" pitchFamily="18" charset="0"/>
              </a:rPr>
              <a:t>Органы местного самоуправления, органы администрации района, финансовый орган</a:t>
            </a:r>
            <a:endParaRPr lang="ru-RU" sz="1100" i="1" dirty="0">
              <a:solidFill>
                <a:prstClr val="black"/>
              </a:solidFill>
              <a:latin typeface="Times New Roman" panose="02020603050405020304" pitchFamily="18" charset="0"/>
              <a:cs typeface="Times New Roman" panose="02020603050405020304" pitchFamily="18" charset="0"/>
            </a:endParaRPr>
          </a:p>
        </p:txBody>
      </p:sp>
      <p:sp>
        <p:nvSpPr>
          <p:cNvPr id="17" name="Прямоугольная выноска 16"/>
          <p:cNvSpPr/>
          <p:nvPr/>
        </p:nvSpPr>
        <p:spPr>
          <a:xfrm>
            <a:off x="403567" y="4771311"/>
            <a:ext cx="1224136" cy="1446550"/>
          </a:xfrm>
          <a:prstGeom prst="wedgeRectCallout">
            <a:avLst>
              <a:gd name="adj1" fmla="val 87351"/>
              <a:gd name="adj2" fmla="val 2814"/>
            </a:avLst>
          </a:prstGeom>
          <a:ln>
            <a:solidFill>
              <a:schemeClr val="tx1"/>
            </a:solidFill>
            <a:prstDash val="sysDot"/>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ru-RU" sz="1100" i="1" dirty="0">
                <a:solidFill>
                  <a:prstClr val="black"/>
                </a:solidFill>
                <a:latin typeface="Times New Roman" panose="02020603050405020304" pitchFamily="18" charset="0"/>
                <a:cs typeface="Times New Roman" panose="02020603050405020304" pitchFamily="18" charset="0"/>
              </a:rPr>
              <a:t>Органы местного </a:t>
            </a:r>
            <a:r>
              <a:rPr lang="ru-RU" sz="1100" i="1" dirty="0" smtClean="0">
                <a:solidFill>
                  <a:prstClr val="black"/>
                </a:solidFill>
                <a:latin typeface="Times New Roman" panose="02020603050405020304" pitchFamily="18" charset="0"/>
                <a:cs typeface="Times New Roman" panose="02020603050405020304" pitchFamily="18" charset="0"/>
              </a:rPr>
              <a:t>самоуправления, органы администрации района, финансовый орган</a:t>
            </a:r>
            <a:endParaRPr lang="ru-RU" sz="1100" i="1" dirty="0">
              <a:solidFill>
                <a:prstClr val="black"/>
              </a:solidFill>
              <a:latin typeface="Times New Roman" panose="02020603050405020304" pitchFamily="18" charset="0"/>
              <a:cs typeface="Times New Roman" panose="02020603050405020304" pitchFamily="18" charset="0"/>
            </a:endParaRPr>
          </a:p>
        </p:txBody>
      </p:sp>
      <p:sp>
        <p:nvSpPr>
          <p:cNvPr id="6" name="Нашивка 5"/>
          <p:cNvSpPr/>
          <p:nvPr/>
        </p:nvSpPr>
        <p:spPr>
          <a:xfrm>
            <a:off x="271614" y="121191"/>
            <a:ext cx="555970"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black"/>
              </a:solidFill>
            </a:endParaRPr>
          </a:p>
        </p:txBody>
      </p:sp>
    </p:spTree>
    <p:extLst>
      <p:ext uri="{BB962C8B-B14F-4D97-AF65-F5344CB8AC3E}">
        <p14:creationId xmlns:p14="http://schemas.microsoft.com/office/powerpoint/2010/main" val="912603811"/>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p:cNvPicPr>
            <a:picLocks noChangeAspect="1"/>
          </p:cNvPicPr>
          <p:nvPr/>
        </p:nvPicPr>
        <p:blipFill rotWithShape="1">
          <a:blip r:embed="rId2">
            <a:extLst>
              <a:ext uri="{28A0092B-C50C-407E-A947-70E740481C1C}">
                <a14:useLocalDpi xmlns:a14="http://schemas.microsoft.com/office/drawing/2010/main" val="0"/>
              </a:ext>
            </a:extLst>
          </a:blip>
          <a:srcRect l="-8492" r="8492"/>
          <a:stretch/>
        </p:blipFill>
        <p:spPr>
          <a:xfrm>
            <a:off x="36000" y="1928813"/>
            <a:ext cx="2323536" cy="1443038"/>
          </a:xfrm>
          <a:prstGeom prst="rect">
            <a:avLst/>
          </a:prstGeom>
        </p:spPr>
      </p:pic>
      <p:pic>
        <p:nvPicPr>
          <p:cNvPr id="16" name="Рисунок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363" y="3371851"/>
            <a:ext cx="2090737" cy="1955560"/>
          </a:xfrm>
          <a:prstGeom prst="rect">
            <a:avLst/>
          </a:prstGeom>
          <a:ln>
            <a:noFill/>
          </a:ln>
          <a:effectLst>
            <a:outerShdw blurRad="190500" algn="tl" rotWithShape="0">
              <a:srgbClr val="000000">
                <a:alpha val="70000"/>
              </a:srgbClr>
            </a:outerShdw>
          </a:effectLst>
        </p:spPr>
      </p:pic>
      <p:sp>
        <p:nvSpPr>
          <p:cNvPr id="2" name="Заголовок 1"/>
          <p:cNvSpPr>
            <a:spLocks noGrp="1"/>
          </p:cNvSpPr>
          <p:nvPr>
            <p:ph type="title"/>
          </p:nvPr>
        </p:nvSpPr>
        <p:spPr>
          <a:xfrm>
            <a:off x="1118794" y="333487"/>
            <a:ext cx="7568005" cy="1054249"/>
          </a:xfrm>
        </p:spPr>
        <p:txBody>
          <a:bodyPr>
            <a:normAutofit fontScale="90000"/>
          </a:bodyPr>
          <a:lstStyle/>
          <a:p>
            <a:pPr marL="0" indent="0" algn="ctr">
              <a:buNone/>
            </a:pPr>
            <a:r>
              <a:rPr lang="ru-RU" sz="3600" dirty="0" smtClean="0">
                <a:latin typeface="Times New Roman" pitchFamily="18" charset="0"/>
                <a:cs typeface="Times New Roman" pitchFamily="18" charset="0"/>
              </a:rPr>
              <a:t>Участники бюджетного процесса</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Северо-Енисейского района</a:t>
            </a:r>
            <a:endParaRPr lang="ru-RU" sz="3600" dirty="0">
              <a:latin typeface="Times New Roman" pitchFamily="18" charset="0"/>
              <a:cs typeface="Times New Roman" pitchFamily="18" charset="0"/>
            </a:endParaRPr>
          </a:p>
        </p:txBody>
      </p:sp>
      <p:sp>
        <p:nvSpPr>
          <p:cNvPr id="12" name="Нашивка 11"/>
          <p:cNvSpPr/>
          <p:nvPr/>
        </p:nvSpPr>
        <p:spPr>
          <a:xfrm>
            <a:off x="465251" y="376518"/>
            <a:ext cx="1019304" cy="98970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19" name="Рисунок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363" y="5327411"/>
            <a:ext cx="2049640" cy="1235314"/>
          </a:xfrm>
          <a:prstGeom prst="rect">
            <a:avLst/>
          </a:prstGeom>
        </p:spPr>
      </p:pic>
      <p:graphicFrame>
        <p:nvGraphicFramePr>
          <p:cNvPr id="15" name="Схема 14"/>
          <p:cNvGraphicFramePr/>
          <p:nvPr>
            <p:extLst>
              <p:ext uri="{D42A27DB-BD31-4B8C-83A1-F6EECF244321}">
                <p14:modId xmlns:p14="http://schemas.microsoft.com/office/powerpoint/2010/main" val="2573575964"/>
              </p:ext>
            </p:extLst>
          </p:nvPr>
        </p:nvGraphicFramePr>
        <p:xfrm>
          <a:off x="895350" y="1612899"/>
          <a:ext cx="7753350" cy="51022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extBox 119"/>
          <p:cNvSpPr txBox="1"/>
          <p:nvPr/>
        </p:nvSpPr>
        <p:spPr>
          <a:xfrm>
            <a:off x="755576" y="1052737"/>
            <a:ext cx="3024336" cy="1077218"/>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ru-RU" sz="1600" dirty="0">
                <a:latin typeface="Times New Roman" pitchFamily="18" charset="0"/>
                <a:cs typeface="Times New Roman" pitchFamily="18" charset="0"/>
              </a:rPr>
              <a:t>Помогает формировать доходную часть бюджета (налог на доходы физических </a:t>
            </a:r>
            <a:r>
              <a:rPr lang="ru-RU" sz="1600" dirty="0" smtClean="0">
                <a:latin typeface="Times New Roman" pitchFamily="18" charset="0"/>
                <a:cs typeface="Times New Roman" pitchFamily="18" charset="0"/>
              </a:rPr>
              <a:t>лиц, земельный налог)</a:t>
            </a:r>
            <a:endParaRPr lang="ru-RU" sz="1600" dirty="0">
              <a:latin typeface="Times New Roman" pitchFamily="18" charset="0"/>
              <a:cs typeface="Times New Roman" pitchFamily="18" charset="0"/>
            </a:endParaRPr>
          </a:p>
        </p:txBody>
      </p:sp>
      <p:sp>
        <p:nvSpPr>
          <p:cNvPr id="123" name="TextBox 122"/>
          <p:cNvSpPr txBox="1"/>
          <p:nvPr/>
        </p:nvSpPr>
        <p:spPr>
          <a:xfrm>
            <a:off x="251520" y="4509121"/>
            <a:ext cx="3960440" cy="2031325"/>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ru-RU" sz="1400" dirty="0">
                <a:latin typeface="Times New Roman" pitchFamily="18" charset="0"/>
                <a:cs typeface="Times New Roman" pitchFamily="18" charset="0"/>
              </a:rPr>
              <a:t>Получает социальные гарантии - расходная часть бюджета (образование, культура, </a:t>
            </a:r>
            <a:r>
              <a:rPr lang="ru-RU" sz="1400" dirty="0" smtClean="0">
                <a:latin typeface="Times New Roman" pitchFamily="18" charset="0"/>
                <a:cs typeface="Times New Roman" pitchFamily="18" charset="0"/>
              </a:rPr>
              <a:t>социальные </a:t>
            </a:r>
            <a:r>
              <a:rPr lang="ru-RU" sz="1400" dirty="0">
                <a:latin typeface="Times New Roman" pitchFamily="18" charset="0"/>
                <a:cs typeface="Times New Roman" pitchFamily="18" charset="0"/>
              </a:rPr>
              <a:t>льготы и другие направления социальных гарантий населению)</a:t>
            </a:r>
          </a:p>
          <a:p>
            <a:pPr algn="ctr">
              <a:defRPr/>
            </a:pPr>
            <a:endParaRPr lang="ru-RU" sz="1400" dirty="0">
              <a:latin typeface="Times New Roman" pitchFamily="18" charset="0"/>
              <a:cs typeface="Times New Roman" pitchFamily="18" charset="0"/>
            </a:endParaRPr>
          </a:p>
          <a:p>
            <a:pPr algn="ctr">
              <a:defRPr/>
            </a:pPr>
            <a:endParaRPr lang="ru-RU" sz="1400" dirty="0">
              <a:latin typeface="Times New Roman" pitchFamily="18" charset="0"/>
              <a:cs typeface="Times New Roman" pitchFamily="18" charset="0"/>
            </a:endParaRPr>
          </a:p>
          <a:p>
            <a:pPr algn="ctr">
              <a:defRPr/>
            </a:pPr>
            <a:endParaRPr lang="ru-RU" sz="1400" dirty="0">
              <a:latin typeface="Times New Roman" pitchFamily="18" charset="0"/>
              <a:cs typeface="Times New Roman" pitchFamily="18" charset="0"/>
            </a:endParaRPr>
          </a:p>
          <a:p>
            <a:pPr algn="ctr">
              <a:defRPr/>
            </a:pPr>
            <a:endParaRPr lang="ru-RU" sz="1400" dirty="0">
              <a:latin typeface="Times New Roman" pitchFamily="18" charset="0"/>
              <a:cs typeface="Times New Roman" pitchFamily="18" charset="0"/>
            </a:endParaRPr>
          </a:p>
          <a:p>
            <a:pPr algn="ctr">
              <a:defRPr/>
            </a:pPr>
            <a:endParaRPr lang="ru-RU" sz="1400" dirty="0">
              <a:latin typeface="Times New Roman" pitchFamily="18" charset="0"/>
              <a:cs typeface="Times New Roman" pitchFamily="18" charset="0"/>
            </a:endParaRPr>
          </a:p>
        </p:txBody>
      </p:sp>
      <p:sp>
        <p:nvSpPr>
          <p:cNvPr id="124" name="TextBox 123"/>
          <p:cNvSpPr txBox="1"/>
          <p:nvPr/>
        </p:nvSpPr>
        <p:spPr>
          <a:xfrm>
            <a:off x="1" y="2312894"/>
            <a:ext cx="4500563" cy="613589"/>
          </a:xfrm>
          <a:prstGeom prst="downArrow">
            <a:avLst>
              <a:gd name="adj1" fmla="val 71811"/>
              <a:gd name="adj2" fmla="val 62798"/>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6200000" scaled="1"/>
            <a:tileRect/>
          </a:gradFill>
        </p:spPr>
        <p:txBody>
          <a:bodyPr wrap="square">
            <a:spAutoFit/>
          </a:bodyPr>
          <a:lstStyle/>
          <a:p>
            <a:pPr algn="ctr">
              <a:defRPr/>
            </a:pPr>
            <a:r>
              <a:rPr lang="ru-RU" sz="1600" b="1" dirty="0">
                <a:solidFill>
                  <a:schemeClr val="accent4">
                    <a:lumMod val="50000"/>
                  </a:schemeClr>
                </a:solidFill>
                <a:latin typeface="Times New Roman" pitchFamily="18" charset="0"/>
                <a:cs typeface="Times New Roman" pitchFamily="18" charset="0"/>
              </a:rPr>
              <a:t>КАК НАЛОГОПЛАТЕЛЬЩИК</a:t>
            </a:r>
          </a:p>
        </p:txBody>
      </p:sp>
      <p:cxnSp>
        <p:nvCxnSpPr>
          <p:cNvPr id="126" name="Прямая соединительная линия 125"/>
          <p:cNvCxnSpPr/>
          <p:nvPr/>
        </p:nvCxnSpPr>
        <p:spPr>
          <a:xfrm>
            <a:off x="4500563" y="908051"/>
            <a:ext cx="0" cy="5545138"/>
          </a:xfrm>
          <a:prstGeom prst="line">
            <a:avLst/>
          </a:prstGeom>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0" y="3573464"/>
            <a:ext cx="4427539" cy="867549"/>
          </a:xfrm>
          <a:prstGeom prst="downArrow">
            <a:avLst>
              <a:gd name="adj1" fmla="val 66225"/>
              <a:gd name="adj2" fmla="val 50000"/>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6200000" scaled="1"/>
            <a:tileRect/>
          </a:gradFill>
        </p:spPr>
        <p:txBody>
          <a:bodyPr>
            <a:spAutoFit/>
          </a:bodyPr>
          <a:lstStyle/>
          <a:p>
            <a:pPr algn="ctr">
              <a:defRPr/>
            </a:pPr>
            <a:r>
              <a:rPr lang="ru-RU" sz="1600" b="1" dirty="0">
                <a:solidFill>
                  <a:schemeClr val="accent3">
                    <a:lumMod val="50000"/>
                  </a:schemeClr>
                </a:solidFill>
                <a:latin typeface="Times New Roman" pitchFamily="18" charset="0"/>
                <a:cs typeface="Times New Roman" pitchFamily="18" charset="0"/>
              </a:rPr>
              <a:t>КАК ПОЛУЧАТЕЛЬ СОЦИАЛЬНЫХ ГАРАНТИЙ</a:t>
            </a:r>
          </a:p>
        </p:txBody>
      </p:sp>
      <p:sp>
        <p:nvSpPr>
          <p:cNvPr id="128" name="Овал 127"/>
          <p:cNvSpPr/>
          <p:nvPr/>
        </p:nvSpPr>
        <p:spPr>
          <a:xfrm>
            <a:off x="1043608" y="2636912"/>
            <a:ext cx="2376264" cy="864096"/>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rot lat="0" lon="0" rev="2400000"/>
            </a:lightRig>
          </a:scene3d>
          <a:sp3d>
            <a:bevelT w="311150" h="336550"/>
            <a:bevelB w="412750" h="901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accent2">
                    <a:lumMod val="50000"/>
                  </a:schemeClr>
                </a:solidFill>
                <a:latin typeface="Times New Roman" pitchFamily="18" charset="0"/>
                <a:cs typeface="Times New Roman" pitchFamily="18" charset="0"/>
              </a:rPr>
              <a:t>БЮДЖЕТ</a:t>
            </a:r>
          </a:p>
        </p:txBody>
      </p:sp>
      <p:sp>
        <p:nvSpPr>
          <p:cNvPr id="132" name="TextBox 131"/>
          <p:cNvSpPr txBox="1"/>
          <p:nvPr/>
        </p:nvSpPr>
        <p:spPr>
          <a:xfrm>
            <a:off x="4499811" y="939201"/>
            <a:ext cx="3080084" cy="1123712"/>
          </a:xfrm>
          <a:prstGeom prst="wedgeRoundRectCallout">
            <a:avLst>
              <a:gd name="adj1" fmla="val -19688"/>
              <a:gd name="adj2" fmla="val 111470"/>
              <a:gd name="adj3" fmla="val 16667"/>
            </a:avLst>
          </a:prstGeom>
          <a:gradFill flip="none" rotWithShape="1">
            <a:gsLst>
              <a:gs pos="0">
                <a:srgbClr val="5E9EFF"/>
              </a:gs>
              <a:gs pos="39999">
                <a:srgbClr val="85C2FF"/>
              </a:gs>
              <a:gs pos="70000">
                <a:srgbClr val="C4D6EB"/>
              </a:gs>
              <a:gs pos="100000">
                <a:srgbClr val="FFEBFA"/>
              </a:gs>
            </a:gsLst>
            <a:path path="circle">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ru-RU" sz="2000" b="1" dirty="0">
                <a:latin typeface="Times New Roman" pitchFamily="18" charset="0"/>
                <a:cs typeface="Times New Roman" pitchFamily="18" charset="0"/>
              </a:rPr>
              <a:t>Возможности влияния гражданина на состав бюджета</a:t>
            </a:r>
          </a:p>
        </p:txBody>
      </p:sp>
      <p:graphicFrame>
        <p:nvGraphicFramePr>
          <p:cNvPr id="80964" name="Group 68"/>
          <p:cNvGraphicFramePr>
            <a:graphicFrameLocks noGrp="1"/>
          </p:cNvGraphicFramePr>
          <p:nvPr/>
        </p:nvGraphicFramePr>
        <p:xfrm>
          <a:off x="4581992" y="2985246"/>
          <a:ext cx="4248151" cy="3671047"/>
        </p:xfrm>
        <a:graphic>
          <a:graphicData uri="http://schemas.openxmlformats.org/drawingml/2006/table">
            <a:tbl>
              <a:tblPr/>
              <a:tblGrid>
                <a:gridCol w="4248151"/>
              </a:tblGrid>
              <a:tr h="645645">
                <a:tc>
                  <a:txBody>
                    <a:bodyPr/>
                    <a:lstStyle/>
                    <a:p>
                      <a:pPr marL="342900" marR="0" lvl="0" indent="-342900" algn="l" defTabSz="914400" rtl="0" eaLnBrk="0" fontAlgn="ctr" latinLnBrk="0" hangingPunct="0">
                        <a:lnSpc>
                          <a:spcPct val="90000"/>
                        </a:lnSpc>
                        <a:spcBef>
                          <a:spcPct val="0"/>
                        </a:spcBef>
                        <a:spcAft>
                          <a:spcPct val="0"/>
                        </a:spcAft>
                        <a:buClrTx/>
                        <a:buSzTx/>
                        <a:buFontTx/>
                        <a:buNone/>
                        <a:tabLst/>
                      </a:pPr>
                      <a:r>
                        <a:rPr kumimoji="0" lang="ru-RU" sz="1400" b="1" i="0" u="none" strike="noStrike" cap="none" normalizeH="0" baseline="0" dirty="0" smtClean="0">
                          <a:ln>
                            <a:noFill/>
                          </a:ln>
                          <a:solidFill>
                            <a:schemeClr val="tx2"/>
                          </a:solidFill>
                          <a:effectLst/>
                          <a:latin typeface="Times New Roman" pitchFamily="18" charset="0"/>
                        </a:rPr>
                        <a:t>1. Публичные обсуждения муниципальных программ Северо-Енисейского района</a:t>
                      </a:r>
                      <a:endParaRPr kumimoji="0" lang="ru-RU" sz="14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68191">
                <a:tc>
                  <a:txBody>
                    <a:bodyPr/>
                    <a:lstStyle/>
                    <a:p>
                      <a:pPr marL="342900" marR="0" lvl="0" indent="-342900" algn="l" defTabSz="914400" rtl="0" eaLnBrk="0" fontAlgn="ctr" latinLnBrk="0" hangingPunct="0">
                        <a:lnSpc>
                          <a:spcPct val="90000"/>
                        </a:lnSpc>
                        <a:spcBef>
                          <a:spcPct val="0"/>
                        </a:spcBef>
                        <a:spcAft>
                          <a:spcPct val="0"/>
                        </a:spcAft>
                        <a:buClrTx/>
                        <a:buSzTx/>
                        <a:buFontTx/>
                        <a:buNone/>
                        <a:tabLst/>
                      </a:pPr>
                      <a:r>
                        <a:rPr kumimoji="0" lang="ru-RU" sz="1400" b="1" i="0" u="none" strike="noStrike" cap="none" normalizeH="0" baseline="0" dirty="0" smtClean="0">
                          <a:ln>
                            <a:noFill/>
                          </a:ln>
                          <a:solidFill>
                            <a:schemeClr val="tx2"/>
                          </a:solidFill>
                          <a:effectLst/>
                          <a:latin typeface="Times New Roman" pitchFamily="18" charset="0"/>
                        </a:rPr>
                        <a:t>2. Публичные слушания по проекту решения Северо-Енисейского районного Совета депутатов о бюджете Северо-Енисейского района на очередной финансовый год и плановый период</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57211">
                <a:tc>
                  <a:txBody>
                    <a:bodyPr/>
                    <a:lstStyle/>
                    <a:p>
                      <a:pPr marL="342900" marR="0" lvl="0" indent="-342900" algn="l" defTabSz="914400" rtl="0" eaLnBrk="0" fontAlgn="ctr" latinLnBrk="0" hangingPunct="0">
                        <a:lnSpc>
                          <a:spcPct val="90000"/>
                        </a:lnSpc>
                        <a:spcBef>
                          <a:spcPct val="0"/>
                        </a:spcBef>
                        <a:spcAft>
                          <a:spcPct val="0"/>
                        </a:spcAft>
                        <a:buClrTx/>
                        <a:buSzTx/>
                        <a:buFontTx/>
                        <a:buNone/>
                        <a:tabLst/>
                      </a:pPr>
                      <a:r>
                        <a:rPr kumimoji="0" lang="ru-RU" sz="1400" b="1" i="0" u="none" strike="noStrike" cap="none" normalizeH="0" baseline="0" dirty="0" smtClean="0">
                          <a:ln>
                            <a:noFill/>
                          </a:ln>
                          <a:solidFill>
                            <a:schemeClr val="tx2"/>
                          </a:solidFill>
                          <a:effectLst/>
                          <a:latin typeface="Times New Roman" pitchFamily="18" charset="0"/>
                        </a:rPr>
                        <a:t>3. Публичные слушания по проекту решения Северо-Енисейского районного Совета депутатов Северо-Енисейского района об исполнении бюджета Северо-Енисейского района за истекший финансовый год</a:t>
                      </a:r>
                    </a:p>
                    <a:p>
                      <a:pPr marL="342900" marR="0" lvl="0" indent="-342900" algn="l" defTabSz="914400" rtl="0" eaLnBrk="0" fontAlgn="ctr" latinLnBrk="0" hangingPunct="0">
                        <a:lnSpc>
                          <a:spcPct val="90000"/>
                        </a:lnSpc>
                        <a:spcBef>
                          <a:spcPct val="0"/>
                        </a:spcBef>
                        <a:spcAft>
                          <a:spcPct val="0"/>
                        </a:spcAft>
                        <a:buClrTx/>
                        <a:buSzTx/>
                        <a:buFontTx/>
                        <a:buNone/>
                        <a:tabLst/>
                      </a:pPr>
                      <a:endParaRPr kumimoji="0" lang="ru-RU" sz="1400" b="1" i="0" u="none" strike="noStrike" cap="none" normalizeH="0" baseline="0" dirty="0" smtClean="0">
                        <a:ln>
                          <a:noFill/>
                        </a:ln>
                        <a:solidFill>
                          <a:schemeClr val="tx2"/>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 name="Прямоугольник 13"/>
          <p:cNvSpPr/>
          <p:nvPr/>
        </p:nvSpPr>
        <p:spPr>
          <a:xfrm>
            <a:off x="4616542" y="6158751"/>
            <a:ext cx="4245069" cy="4177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b="1" dirty="0">
                <a:solidFill>
                  <a:schemeClr val="tx2"/>
                </a:solidFill>
                <a:latin typeface="Times New Roman" pitchFamily="18" charset="0"/>
              </a:rPr>
              <a:t>Информация размещается на официальном сайте Северо-Енисейского района </a:t>
            </a:r>
            <a:r>
              <a:rPr lang="en-US" sz="1200" b="1" u="sng" dirty="0">
                <a:solidFill>
                  <a:srgbClr val="FF0000"/>
                </a:solidFill>
                <a:latin typeface="Times New Roman" pitchFamily="18" charset="0"/>
              </a:rPr>
              <a:t>admse.ru</a:t>
            </a:r>
            <a:r>
              <a:rPr lang="ru-RU" sz="1200" b="1" u="sng" dirty="0">
                <a:solidFill>
                  <a:srgbClr val="FF0000"/>
                </a:solidFill>
                <a:latin typeface="Times New Roman" pitchFamily="18" charset="0"/>
              </a:rPr>
              <a:t> </a:t>
            </a:r>
            <a:r>
              <a:rPr lang="ru-RU" sz="1200" dirty="0">
                <a:solidFill>
                  <a:schemeClr val="tx1"/>
                </a:solidFill>
              </a:rPr>
              <a:t> </a:t>
            </a:r>
            <a:endParaRPr lang="ru-RU" sz="1200" dirty="0"/>
          </a:p>
        </p:txBody>
      </p:sp>
      <p:grpSp>
        <p:nvGrpSpPr>
          <p:cNvPr id="95261" name="Группа 16"/>
          <p:cNvGrpSpPr>
            <a:grpSpLocks/>
          </p:cNvGrpSpPr>
          <p:nvPr/>
        </p:nvGrpSpPr>
        <p:grpSpPr bwMode="auto">
          <a:xfrm>
            <a:off x="682625" y="1045510"/>
            <a:ext cx="8461375" cy="5492750"/>
            <a:chOff x="539552" y="857250"/>
            <a:chExt cx="8461573" cy="5492229"/>
          </a:xfrm>
        </p:grpSpPr>
        <p:pic>
          <p:nvPicPr>
            <p:cNvPr id="95262" name="Picture 2"/>
            <p:cNvPicPr>
              <a:picLocks noChangeAspect="1" noChangeArrowheads="1"/>
            </p:cNvPicPr>
            <p:nvPr/>
          </p:nvPicPr>
          <p:blipFill>
            <a:blip r:embed="rId3" cstate="print"/>
            <a:srcRect/>
            <a:stretch>
              <a:fillRect/>
            </a:stretch>
          </p:blipFill>
          <p:spPr bwMode="auto">
            <a:xfrm>
              <a:off x="7122695" y="2129890"/>
              <a:ext cx="463216" cy="760447"/>
            </a:xfrm>
            <a:prstGeom prst="rect">
              <a:avLst/>
            </a:prstGeom>
            <a:noFill/>
            <a:ln w="9525">
              <a:noFill/>
              <a:miter lim="800000"/>
              <a:headEnd/>
              <a:tailEnd/>
            </a:ln>
          </p:spPr>
        </p:pic>
        <p:pic>
          <p:nvPicPr>
            <p:cNvPr id="129" name="Рисунок 128" descr="ЖКХ.jpg"/>
            <p:cNvPicPr>
              <a:picLocks noChangeAspect="1"/>
            </p:cNvPicPr>
            <p:nvPr/>
          </p:nvPicPr>
          <p:blipFill>
            <a:blip r:embed="rId4" cstate="print"/>
            <a:stretch>
              <a:fillRect/>
            </a:stretch>
          </p:blipFill>
          <p:spPr>
            <a:xfrm>
              <a:off x="2987824" y="5517232"/>
              <a:ext cx="785817" cy="785818"/>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a:bevelB w="82550" h="44450" prst="angle"/>
              <a:contourClr>
                <a:srgbClr val="FFFFFF"/>
              </a:contourClr>
            </a:sp3d>
          </p:spPr>
        </p:pic>
        <p:pic>
          <p:nvPicPr>
            <p:cNvPr id="130" name="Рисунок 129" descr="образование.jpg"/>
            <p:cNvPicPr>
              <a:picLocks noChangeAspect="1"/>
            </p:cNvPicPr>
            <p:nvPr/>
          </p:nvPicPr>
          <p:blipFill>
            <a:blip r:embed="rId5" cstate="print"/>
            <a:stretch>
              <a:fillRect/>
            </a:stretch>
          </p:blipFill>
          <p:spPr>
            <a:xfrm>
              <a:off x="539552" y="5517232"/>
              <a:ext cx="1094796" cy="824136"/>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a:bevelB w="82550" h="44450" prst="angle"/>
              <a:contourClr>
                <a:srgbClr val="FFFFFF"/>
              </a:contourClr>
            </a:sp3d>
          </p:spPr>
        </p:pic>
        <p:pic>
          <p:nvPicPr>
            <p:cNvPr id="131" name="Рисунок 130" descr="здрав.jpg"/>
            <p:cNvPicPr>
              <a:picLocks noChangeAspect="1"/>
            </p:cNvPicPr>
            <p:nvPr/>
          </p:nvPicPr>
          <p:blipFill>
            <a:blip r:embed="rId6" cstate="print"/>
            <a:stretch>
              <a:fillRect/>
            </a:stretch>
          </p:blipFill>
          <p:spPr>
            <a:xfrm>
              <a:off x="1835696" y="5517232"/>
              <a:ext cx="928694" cy="832247"/>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a:bevelB w="82550" h="44450" prst="angle"/>
              <a:contourClr>
                <a:srgbClr val="FFFFFF"/>
              </a:contourClr>
            </a:sp3d>
          </p:spPr>
        </p:pic>
        <p:pic>
          <p:nvPicPr>
            <p:cNvPr id="95266" name="Picture 2"/>
            <p:cNvPicPr>
              <a:picLocks noChangeAspect="1" noChangeArrowheads="1"/>
            </p:cNvPicPr>
            <p:nvPr/>
          </p:nvPicPr>
          <p:blipFill>
            <a:blip r:embed="rId7" cstate="print"/>
            <a:srcRect/>
            <a:stretch>
              <a:fillRect/>
            </a:stretch>
          </p:blipFill>
          <p:spPr bwMode="auto">
            <a:xfrm>
              <a:off x="7680573" y="857250"/>
              <a:ext cx="1320552" cy="1777666"/>
            </a:xfrm>
            <a:prstGeom prst="rect">
              <a:avLst/>
            </a:prstGeom>
            <a:noFill/>
            <a:ln w="9525">
              <a:noFill/>
              <a:miter lim="800000"/>
              <a:headEnd/>
              <a:tailEnd/>
            </a:ln>
          </p:spPr>
        </p:pic>
      </p:grpSp>
      <p:sp>
        <p:nvSpPr>
          <p:cNvPr id="18" name="Заголовок 17"/>
          <p:cNvSpPr>
            <a:spLocks noGrp="1"/>
          </p:cNvSpPr>
          <p:nvPr>
            <p:ph type="title"/>
          </p:nvPr>
        </p:nvSpPr>
        <p:spPr>
          <a:xfrm>
            <a:off x="828339" y="322730"/>
            <a:ext cx="7871908" cy="557026"/>
          </a:xfrm>
        </p:spPr>
        <p:txBody>
          <a:bodyPr>
            <a:normAutofit/>
          </a:bodyPr>
          <a:lstStyle/>
          <a:p>
            <a:pPr marL="0" indent="0">
              <a:buNone/>
            </a:pPr>
            <a:r>
              <a:rPr lang="ru-RU" sz="2800" b="1" i="1" dirty="0" smtClean="0">
                <a:latin typeface="Times New Roman" pitchFamily="18" charset="0"/>
                <a:cs typeface="Times New Roman" pitchFamily="18" charset="0"/>
              </a:rPr>
              <a:t>Гражданин, его участие в бюджетном процессе</a:t>
            </a:r>
            <a:endParaRPr lang="ru-RU" sz="2800" b="1" i="1" dirty="0">
              <a:latin typeface="Times New Roman" pitchFamily="18" charset="0"/>
              <a:cs typeface="Times New Roman" pitchFamily="18" charset="0"/>
            </a:endParaRPr>
          </a:p>
        </p:txBody>
      </p:sp>
      <p:sp>
        <p:nvSpPr>
          <p:cNvPr id="19" name="Нашивка 18"/>
          <p:cNvSpPr/>
          <p:nvPr/>
        </p:nvSpPr>
        <p:spPr>
          <a:xfrm>
            <a:off x="1" y="268942"/>
            <a:ext cx="882126" cy="742278"/>
          </a:xfrm>
          <a:prstGeom prst="chevron">
            <a:avLst>
              <a:gd name="adj" fmla="val 611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66762" y="228601"/>
            <a:ext cx="7229475" cy="609599"/>
          </a:xfrm>
        </p:spPr>
        <p:txBody>
          <a:bodyPr>
            <a:noAutofit/>
          </a:bodyPr>
          <a:lstStyle/>
          <a:p>
            <a:r>
              <a:rPr lang="ru-RU" sz="2000" dirty="0" smtClean="0">
                <a:latin typeface="Times New Roman" pitchFamily="18" charset="0"/>
                <a:cs typeface="Times New Roman" pitchFamily="18" charset="0"/>
              </a:rPr>
              <a:t>Главные распорядители бюджетных средств и подведомственные им муниципальные учреждения</a:t>
            </a:r>
            <a:endParaRPr lang="ru-RU" sz="2000" dirty="0">
              <a:latin typeface="Times New Roman" pitchFamily="18" charset="0"/>
              <a:cs typeface="Times New Roman" pitchFamily="18" charset="0"/>
            </a:endParaRPr>
          </a:p>
        </p:txBody>
      </p:sp>
      <p:sp>
        <p:nvSpPr>
          <p:cNvPr id="80" name="Подзаголовок 79"/>
          <p:cNvSpPr>
            <a:spLocks noGrp="1"/>
          </p:cNvSpPr>
          <p:nvPr>
            <p:ph type="subTitle" idx="1"/>
          </p:nvPr>
        </p:nvSpPr>
        <p:spPr>
          <a:xfrm>
            <a:off x="914400" y="5867400"/>
            <a:ext cx="6934200" cy="838200"/>
          </a:xfrm>
        </p:spPr>
        <p:txBody>
          <a:bodyPr>
            <a:normAutofit/>
          </a:bodyPr>
          <a:lstStyle/>
          <a:p>
            <a:r>
              <a:rPr lang="ru-RU" dirty="0" smtClean="0"/>
              <a:t> </a:t>
            </a:r>
            <a:endParaRPr lang="ru-RU" dirty="0"/>
          </a:p>
        </p:txBody>
      </p:sp>
      <p:sp>
        <p:nvSpPr>
          <p:cNvPr id="7" name="Скругленный прямоугольник 6"/>
          <p:cNvSpPr/>
          <p:nvPr/>
        </p:nvSpPr>
        <p:spPr>
          <a:xfrm>
            <a:off x="7620000" y="2057400"/>
            <a:ext cx="1143000" cy="3810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000" dirty="0" smtClean="0">
                <a:solidFill>
                  <a:schemeClr val="tx1"/>
                </a:solidFill>
                <a:latin typeface="Times New Roman" pitchFamily="18" charset="0"/>
              </a:rPr>
              <a:t>МБДОУ № 1</a:t>
            </a:r>
            <a:endParaRPr lang="ru-RU" sz="1000" dirty="0">
              <a:solidFill>
                <a:schemeClr val="tx1"/>
              </a:solidFill>
              <a:latin typeface="Times New Roman" pitchFamily="18" charset="0"/>
            </a:endParaRPr>
          </a:p>
        </p:txBody>
      </p:sp>
      <p:sp>
        <p:nvSpPr>
          <p:cNvPr id="8" name="Скругленный прямоугольник 7"/>
          <p:cNvSpPr/>
          <p:nvPr/>
        </p:nvSpPr>
        <p:spPr>
          <a:xfrm>
            <a:off x="3352800" y="3886200"/>
            <a:ext cx="2057400" cy="5334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latin typeface="Times New Roman" pitchFamily="18" charset="0"/>
                <a:cs typeface="Times New Roman" pitchFamily="18" charset="0"/>
              </a:rPr>
              <a:t>МКУ «Служба заказчика-застройщика Северо-Енисейского района»</a:t>
            </a:r>
            <a:endParaRPr lang="ru-RU" sz="1000" dirty="0">
              <a:solidFill>
                <a:schemeClr val="tx1"/>
              </a:solidFill>
              <a:latin typeface="Times New Roman" pitchFamily="18" charset="0"/>
              <a:cs typeface="Times New Roman" pitchFamily="18" charset="0"/>
            </a:endParaRPr>
          </a:p>
        </p:txBody>
      </p:sp>
      <p:sp>
        <p:nvSpPr>
          <p:cNvPr id="11" name="Горизонтальный свиток 10"/>
          <p:cNvSpPr/>
          <p:nvPr/>
        </p:nvSpPr>
        <p:spPr>
          <a:xfrm>
            <a:off x="533400" y="838200"/>
            <a:ext cx="1981200" cy="1295400"/>
          </a:xfrm>
          <a:prstGeom prst="horizontalScroll">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tx1"/>
                </a:solidFill>
                <a:latin typeface="Times New Roman" pitchFamily="18" charset="0"/>
                <a:cs typeface="Times New Roman" pitchFamily="18" charset="0"/>
              </a:rPr>
              <a:t>Финансовое управление администрации Северо-Енисейского района – главный распорядитель средств бюджета района</a:t>
            </a:r>
            <a:endParaRPr lang="ru-RU" sz="1000" b="1" dirty="0">
              <a:solidFill>
                <a:schemeClr val="tx1"/>
              </a:solidFill>
              <a:latin typeface="Times New Roman" pitchFamily="18" charset="0"/>
              <a:cs typeface="Times New Roman" pitchFamily="18" charset="0"/>
            </a:endParaRPr>
          </a:p>
        </p:txBody>
      </p:sp>
      <p:sp>
        <p:nvSpPr>
          <p:cNvPr id="12" name="Горизонтальный свиток 11"/>
          <p:cNvSpPr/>
          <p:nvPr/>
        </p:nvSpPr>
        <p:spPr>
          <a:xfrm>
            <a:off x="304800" y="4267200"/>
            <a:ext cx="2590800" cy="1295400"/>
          </a:xfrm>
          <a:prstGeom prst="horizontalScroll">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tx1"/>
                </a:solidFill>
                <a:latin typeface="Times New Roman" pitchFamily="18" charset="0"/>
                <a:cs typeface="Times New Roman" pitchFamily="18" charset="0"/>
              </a:rPr>
              <a:t>Отдел физической культуры, спорта и молодежной политики администрации Северо-Енисейского района – главный распорядитель средств бюджета района</a:t>
            </a:r>
            <a:endParaRPr lang="ru-RU" sz="1000" b="1" dirty="0">
              <a:solidFill>
                <a:schemeClr val="tx1"/>
              </a:solidFill>
              <a:latin typeface="Times New Roman" pitchFamily="18" charset="0"/>
              <a:cs typeface="Times New Roman" pitchFamily="18" charset="0"/>
            </a:endParaRPr>
          </a:p>
        </p:txBody>
      </p:sp>
      <p:sp>
        <p:nvSpPr>
          <p:cNvPr id="13" name="Горизонтальный свиток 12"/>
          <p:cNvSpPr/>
          <p:nvPr/>
        </p:nvSpPr>
        <p:spPr>
          <a:xfrm>
            <a:off x="457200" y="2057401"/>
            <a:ext cx="1981200" cy="1011560"/>
          </a:xfrm>
          <a:prstGeom prst="horizontalScroll">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tx1"/>
                </a:solidFill>
                <a:latin typeface="Times New Roman" pitchFamily="18" charset="0"/>
                <a:cs typeface="Times New Roman" pitchFamily="18" charset="0"/>
              </a:rPr>
              <a:t>Отдел культуры администрации Северо-Енисейского района – главный распорядитель средств бюджета района</a:t>
            </a:r>
            <a:endParaRPr lang="ru-RU" sz="1000" b="1" dirty="0">
              <a:solidFill>
                <a:schemeClr val="tx1"/>
              </a:solidFill>
              <a:latin typeface="Times New Roman" pitchFamily="18" charset="0"/>
              <a:cs typeface="Times New Roman" pitchFamily="18" charset="0"/>
            </a:endParaRPr>
          </a:p>
        </p:txBody>
      </p:sp>
      <p:sp>
        <p:nvSpPr>
          <p:cNvPr id="14" name="Горизонтальный свиток 13"/>
          <p:cNvSpPr/>
          <p:nvPr/>
        </p:nvSpPr>
        <p:spPr>
          <a:xfrm>
            <a:off x="6133703" y="5543153"/>
            <a:ext cx="2590006" cy="953294"/>
          </a:xfrm>
          <a:prstGeom prst="horizontalScroll">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tx1"/>
                </a:solidFill>
                <a:latin typeface="Times New Roman" pitchFamily="18" charset="0"/>
                <a:cs typeface="Times New Roman" pitchFamily="18" charset="0"/>
              </a:rPr>
              <a:t>Отдел социальной защиты населения администрации Северо-Енисейского района – главный распорядитель средств бюджета района</a:t>
            </a:r>
            <a:endParaRPr lang="ru-RU" sz="1000" b="1" dirty="0">
              <a:solidFill>
                <a:schemeClr val="tx1"/>
              </a:solidFill>
              <a:latin typeface="Times New Roman" pitchFamily="18" charset="0"/>
              <a:cs typeface="Times New Roman" pitchFamily="18" charset="0"/>
            </a:endParaRPr>
          </a:p>
        </p:txBody>
      </p:sp>
      <p:sp>
        <p:nvSpPr>
          <p:cNvPr id="15" name="Горизонтальный свиток 14"/>
          <p:cNvSpPr/>
          <p:nvPr/>
        </p:nvSpPr>
        <p:spPr>
          <a:xfrm>
            <a:off x="3276600" y="838200"/>
            <a:ext cx="2286000" cy="1295400"/>
          </a:xfrm>
          <a:prstGeom prst="horizontalScroll">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tx1"/>
                </a:solidFill>
                <a:latin typeface="Times New Roman" pitchFamily="18" charset="0"/>
                <a:cs typeface="Times New Roman" pitchFamily="18" charset="0"/>
              </a:rPr>
              <a:t>Администрация Северо-Енисейского района – главный распорядитель средств бюджета района</a:t>
            </a:r>
            <a:endParaRPr lang="ru-RU" sz="1000" b="1" dirty="0">
              <a:solidFill>
                <a:schemeClr val="tx1"/>
              </a:solidFill>
              <a:latin typeface="Times New Roman" pitchFamily="18" charset="0"/>
              <a:cs typeface="Times New Roman" pitchFamily="18" charset="0"/>
            </a:endParaRPr>
          </a:p>
        </p:txBody>
      </p:sp>
      <p:sp>
        <p:nvSpPr>
          <p:cNvPr id="16" name="Горизонтальный свиток 15"/>
          <p:cNvSpPr/>
          <p:nvPr/>
        </p:nvSpPr>
        <p:spPr>
          <a:xfrm>
            <a:off x="6096000" y="762000"/>
            <a:ext cx="2590800" cy="1295400"/>
          </a:xfrm>
          <a:prstGeom prst="horizontalScroll">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tx1"/>
                </a:solidFill>
                <a:latin typeface="Times New Roman" pitchFamily="18" charset="0"/>
                <a:cs typeface="Times New Roman" pitchFamily="18" charset="0"/>
              </a:rPr>
              <a:t>Управление образования администрации Северо-Енисейского района – главный распорядитель средств бюджета района</a:t>
            </a:r>
            <a:endParaRPr lang="ru-RU" sz="1000" b="1" dirty="0">
              <a:solidFill>
                <a:schemeClr val="tx1"/>
              </a:solidFill>
              <a:latin typeface="Times New Roman" pitchFamily="18" charset="0"/>
              <a:cs typeface="Times New Roman" pitchFamily="18" charset="0"/>
            </a:endParaRPr>
          </a:p>
        </p:txBody>
      </p:sp>
      <p:sp>
        <p:nvSpPr>
          <p:cNvPr id="17" name="Скругленный прямоугольник 16"/>
          <p:cNvSpPr/>
          <p:nvPr/>
        </p:nvSpPr>
        <p:spPr>
          <a:xfrm>
            <a:off x="6096000" y="2057400"/>
            <a:ext cx="1447800" cy="3810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000" dirty="0" smtClean="0">
                <a:solidFill>
                  <a:schemeClr val="tx1"/>
                </a:solidFill>
                <a:latin typeface="Times New Roman" pitchFamily="18" charset="0"/>
              </a:rPr>
              <a:t>МБОУ  ССШ № 1</a:t>
            </a:r>
            <a:endParaRPr lang="ru-RU" sz="1000" dirty="0">
              <a:solidFill>
                <a:schemeClr val="tx1"/>
              </a:solidFill>
              <a:latin typeface="Times New Roman" pitchFamily="18" charset="0"/>
            </a:endParaRPr>
          </a:p>
        </p:txBody>
      </p:sp>
      <p:sp>
        <p:nvSpPr>
          <p:cNvPr id="18" name="Скругленный прямоугольник 17"/>
          <p:cNvSpPr/>
          <p:nvPr/>
        </p:nvSpPr>
        <p:spPr>
          <a:xfrm>
            <a:off x="7627036" y="2476500"/>
            <a:ext cx="1143000" cy="419099"/>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000" dirty="0" smtClean="0">
                <a:solidFill>
                  <a:schemeClr val="tx1"/>
                </a:solidFill>
                <a:latin typeface="Times New Roman" pitchFamily="18" charset="0"/>
              </a:rPr>
              <a:t>МБДОУ № 3</a:t>
            </a:r>
            <a:endParaRPr lang="ru-RU" sz="1000" dirty="0">
              <a:solidFill>
                <a:schemeClr val="tx1"/>
              </a:solidFill>
              <a:latin typeface="Times New Roman" pitchFamily="18" charset="0"/>
            </a:endParaRPr>
          </a:p>
        </p:txBody>
      </p:sp>
      <p:sp>
        <p:nvSpPr>
          <p:cNvPr id="19" name="Скругленный прямоугольник 18"/>
          <p:cNvSpPr/>
          <p:nvPr/>
        </p:nvSpPr>
        <p:spPr>
          <a:xfrm>
            <a:off x="7627036" y="2961317"/>
            <a:ext cx="1143000" cy="44796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000" dirty="0" smtClean="0">
                <a:solidFill>
                  <a:schemeClr val="tx1"/>
                </a:solidFill>
                <a:latin typeface="Times New Roman" pitchFamily="18" charset="0"/>
              </a:rPr>
              <a:t>МБДОУ № 4 «Жарки»</a:t>
            </a:r>
            <a:endParaRPr lang="ru-RU" sz="1000" dirty="0">
              <a:solidFill>
                <a:schemeClr val="tx1"/>
              </a:solidFill>
              <a:latin typeface="Times New Roman" pitchFamily="18" charset="0"/>
            </a:endParaRPr>
          </a:p>
        </p:txBody>
      </p:sp>
      <p:sp>
        <p:nvSpPr>
          <p:cNvPr id="20" name="Скругленный прямоугольник 19"/>
          <p:cNvSpPr/>
          <p:nvPr/>
        </p:nvSpPr>
        <p:spPr>
          <a:xfrm>
            <a:off x="7627036" y="3485951"/>
            <a:ext cx="1143000" cy="476449"/>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000" dirty="0" smtClean="0">
                <a:solidFill>
                  <a:schemeClr val="tx1"/>
                </a:solidFill>
                <a:latin typeface="Times New Roman" pitchFamily="18" charset="0"/>
              </a:rPr>
              <a:t>МБДОУ № 5</a:t>
            </a:r>
            <a:endParaRPr lang="ru-RU" sz="1000" dirty="0">
              <a:solidFill>
                <a:schemeClr val="tx1"/>
              </a:solidFill>
              <a:latin typeface="Times New Roman" pitchFamily="18" charset="0"/>
            </a:endParaRPr>
          </a:p>
        </p:txBody>
      </p:sp>
      <p:sp>
        <p:nvSpPr>
          <p:cNvPr id="21" name="Скругленный прямоугольник 20"/>
          <p:cNvSpPr/>
          <p:nvPr/>
        </p:nvSpPr>
        <p:spPr>
          <a:xfrm>
            <a:off x="6096000" y="2514600"/>
            <a:ext cx="1447800" cy="3810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000" dirty="0" smtClean="0">
                <a:solidFill>
                  <a:schemeClr val="tx1"/>
                </a:solidFill>
                <a:latin typeface="Times New Roman" pitchFamily="18" charset="0"/>
              </a:rPr>
              <a:t>МБОУ «ССШ №2»</a:t>
            </a:r>
            <a:endParaRPr lang="ru-RU" sz="1000" dirty="0">
              <a:solidFill>
                <a:schemeClr val="tx1"/>
              </a:solidFill>
              <a:latin typeface="Times New Roman" pitchFamily="18" charset="0"/>
            </a:endParaRPr>
          </a:p>
        </p:txBody>
      </p:sp>
      <p:sp>
        <p:nvSpPr>
          <p:cNvPr id="22" name="Скругленный прямоугольник 21"/>
          <p:cNvSpPr/>
          <p:nvPr/>
        </p:nvSpPr>
        <p:spPr>
          <a:xfrm>
            <a:off x="7620000" y="4031978"/>
            <a:ext cx="1143000" cy="50561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000" dirty="0" smtClean="0">
                <a:solidFill>
                  <a:schemeClr val="tx1"/>
                </a:solidFill>
                <a:latin typeface="Times New Roman" pitchFamily="18" charset="0"/>
              </a:rPr>
              <a:t>МБДОУ № 7</a:t>
            </a:r>
            <a:endParaRPr lang="ru-RU" sz="1000" dirty="0">
              <a:solidFill>
                <a:schemeClr val="tx1"/>
              </a:solidFill>
              <a:latin typeface="Times New Roman" pitchFamily="18" charset="0"/>
            </a:endParaRPr>
          </a:p>
        </p:txBody>
      </p:sp>
      <p:sp>
        <p:nvSpPr>
          <p:cNvPr id="23" name="Скругленный прямоугольник 22"/>
          <p:cNvSpPr/>
          <p:nvPr/>
        </p:nvSpPr>
        <p:spPr>
          <a:xfrm>
            <a:off x="6096000" y="2971800"/>
            <a:ext cx="1447800" cy="3810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000" dirty="0" smtClean="0">
                <a:solidFill>
                  <a:schemeClr val="tx1"/>
                </a:solidFill>
                <a:latin typeface="Times New Roman" pitchFamily="18" charset="0"/>
              </a:rPr>
              <a:t>МБОУ  «ТСШ № 3»</a:t>
            </a:r>
            <a:endParaRPr lang="ru-RU" sz="1000" dirty="0">
              <a:solidFill>
                <a:schemeClr val="tx1"/>
              </a:solidFill>
              <a:latin typeface="Times New Roman" pitchFamily="18" charset="0"/>
            </a:endParaRPr>
          </a:p>
        </p:txBody>
      </p:sp>
      <p:sp>
        <p:nvSpPr>
          <p:cNvPr id="24" name="Скругленный прямоугольник 23"/>
          <p:cNvSpPr/>
          <p:nvPr/>
        </p:nvSpPr>
        <p:spPr>
          <a:xfrm>
            <a:off x="6096000" y="4343400"/>
            <a:ext cx="1447800" cy="3810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000" dirty="0" smtClean="0">
                <a:solidFill>
                  <a:schemeClr val="tx1"/>
                </a:solidFill>
                <a:latin typeface="Times New Roman" pitchFamily="18" charset="0"/>
              </a:rPr>
              <a:t>МБОУ  «ВСШ № 8»</a:t>
            </a:r>
            <a:endParaRPr lang="ru-RU" sz="1000" dirty="0">
              <a:solidFill>
                <a:schemeClr val="tx1"/>
              </a:solidFill>
              <a:latin typeface="Times New Roman" pitchFamily="18" charset="0"/>
            </a:endParaRPr>
          </a:p>
        </p:txBody>
      </p:sp>
      <p:sp>
        <p:nvSpPr>
          <p:cNvPr id="25" name="Скругленный прямоугольник 24"/>
          <p:cNvSpPr/>
          <p:nvPr/>
        </p:nvSpPr>
        <p:spPr>
          <a:xfrm>
            <a:off x="6096000" y="3429000"/>
            <a:ext cx="1447800" cy="3810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000" dirty="0" smtClean="0">
                <a:solidFill>
                  <a:schemeClr val="tx1"/>
                </a:solidFill>
                <a:latin typeface="Times New Roman" pitchFamily="18" charset="0"/>
              </a:rPr>
              <a:t>МБОУ  «БСШ №5»</a:t>
            </a:r>
            <a:endParaRPr lang="ru-RU" sz="1000" dirty="0">
              <a:solidFill>
                <a:schemeClr val="tx1"/>
              </a:solidFill>
              <a:latin typeface="Times New Roman" pitchFamily="18" charset="0"/>
            </a:endParaRPr>
          </a:p>
        </p:txBody>
      </p:sp>
      <p:sp>
        <p:nvSpPr>
          <p:cNvPr id="26" name="Скругленный прямоугольник 25"/>
          <p:cNvSpPr/>
          <p:nvPr/>
        </p:nvSpPr>
        <p:spPr>
          <a:xfrm>
            <a:off x="6096000" y="3886200"/>
            <a:ext cx="1447800" cy="3810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000" dirty="0" smtClean="0">
                <a:solidFill>
                  <a:schemeClr val="tx1"/>
                </a:solidFill>
                <a:latin typeface="Times New Roman" pitchFamily="18" charset="0"/>
              </a:rPr>
              <a:t>МБОУ  «НСШ №6»</a:t>
            </a:r>
            <a:endParaRPr lang="ru-RU" sz="1000" dirty="0">
              <a:solidFill>
                <a:schemeClr val="tx1"/>
              </a:solidFill>
              <a:latin typeface="Times New Roman" pitchFamily="18" charset="0"/>
            </a:endParaRPr>
          </a:p>
        </p:txBody>
      </p:sp>
      <p:sp>
        <p:nvSpPr>
          <p:cNvPr id="27" name="Скругленный прямоугольник 26"/>
          <p:cNvSpPr/>
          <p:nvPr/>
        </p:nvSpPr>
        <p:spPr>
          <a:xfrm>
            <a:off x="6096000" y="5260731"/>
            <a:ext cx="1447800" cy="3810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eaLnBrk="0" hangingPunct="0">
              <a:lnSpc>
                <a:spcPct val="90000"/>
              </a:lnSpc>
              <a:spcBef>
                <a:spcPct val="20000"/>
              </a:spcBef>
              <a:buClr>
                <a:schemeClr val="hlink"/>
              </a:buClr>
              <a:buFont typeface="Wingdings" pitchFamily="2" charset="2"/>
              <a:buNone/>
              <a:defRPr/>
            </a:pPr>
            <a:r>
              <a:rPr lang="ru-RU" sz="1000" dirty="0" smtClean="0">
                <a:solidFill>
                  <a:schemeClr val="tx1"/>
                </a:solidFill>
                <a:latin typeface="Times New Roman" pitchFamily="18" charset="0"/>
              </a:rPr>
              <a:t>МБОУ ДО «ДЮСШ»</a:t>
            </a:r>
            <a:endParaRPr lang="ru-RU" sz="1000" dirty="0">
              <a:solidFill>
                <a:schemeClr val="tx1"/>
              </a:solidFill>
              <a:latin typeface="Times New Roman" pitchFamily="18" charset="0"/>
            </a:endParaRPr>
          </a:p>
        </p:txBody>
      </p:sp>
      <p:sp>
        <p:nvSpPr>
          <p:cNvPr id="28" name="Скругленный прямоугольник 27"/>
          <p:cNvSpPr/>
          <p:nvPr/>
        </p:nvSpPr>
        <p:spPr>
          <a:xfrm>
            <a:off x="7627036" y="5241681"/>
            <a:ext cx="1143000" cy="3810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000" dirty="0" smtClean="0">
                <a:solidFill>
                  <a:schemeClr val="tx1"/>
                </a:solidFill>
                <a:latin typeface="Times New Roman" pitchFamily="18" charset="0"/>
              </a:rPr>
              <a:t>МБОУ  ДО  «ДЮЦ»</a:t>
            </a:r>
            <a:endParaRPr lang="ru-RU" sz="1000" dirty="0">
              <a:solidFill>
                <a:schemeClr val="tx1"/>
              </a:solidFill>
              <a:latin typeface="Times New Roman" pitchFamily="18" charset="0"/>
            </a:endParaRPr>
          </a:p>
        </p:txBody>
      </p:sp>
      <p:sp>
        <p:nvSpPr>
          <p:cNvPr id="29" name="Скругленный прямоугольник 28"/>
          <p:cNvSpPr/>
          <p:nvPr/>
        </p:nvSpPr>
        <p:spPr>
          <a:xfrm>
            <a:off x="6096000" y="4800600"/>
            <a:ext cx="1447800" cy="3810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000" dirty="0" smtClean="0">
                <a:solidFill>
                  <a:schemeClr val="tx1"/>
                </a:solidFill>
                <a:latin typeface="Times New Roman" pitchFamily="18" charset="0"/>
              </a:rPr>
              <a:t>МБОУ «ВОШ № 9»</a:t>
            </a:r>
            <a:endParaRPr lang="ru-RU" sz="1000" dirty="0">
              <a:solidFill>
                <a:schemeClr val="tx1"/>
              </a:solidFill>
              <a:latin typeface="Times New Roman" pitchFamily="18" charset="0"/>
            </a:endParaRPr>
          </a:p>
        </p:txBody>
      </p:sp>
      <p:cxnSp>
        <p:nvCxnSpPr>
          <p:cNvPr id="31" name="Прямая соединительная линия 30"/>
          <p:cNvCxnSpPr/>
          <p:nvPr/>
        </p:nvCxnSpPr>
        <p:spPr>
          <a:xfrm flipH="1">
            <a:off x="8915400" y="1447800"/>
            <a:ext cx="794" cy="3946281"/>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a:endCxn id="27" idx="3"/>
          </p:cNvCxnSpPr>
          <p:nvPr/>
        </p:nvCxnSpPr>
        <p:spPr>
          <a:xfrm>
            <a:off x="7391400" y="5413131"/>
            <a:ext cx="1524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a:endCxn id="28" idx="3"/>
          </p:cNvCxnSpPr>
          <p:nvPr/>
        </p:nvCxnSpPr>
        <p:spPr>
          <a:xfrm rot="10800000" flipV="1">
            <a:off x="8770036" y="5394081"/>
            <a:ext cx="1524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a:endCxn id="22" idx="3"/>
          </p:cNvCxnSpPr>
          <p:nvPr/>
        </p:nvCxnSpPr>
        <p:spPr>
          <a:xfrm flipH="1">
            <a:off x="8763000" y="4184378"/>
            <a:ext cx="152400" cy="1004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a:endCxn id="20" idx="3"/>
          </p:cNvCxnSpPr>
          <p:nvPr/>
        </p:nvCxnSpPr>
        <p:spPr>
          <a:xfrm flipH="1">
            <a:off x="8770036" y="3638352"/>
            <a:ext cx="152400" cy="858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a:endCxn id="19" idx="3"/>
          </p:cNvCxnSpPr>
          <p:nvPr/>
        </p:nvCxnSpPr>
        <p:spPr>
          <a:xfrm flipH="1">
            <a:off x="8770036" y="3113717"/>
            <a:ext cx="152400" cy="715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a:endCxn id="18" idx="3"/>
          </p:cNvCxnSpPr>
          <p:nvPr/>
        </p:nvCxnSpPr>
        <p:spPr>
          <a:xfrm flipH="1">
            <a:off x="8770036" y="2628901"/>
            <a:ext cx="152400" cy="571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a:endCxn id="7" idx="3"/>
          </p:cNvCxnSpPr>
          <p:nvPr/>
        </p:nvCxnSpPr>
        <p:spPr>
          <a:xfrm rot="10800000" flipV="1">
            <a:off x="8763000" y="2209800"/>
            <a:ext cx="1524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a:stCxn id="16" idx="3"/>
          </p:cNvCxnSpPr>
          <p:nvPr/>
        </p:nvCxnSpPr>
        <p:spPr>
          <a:xfrm>
            <a:off x="8686800" y="1409700"/>
            <a:ext cx="228600"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p:nvPr/>
        </p:nvCxnSpPr>
        <p:spPr>
          <a:xfrm flipH="1">
            <a:off x="5867400" y="1524794"/>
            <a:ext cx="794" cy="3888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Прямая со стрелкой 57"/>
          <p:cNvCxnSpPr>
            <a:endCxn id="29" idx="1"/>
          </p:cNvCxnSpPr>
          <p:nvPr/>
        </p:nvCxnSpPr>
        <p:spPr>
          <a:xfrm>
            <a:off x="5868194" y="4953000"/>
            <a:ext cx="227806"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Прямая со стрелкой 59"/>
          <p:cNvCxnSpPr>
            <a:endCxn id="24" idx="1"/>
          </p:cNvCxnSpPr>
          <p:nvPr/>
        </p:nvCxnSpPr>
        <p:spPr>
          <a:xfrm>
            <a:off x="5867400" y="4495800"/>
            <a:ext cx="2286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Прямая со стрелкой 61"/>
          <p:cNvCxnSpPr>
            <a:endCxn id="26" idx="1"/>
          </p:cNvCxnSpPr>
          <p:nvPr/>
        </p:nvCxnSpPr>
        <p:spPr>
          <a:xfrm>
            <a:off x="5867400" y="4038600"/>
            <a:ext cx="2286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Прямая со стрелкой 63"/>
          <p:cNvCxnSpPr>
            <a:endCxn id="25" idx="1"/>
          </p:cNvCxnSpPr>
          <p:nvPr/>
        </p:nvCxnSpPr>
        <p:spPr>
          <a:xfrm>
            <a:off x="5867400" y="3581400"/>
            <a:ext cx="2286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Прямая со стрелкой 65"/>
          <p:cNvCxnSpPr>
            <a:endCxn id="23" idx="1"/>
          </p:cNvCxnSpPr>
          <p:nvPr/>
        </p:nvCxnSpPr>
        <p:spPr>
          <a:xfrm>
            <a:off x="5867400" y="3124200"/>
            <a:ext cx="2286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Прямая со стрелкой 67"/>
          <p:cNvCxnSpPr>
            <a:endCxn id="21" idx="1"/>
          </p:cNvCxnSpPr>
          <p:nvPr/>
        </p:nvCxnSpPr>
        <p:spPr>
          <a:xfrm>
            <a:off x="5867400" y="2667000"/>
            <a:ext cx="2286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Прямая со стрелкой 69"/>
          <p:cNvCxnSpPr>
            <a:endCxn id="17" idx="1"/>
          </p:cNvCxnSpPr>
          <p:nvPr/>
        </p:nvCxnSpPr>
        <p:spPr>
          <a:xfrm>
            <a:off x="5867400" y="2209800"/>
            <a:ext cx="2286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Прямая соединительная линия 71"/>
          <p:cNvCxnSpPr>
            <a:endCxn id="16" idx="1"/>
          </p:cNvCxnSpPr>
          <p:nvPr/>
        </p:nvCxnSpPr>
        <p:spPr>
          <a:xfrm flipV="1">
            <a:off x="5867400" y="1409700"/>
            <a:ext cx="228600" cy="114300"/>
          </a:xfrm>
          <a:prstGeom prst="line">
            <a:avLst/>
          </a:prstGeom>
        </p:spPr>
        <p:style>
          <a:lnRef idx="1">
            <a:schemeClr val="accent1"/>
          </a:lnRef>
          <a:fillRef idx="0">
            <a:schemeClr val="accent1"/>
          </a:fillRef>
          <a:effectRef idx="0">
            <a:schemeClr val="accent1"/>
          </a:effectRef>
          <a:fontRef idx="minor">
            <a:schemeClr val="tx1"/>
          </a:fontRef>
        </p:style>
      </p:cxnSp>
      <p:sp>
        <p:nvSpPr>
          <p:cNvPr id="74" name="Скругленный прямоугольник 73"/>
          <p:cNvSpPr/>
          <p:nvPr/>
        </p:nvSpPr>
        <p:spPr>
          <a:xfrm>
            <a:off x="6247606" y="6466320"/>
            <a:ext cx="2362200" cy="3810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000" dirty="0" smtClean="0">
                <a:solidFill>
                  <a:schemeClr val="tx1"/>
                </a:solidFill>
                <a:latin typeface="Times New Roman" pitchFamily="18" charset="0"/>
              </a:rPr>
              <a:t> МБУ СО «Комплексный центр»</a:t>
            </a:r>
            <a:endParaRPr lang="ru-RU" sz="1000" dirty="0">
              <a:solidFill>
                <a:schemeClr val="tx1"/>
              </a:solidFill>
              <a:latin typeface="Times New Roman" pitchFamily="18" charset="0"/>
            </a:endParaRPr>
          </a:p>
        </p:txBody>
      </p:sp>
      <p:cxnSp>
        <p:nvCxnSpPr>
          <p:cNvPr id="76" name="Прямая со стрелкой 75"/>
          <p:cNvCxnSpPr>
            <a:stCxn id="14" idx="2"/>
            <a:endCxn id="74" idx="0"/>
          </p:cNvCxnSpPr>
          <p:nvPr/>
        </p:nvCxnSpPr>
        <p:spPr>
          <a:xfrm>
            <a:off x="7428706" y="6377285"/>
            <a:ext cx="0" cy="890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8" name="Скругленный прямоугольник 77"/>
          <p:cNvSpPr/>
          <p:nvPr/>
        </p:nvSpPr>
        <p:spPr>
          <a:xfrm>
            <a:off x="3352800" y="4495800"/>
            <a:ext cx="2057400" cy="5334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latin typeface="Times New Roman" pitchFamily="18" charset="0"/>
                <a:cs typeface="Times New Roman" pitchFamily="18" charset="0"/>
              </a:rPr>
              <a:t>МКУ «Аварийно-спасательное формирование Северо-Енисейского района»</a:t>
            </a:r>
          </a:p>
        </p:txBody>
      </p:sp>
      <p:sp>
        <p:nvSpPr>
          <p:cNvPr id="79" name="Скругленный прямоугольник 78"/>
          <p:cNvSpPr/>
          <p:nvPr/>
        </p:nvSpPr>
        <p:spPr>
          <a:xfrm>
            <a:off x="3352800" y="5181600"/>
            <a:ext cx="2057400" cy="6858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latin typeface="Times New Roman" pitchFamily="18" charset="0"/>
                <a:cs typeface="Times New Roman" pitchFamily="18" charset="0"/>
              </a:rPr>
              <a:t>МКУ «Северо-Енисейская муниципальная информационная служба»</a:t>
            </a:r>
            <a:endParaRPr lang="ru-RU" sz="1000" dirty="0">
              <a:solidFill>
                <a:schemeClr val="tx1"/>
              </a:solidFill>
              <a:latin typeface="Times New Roman" pitchFamily="18" charset="0"/>
              <a:cs typeface="Times New Roman" pitchFamily="18" charset="0"/>
            </a:endParaRPr>
          </a:p>
        </p:txBody>
      </p:sp>
      <p:sp>
        <p:nvSpPr>
          <p:cNvPr id="81" name="Скругленный прямоугольник 80"/>
          <p:cNvSpPr/>
          <p:nvPr/>
        </p:nvSpPr>
        <p:spPr>
          <a:xfrm>
            <a:off x="3352800" y="3124200"/>
            <a:ext cx="2057400" cy="6858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latin typeface="Times New Roman" pitchFamily="18" charset="0"/>
                <a:cs typeface="Times New Roman" pitchFamily="18" charset="0"/>
              </a:rPr>
              <a:t>Комитет по управлению муниципальным имуществом администрации Северо-Енисейского района</a:t>
            </a:r>
            <a:endParaRPr lang="ru-RU" sz="1000" dirty="0">
              <a:solidFill>
                <a:schemeClr val="tx1"/>
              </a:solidFill>
              <a:latin typeface="Times New Roman" pitchFamily="18" charset="0"/>
              <a:cs typeface="Times New Roman" pitchFamily="18" charset="0"/>
            </a:endParaRPr>
          </a:p>
        </p:txBody>
      </p:sp>
      <p:sp>
        <p:nvSpPr>
          <p:cNvPr id="82" name="Скругленный прямоугольник 81"/>
          <p:cNvSpPr/>
          <p:nvPr/>
        </p:nvSpPr>
        <p:spPr>
          <a:xfrm>
            <a:off x="3352800" y="2209800"/>
            <a:ext cx="2057400" cy="3810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latin typeface="Times New Roman" pitchFamily="18" charset="0"/>
                <a:cs typeface="Times New Roman" pitchFamily="18" charset="0"/>
              </a:rPr>
              <a:t>Северо-Енисейский районный Совет депутатов</a:t>
            </a:r>
            <a:endParaRPr lang="ru-RU" sz="1000" dirty="0">
              <a:solidFill>
                <a:schemeClr val="tx1"/>
              </a:solidFill>
              <a:latin typeface="Times New Roman" pitchFamily="18" charset="0"/>
              <a:cs typeface="Times New Roman" pitchFamily="18" charset="0"/>
            </a:endParaRPr>
          </a:p>
        </p:txBody>
      </p:sp>
      <p:sp>
        <p:nvSpPr>
          <p:cNvPr id="83" name="Скругленный прямоугольник 82"/>
          <p:cNvSpPr/>
          <p:nvPr/>
        </p:nvSpPr>
        <p:spPr>
          <a:xfrm>
            <a:off x="3352800" y="2667000"/>
            <a:ext cx="2057400" cy="3810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latin typeface="Times New Roman" pitchFamily="18" charset="0"/>
                <a:cs typeface="Times New Roman" pitchFamily="18" charset="0"/>
              </a:rPr>
              <a:t>Контрольно-счетная комиссия Северо-Енисейского района</a:t>
            </a:r>
            <a:endParaRPr lang="ru-RU" sz="1000" dirty="0">
              <a:solidFill>
                <a:schemeClr val="tx1"/>
              </a:solidFill>
              <a:latin typeface="Times New Roman" pitchFamily="18" charset="0"/>
              <a:cs typeface="Times New Roman" pitchFamily="18" charset="0"/>
            </a:endParaRPr>
          </a:p>
        </p:txBody>
      </p:sp>
      <p:cxnSp>
        <p:nvCxnSpPr>
          <p:cNvPr id="89" name="Прямая со стрелкой 88"/>
          <p:cNvCxnSpPr>
            <a:endCxn id="83" idx="3"/>
          </p:cNvCxnSpPr>
          <p:nvPr/>
        </p:nvCxnSpPr>
        <p:spPr>
          <a:xfrm rot="10800000" flipV="1">
            <a:off x="5410200" y="2819400"/>
            <a:ext cx="3048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Прямая со стрелкой 90"/>
          <p:cNvCxnSpPr>
            <a:endCxn id="82" idx="3"/>
          </p:cNvCxnSpPr>
          <p:nvPr/>
        </p:nvCxnSpPr>
        <p:spPr>
          <a:xfrm rot="10800000" flipV="1">
            <a:off x="5410200" y="2362200"/>
            <a:ext cx="3048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3" name="Прямая со стрелкой 92"/>
          <p:cNvCxnSpPr>
            <a:endCxn id="81" idx="3"/>
          </p:cNvCxnSpPr>
          <p:nvPr/>
        </p:nvCxnSpPr>
        <p:spPr>
          <a:xfrm rot="10800000" flipV="1">
            <a:off x="5410200" y="3429000"/>
            <a:ext cx="3048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9" name="Прямая со стрелкой 98"/>
          <p:cNvCxnSpPr>
            <a:endCxn id="79" idx="3"/>
          </p:cNvCxnSpPr>
          <p:nvPr/>
        </p:nvCxnSpPr>
        <p:spPr>
          <a:xfrm rot="10800000" flipV="1">
            <a:off x="5410200" y="5486400"/>
            <a:ext cx="3048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1" name="Прямая со стрелкой 100"/>
          <p:cNvCxnSpPr>
            <a:endCxn id="78" idx="3"/>
          </p:cNvCxnSpPr>
          <p:nvPr/>
        </p:nvCxnSpPr>
        <p:spPr>
          <a:xfrm rot="10800000" flipV="1">
            <a:off x="5410200" y="4724400"/>
            <a:ext cx="3048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 name="Прямая со стрелкой 102"/>
          <p:cNvCxnSpPr>
            <a:endCxn id="8" idx="3"/>
          </p:cNvCxnSpPr>
          <p:nvPr/>
        </p:nvCxnSpPr>
        <p:spPr>
          <a:xfrm rot="10800000" flipV="1">
            <a:off x="5410200" y="4114800"/>
            <a:ext cx="3048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5" name="Прямая соединительная линия 104"/>
          <p:cNvCxnSpPr>
            <a:stCxn id="15" idx="3"/>
          </p:cNvCxnSpPr>
          <p:nvPr/>
        </p:nvCxnSpPr>
        <p:spPr>
          <a:xfrm>
            <a:off x="5562600" y="1485900"/>
            <a:ext cx="152400" cy="38100"/>
          </a:xfrm>
          <a:prstGeom prst="line">
            <a:avLst/>
          </a:prstGeom>
        </p:spPr>
        <p:style>
          <a:lnRef idx="1">
            <a:schemeClr val="accent1"/>
          </a:lnRef>
          <a:fillRef idx="0">
            <a:schemeClr val="accent1"/>
          </a:fillRef>
          <a:effectRef idx="0">
            <a:schemeClr val="accent1"/>
          </a:effectRef>
          <a:fontRef idx="minor">
            <a:schemeClr val="tx1"/>
          </a:fontRef>
        </p:style>
      </p:cxnSp>
      <p:sp>
        <p:nvSpPr>
          <p:cNvPr id="106" name="Скругленный прямоугольник 105"/>
          <p:cNvSpPr/>
          <p:nvPr/>
        </p:nvSpPr>
        <p:spPr>
          <a:xfrm>
            <a:off x="342900" y="3619500"/>
            <a:ext cx="1104900" cy="31355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latin typeface="Times New Roman" pitchFamily="18" charset="0"/>
                <a:cs typeface="Times New Roman" pitchFamily="18" charset="0"/>
              </a:rPr>
              <a:t>МБУ «ЦКС»</a:t>
            </a:r>
            <a:endParaRPr lang="ru-RU" sz="1000" dirty="0">
              <a:solidFill>
                <a:schemeClr val="tx1"/>
              </a:solidFill>
              <a:latin typeface="Times New Roman" pitchFamily="18" charset="0"/>
              <a:cs typeface="Times New Roman" pitchFamily="18" charset="0"/>
            </a:endParaRPr>
          </a:p>
        </p:txBody>
      </p:sp>
      <p:sp>
        <p:nvSpPr>
          <p:cNvPr id="107" name="Скругленный прямоугольник 106"/>
          <p:cNvSpPr/>
          <p:nvPr/>
        </p:nvSpPr>
        <p:spPr>
          <a:xfrm>
            <a:off x="342900" y="4038599"/>
            <a:ext cx="1143000" cy="24618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latin typeface="Times New Roman" pitchFamily="18" charset="0"/>
                <a:cs typeface="Times New Roman" pitchFamily="18" charset="0"/>
              </a:rPr>
              <a:t>МБУ «ЦБС»</a:t>
            </a:r>
            <a:endParaRPr lang="ru-RU" sz="1000" dirty="0">
              <a:solidFill>
                <a:schemeClr val="tx1"/>
              </a:solidFill>
              <a:latin typeface="Times New Roman" pitchFamily="18" charset="0"/>
              <a:cs typeface="Times New Roman" pitchFamily="18" charset="0"/>
            </a:endParaRPr>
          </a:p>
        </p:txBody>
      </p:sp>
      <p:sp>
        <p:nvSpPr>
          <p:cNvPr id="108" name="Скругленный прямоугольник 107"/>
          <p:cNvSpPr/>
          <p:nvPr/>
        </p:nvSpPr>
        <p:spPr>
          <a:xfrm>
            <a:off x="1524000" y="3352800"/>
            <a:ext cx="1295400" cy="4572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latin typeface="Times New Roman" pitchFamily="18" charset="0"/>
                <a:cs typeface="Times New Roman" pitchFamily="18" charset="0"/>
              </a:rPr>
              <a:t>МБУ «Муниципальный музей»</a:t>
            </a:r>
            <a:endParaRPr lang="ru-RU" sz="1000" dirty="0">
              <a:solidFill>
                <a:schemeClr val="tx1"/>
              </a:solidFill>
              <a:latin typeface="Times New Roman" pitchFamily="18" charset="0"/>
              <a:cs typeface="Times New Roman" pitchFamily="18" charset="0"/>
            </a:endParaRPr>
          </a:p>
        </p:txBody>
      </p:sp>
      <p:sp>
        <p:nvSpPr>
          <p:cNvPr id="109" name="Скругленный прямоугольник 108"/>
          <p:cNvSpPr/>
          <p:nvPr/>
        </p:nvSpPr>
        <p:spPr>
          <a:xfrm>
            <a:off x="1524000" y="3886200"/>
            <a:ext cx="1295400" cy="3810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chemeClr val="tx1"/>
                </a:solidFill>
                <a:latin typeface="Times New Roman" pitchFamily="18" charset="0"/>
                <a:cs typeface="Times New Roman" pitchFamily="18" charset="0"/>
              </a:rPr>
              <a:t>МБУ ДО «ДШИ»</a:t>
            </a:r>
            <a:endParaRPr lang="ru-RU" sz="800" dirty="0">
              <a:solidFill>
                <a:schemeClr val="tx1"/>
              </a:solidFill>
              <a:latin typeface="Times New Roman" pitchFamily="18" charset="0"/>
              <a:cs typeface="Times New Roman" pitchFamily="18" charset="0"/>
            </a:endParaRPr>
          </a:p>
        </p:txBody>
      </p:sp>
      <p:cxnSp>
        <p:nvCxnSpPr>
          <p:cNvPr id="111" name="Прямая соединительная линия 110"/>
          <p:cNvCxnSpPr/>
          <p:nvPr/>
        </p:nvCxnSpPr>
        <p:spPr>
          <a:xfrm rot="5400000">
            <a:off x="2476500" y="3390900"/>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Прямая соединительная линия 112"/>
          <p:cNvCxnSpPr>
            <a:stCxn id="13" idx="3"/>
          </p:cNvCxnSpPr>
          <p:nvPr/>
        </p:nvCxnSpPr>
        <p:spPr>
          <a:xfrm>
            <a:off x="2438400" y="2563181"/>
            <a:ext cx="685800" cy="1800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Прямая со стрелкой 114"/>
          <p:cNvCxnSpPr>
            <a:endCxn id="108" idx="3"/>
          </p:cNvCxnSpPr>
          <p:nvPr/>
        </p:nvCxnSpPr>
        <p:spPr>
          <a:xfrm rot="10800000" flipV="1">
            <a:off x="2819400" y="3505200"/>
            <a:ext cx="304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7" name="Прямая со стрелкой 116"/>
          <p:cNvCxnSpPr>
            <a:endCxn id="109" idx="3"/>
          </p:cNvCxnSpPr>
          <p:nvPr/>
        </p:nvCxnSpPr>
        <p:spPr>
          <a:xfrm rot="10800000" flipV="1">
            <a:off x="2819400" y="4038600"/>
            <a:ext cx="3048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9" name="Прямая соединительная линия 118"/>
          <p:cNvCxnSpPr/>
          <p:nvPr/>
        </p:nvCxnSpPr>
        <p:spPr>
          <a:xfrm rot="5400000">
            <a:off x="-457200" y="3429000"/>
            <a:ext cx="1219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Прямая со стрелкой 122"/>
          <p:cNvCxnSpPr>
            <a:endCxn id="107" idx="1"/>
          </p:cNvCxnSpPr>
          <p:nvPr/>
        </p:nvCxnSpPr>
        <p:spPr>
          <a:xfrm>
            <a:off x="190500" y="4056185"/>
            <a:ext cx="152400" cy="1055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5" name="Прямая соединительная линия 124"/>
          <p:cNvCxnSpPr>
            <a:endCxn id="13" idx="1"/>
          </p:cNvCxnSpPr>
          <p:nvPr/>
        </p:nvCxnSpPr>
        <p:spPr>
          <a:xfrm flipV="1">
            <a:off x="152400" y="2563181"/>
            <a:ext cx="304800" cy="256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Прямая со стрелкой 126"/>
          <p:cNvCxnSpPr>
            <a:endCxn id="106" idx="1"/>
          </p:cNvCxnSpPr>
          <p:nvPr/>
        </p:nvCxnSpPr>
        <p:spPr>
          <a:xfrm>
            <a:off x="152400" y="3505200"/>
            <a:ext cx="190500" cy="2710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8" name="Скругленный прямоугольник 127"/>
          <p:cNvSpPr/>
          <p:nvPr/>
        </p:nvSpPr>
        <p:spPr>
          <a:xfrm>
            <a:off x="914400" y="6096000"/>
            <a:ext cx="1447800" cy="4572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latin typeface="Times New Roman" pitchFamily="18" charset="0"/>
                <a:cs typeface="Times New Roman" pitchFamily="18" charset="0"/>
              </a:rPr>
              <a:t>МКУ «Спортивный  комплекс «</a:t>
            </a:r>
            <a:r>
              <a:rPr lang="ru-RU" sz="1000" dirty="0" err="1" smtClean="0">
                <a:solidFill>
                  <a:schemeClr val="tx1"/>
                </a:solidFill>
                <a:latin typeface="Times New Roman" pitchFamily="18" charset="0"/>
                <a:cs typeface="Times New Roman" pitchFamily="18" charset="0"/>
              </a:rPr>
              <a:t>Нерика</a:t>
            </a:r>
            <a:r>
              <a:rPr lang="ru-RU" sz="1000" dirty="0" smtClean="0">
                <a:solidFill>
                  <a:schemeClr val="tx1"/>
                </a:solidFill>
                <a:latin typeface="Times New Roman" pitchFamily="18" charset="0"/>
                <a:cs typeface="Times New Roman" pitchFamily="18" charset="0"/>
              </a:rPr>
              <a:t>»</a:t>
            </a:r>
            <a:endParaRPr lang="ru-RU" sz="1000" dirty="0">
              <a:solidFill>
                <a:schemeClr val="tx1"/>
              </a:solidFill>
              <a:latin typeface="Times New Roman" pitchFamily="18" charset="0"/>
              <a:cs typeface="Times New Roman" pitchFamily="18" charset="0"/>
            </a:endParaRPr>
          </a:p>
        </p:txBody>
      </p:sp>
      <p:sp>
        <p:nvSpPr>
          <p:cNvPr id="129" name="Скругленный прямоугольник 128"/>
          <p:cNvSpPr/>
          <p:nvPr/>
        </p:nvSpPr>
        <p:spPr>
          <a:xfrm>
            <a:off x="381000" y="5562600"/>
            <a:ext cx="1219200" cy="4572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latin typeface="Times New Roman" pitchFamily="18" charset="0"/>
                <a:cs typeface="Times New Roman" pitchFamily="18" charset="0"/>
              </a:rPr>
              <a:t>МБУ «МЦ «АУРУМ»</a:t>
            </a:r>
            <a:endParaRPr lang="ru-RU" sz="1000" dirty="0">
              <a:solidFill>
                <a:schemeClr val="tx1"/>
              </a:solidFill>
              <a:latin typeface="Times New Roman" pitchFamily="18" charset="0"/>
              <a:cs typeface="Times New Roman" pitchFamily="18" charset="0"/>
            </a:endParaRPr>
          </a:p>
        </p:txBody>
      </p:sp>
      <p:sp>
        <p:nvSpPr>
          <p:cNvPr id="130" name="Скругленный прямоугольник 129"/>
          <p:cNvSpPr/>
          <p:nvPr/>
        </p:nvSpPr>
        <p:spPr>
          <a:xfrm>
            <a:off x="1752600" y="5562600"/>
            <a:ext cx="1219200" cy="4572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latin typeface="Times New Roman" pitchFamily="18" charset="0"/>
                <a:cs typeface="Times New Roman" pitchFamily="18" charset="0"/>
              </a:rPr>
              <a:t>МБ «Бассейн «</a:t>
            </a:r>
            <a:r>
              <a:rPr lang="ru-RU" sz="1000" dirty="0" err="1" smtClean="0">
                <a:solidFill>
                  <a:schemeClr val="tx1"/>
                </a:solidFill>
                <a:latin typeface="Times New Roman" pitchFamily="18" charset="0"/>
                <a:cs typeface="Times New Roman" pitchFamily="18" charset="0"/>
              </a:rPr>
              <a:t>Аяхта</a:t>
            </a:r>
            <a:r>
              <a:rPr lang="ru-RU" sz="1000" dirty="0" smtClean="0">
                <a:solidFill>
                  <a:schemeClr val="tx1"/>
                </a:solidFill>
                <a:latin typeface="Times New Roman" pitchFamily="18" charset="0"/>
                <a:cs typeface="Times New Roman" pitchFamily="18" charset="0"/>
              </a:rPr>
              <a:t>»</a:t>
            </a:r>
            <a:endParaRPr lang="ru-RU" sz="1000" dirty="0">
              <a:solidFill>
                <a:schemeClr val="tx1"/>
              </a:solidFill>
              <a:latin typeface="Times New Roman" pitchFamily="18" charset="0"/>
              <a:cs typeface="Times New Roman" pitchFamily="18" charset="0"/>
            </a:endParaRPr>
          </a:p>
        </p:txBody>
      </p:sp>
      <p:cxnSp>
        <p:nvCxnSpPr>
          <p:cNvPr id="134" name="Прямая соединительная линия 133"/>
          <p:cNvCxnSpPr/>
          <p:nvPr/>
        </p:nvCxnSpPr>
        <p:spPr>
          <a:xfrm rot="5400000">
            <a:off x="-266700" y="5372100"/>
            <a:ext cx="838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Прямая соединительная линия 135"/>
          <p:cNvCxnSpPr>
            <a:endCxn id="12" idx="1"/>
          </p:cNvCxnSpPr>
          <p:nvPr/>
        </p:nvCxnSpPr>
        <p:spPr>
          <a:xfrm flipV="1">
            <a:off x="152400" y="4914900"/>
            <a:ext cx="152400"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Прямая со стрелкой 137"/>
          <p:cNvCxnSpPr>
            <a:endCxn id="129" idx="1"/>
          </p:cNvCxnSpPr>
          <p:nvPr/>
        </p:nvCxnSpPr>
        <p:spPr>
          <a:xfrm>
            <a:off x="152400" y="57912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0" name="Прямая соединительная линия 139"/>
          <p:cNvCxnSpPr/>
          <p:nvPr/>
        </p:nvCxnSpPr>
        <p:spPr>
          <a:xfrm rot="5400000">
            <a:off x="-114300" y="6057900"/>
            <a:ext cx="53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Прямая со стрелкой 141"/>
          <p:cNvCxnSpPr>
            <a:endCxn id="128" idx="1"/>
          </p:cNvCxnSpPr>
          <p:nvPr/>
        </p:nvCxnSpPr>
        <p:spPr>
          <a:xfrm>
            <a:off x="152400" y="63246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6" name="Прямая соединительная линия 145"/>
          <p:cNvCxnSpPr/>
          <p:nvPr/>
        </p:nvCxnSpPr>
        <p:spPr>
          <a:xfrm rot="5400000">
            <a:off x="2667000" y="5334000"/>
            <a:ext cx="914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Прямая соединительная линия 151"/>
          <p:cNvCxnSpPr/>
          <p:nvPr/>
        </p:nvCxnSpPr>
        <p:spPr>
          <a:xfrm>
            <a:off x="2895600" y="4800600"/>
            <a:ext cx="2286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Прямая со стрелкой 153"/>
          <p:cNvCxnSpPr>
            <a:endCxn id="130" idx="3"/>
          </p:cNvCxnSpPr>
          <p:nvPr/>
        </p:nvCxnSpPr>
        <p:spPr>
          <a:xfrm rot="10800000">
            <a:off x="2971800" y="5791200"/>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9" name="Нашивка 178"/>
          <p:cNvSpPr/>
          <p:nvPr/>
        </p:nvSpPr>
        <p:spPr>
          <a:xfrm>
            <a:off x="266700" y="171450"/>
            <a:ext cx="533400" cy="6858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cxnSp>
        <p:nvCxnSpPr>
          <p:cNvPr id="88" name="Прямая соединительная линия 87"/>
          <p:cNvCxnSpPr/>
          <p:nvPr/>
        </p:nvCxnSpPr>
        <p:spPr>
          <a:xfrm rot="5400000">
            <a:off x="3733800" y="3505200"/>
            <a:ext cx="3962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2" name="Скругленный прямоугольник 91"/>
          <p:cNvSpPr/>
          <p:nvPr/>
        </p:nvSpPr>
        <p:spPr>
          <a:xfrm>
            <a:off x="342900" y="3200002"/>
            <a:ext cx="1104900" cy="34329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latin typeface="Times New Roman" pitchFamily="18" charset="0"/>
                <a:cs typeface="Times New Roman" pitchFamily="18" charset="0"/>
              </a:rPr>
              <a:t>МКУ «ЦОУ»</a:t>
            </a:r>
            <a:endParaRPr lang="ru-RU" sz="1000" dirty="0">
              <a:solidFill>
                <a:schemeClr val="tx1"/>
              </a:solidFill>
              <a:latin typeface="Times New Roman" pitchFamily="18" charset="0"/>
              <a:cs typeface="Times New Roman" pitchFamily="18" charset="0"/>
            </a:endParaRPr>
          </a:p>
        </p:txBody>
      </p:sp>
      <p:cxnSp>
        <p:nvCxnSpPr>
          <p:cNvPr id="38" name="Прямая со стрелкой 37"/>
          <p:cNvCxnSpPr>
            <a:endCxn id="92" idx="1"/>
          </p:cNvCxnSpPr>
          <p:nvPr/>
        </p:nvCxnSpPr>
        <p:spPr>
          <a:xfrm>
            <a:off x="153195" y="3238897"/>
            <a:ext cx="189705" cy="1327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6" name="Скругленный прямоугольник 85"/>
          <p:cNvSpPr/>
          <p:nvPr/>
        </p:nvSpPr>
        <p:spPr>
          <a:xfrm>
            <a:off x="7627036" y="4605031"/>
            <a:ext cx="1143000" cy="54512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950" dirty="0" smtClean="0">
                <a:solidFill>
                  <a:schemeClr val="tx1"/>
                </a:solidFill>
                <a:latin typeface="Times New Roman" pitchFamily="18" charset="0"/>
              </a:rPr>
              <a:t>МБДОУ №8 «Иволга»</a:t>
            </a:r>
            <a:endParaRPr lang="ru-RU" sz="950" dirty="0">
              <a:solidFill>
                <a:schemeClr val="tx1"/>
              </a:solidFill>
              <a:latin typeface="Times New Roman" pitchFamily="18" charset="0"/>
            </a:endParaRPr>
          </a:p>
        </p:txBody>
      </p:sp>
      <p:cxnSp>
        <p:nvCxnSpPr>
          <p:cNvPr id="90" name="Прямая со стрелкой 89"/>
          <p:cNvCxnSpPr/>
          <p:nvPr/>
        </p:nvCxnSpPr>
        <p:spPr>
          <a:xfrm rot="10800000" flipV="1">
            <a:off x="8767105" y="4400550"/>
            <a:ext cx="1524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5352806"/>
            <a:ext cx="31750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47666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000" b="1" dirty="0" smtClean="0">
                <a:latin typeface="Times New Roman" pitchFamily="18" charset="0"/>
                <a:cs typeface="Times New Roman" pitchFamily="18" charset="0"/>
              </a:rPr>
              <a:t>Перечень муниципальных </a:t>
            </a:r>
            <a:r>
              <a:rPr lang="ru-RU" sz="2000" b="1" dirty="0">
                <a:latin typeface="Times New Roman" pitchFamily="18" charset="0"/>
                <a:cs typeface="Times New Roman" pitchFamily="18" charset="0"/>
              </a:rPr>
              <a:t>предприятий и </a:t>
            </a:r>
            <a:r>
              <a:rPr lang="ru-RU" sz="2000" b="1" dirty="0" smtClean="0">
                <a:latin typeface="Times New Roman" pitchFamily="18" charset="0"/>
                <a:cs typeface="Times New Roman" pitchFamily="18" charset="0"/>
              </a:rPr>
              <a:t>хозяйственных обществ, </a:t>
            </a:r>
            <a:r>
              <a:rPr lang="ru-RU" sz="2000" b="1" dirty="0">
                <a:latin typeface="Times New Roman" pitchFamily="18" charset="0"/>
                <a:cs typeface="Times New Roman" pitchFamily="18" charset="0"/>
              </a:rPr>
              <a:t>учредителем и единственным участником которых является </a:t>
            </a:r>
            <a:r>
              <a:rPr lang="ru-RU" sz="2000" b="1" dirty="0" smtClean="0">
                <a:latin typeface="Times New Roman" pitchFamily="18" charset="0"/>
                <a:cs typeface="Times New Roman" pitchFamily="18" charset="0"/>
              </a:rPr>
              <a:t>муниципальное образование Северо-Енисейский район, от имени которых действует администрация Северо-Енисейского района</a:t>
            </a:r>
            <a:endParaRPr lang="ru-RU" sz="2000" dirty="0">
              <a:latin typeface="Times New Roman" pitchFamily="18" charset="0"/>
              <a:cs typeface="Times New Roman" pitchFamily="18" charset="0"/>
            </a:endParaRPr>
          </a:p>
        </p:txBody>
      </p:sp>
      <p:graphicFrame>
        <p:nvGraphicFramePr>
          <p:cNvPr id="5" name="Объект 4"/>
          <p:cNvGraphicFramePr>
            <a:graphicFrameLocks noGrp="1"/>
          </p:cNvGraphicFramePr>
          <p:nvPr>
            <p:ph sz="half" idx="4294967295"/>
            <p:extLst>
              <p:ext uri="{D42A27DB-BD31-4B8C-83A1-F6EECF244321}">
                <p14:modId xmlns:p14="http://schemas.microsoft.com/office/powerpoint/2010/main" val="4158939864"/>
              </p:ext>
            </p:extLst>
          </p:nvPr>
        </p:nvGraphicFramePr>
        <p:xfrm>
          <a:off x="457200" y="1600200"/>
          <a:ext cx="4038600" cy="4697931"/>
        </p:xfrm>
        <a:graphic>
          <a:graphicData uri="http://schemas.openxmlformats.org/drawingml/2006/table">
            <a:tbl>
              <a:tblPr firstRow="1" bandRow="1">
                <a:tableStyleId>{5C22544A-7EE6-4342-B048-85BDC9FD1C3A}</a:tableStyleId>
              </a:tblPr>
              <a:tblGrid>
                <a:gridCol w="4038600"/>
              </a:tblGrid>
              <a:tr h="1108720">
                <a:tc>
                  <a:txBody>
                    <a:bodyPr/>
                    <a:lstStyle/>
                    <a:p>
                      <a:pPr algn="ctr"/>
                      <a:r>
                        <a:rPr lang="ru-RU" sz="2400" b="1" dirty="0" smtClean="0">
                          <a:solidFill>
                            <a:schemeClr val="tx1"/>
                          </a:solidFill>
                          <a:latin typeface="Times New Roman" pitchFamily="18" charset="0"/>
                          <a:cs typeface="Times New Roman" pitchFamily="18" charset="0"/>
                        </a:rPr>
                        <a:t>Муниципальные</a:t>
                      </a:r>
                      <a:r>
                        <a:rPr lang="ru-RU" sz="2400" b="1" baseline="0" dirty="0" smtClean="0">
                          <a:solidFill>
                            <a:schemeClr val="tx1"/>
                          </a:solidFill>
                          <a:latin typeface="Times New Roman" pitchFamily="18" charset="0"/>
                          <a:cs typeface="Times New Roman" pitchFamily="18" charset="0"/>
                        </a:rPr>
                        <a:t> предприятия</a:t>
                      </a:r>
                      <a:endParaRPr lang="ru-RU" sz="2400" b="1" dirty="0">
                        <a:solidFill>
                          <a:schemeClr val="tx1"/>
                        </a:solidFill>
                        <a:latin typeface="Times New Roman" pitchFamily="18" charset="0"/>
                        <a:cs typeface="Times New Roman" pitchFamily="18" charset="0"/>
                      </a:endParaRPr>
                    </a:p>
                  </a:txBody>
                  <a:tcPr/>
                </a:tc>
              </a:tr>
              <a:tr h="1899017">
                <a:tc>
                  <a:txBody>
                    <a:bodyPr/>
                    <a:lstStyle/>
                    <a:p>
                      <a:pPr algn="ctr"/>
                      <a:r>
                        <a:rPr lang="ru-RU" sz="2000" kern="1200" dirty="0" smtClean="0">
                          <a:solidFill>
                            <a:schemeClr val="dk1"/>
                          </a:solidFill>
                          <a:effectLst/>
                          <a:latin typeface="Times New Roman" pitchFamily="18" charset="0"/>
                          <a:ea typeface="+mn-ea"/>
                          <a:cs typeface="Times New Roman" pitchFamily="18" charset="0"/>
                        </a:rPr>
                        <a:t>муниципальное унитарное предприятие «Управление коммуникационным комплексом Северо-Енисейского района» (МУП «УККР»)</a:t>
                      </a:r>
                      <a:endParaRPr lang="ru-RU" sz="2000" dirty="0">
                        <a:latin typeface="Times New Roman" pitchFamily="18" charset="0"/>
                        <a:cs typeface="Times New Roman" pitchFamily="18" charset="0"/>
                      </a:endParaRPr>
                    </a:p>
                  </a:txBody>
                  <a:tcPr/>
                </a:tc>
              </a:tr>
              <a:tr h="1690194">
                <a:tc>
                  <a:txBody>
                    <a:bodyPr/>
                    <a:lstStyle/>
                    <a:p>
                      <a:pPr algn="ctr"/>
                      <a:r>
                        <a:rPr lang="ru-RU" sz="2000" kern="1200" dirty="0" smtClean="0">
                          <a:solidFill>
                            <a:schemeClr val="dk1"/>
                          </a:solidFill>
                          <a:effectLst/>
                          <a:latin typeface="Times New Roman" pitchFamily="18" charset="0"/>
                          <a:ea typeface="+mn-ea"/>
                          <a:cs typeface="Times New Roman" pitchFamily="18" charset="0"/>
                        </a:rPr>
                        <a:t>муниципальное предприятие Северо-Енисейского района «Хлебопек» (МП «Хлебопек»)</a:t>
                      </a:r>
                      <a:endParaRPr lang="ru-RU" sz="2000" dirty="0">
                        <a:latin typeface="Times New Roman" pitchFamily="18" charset="0"/>
                        <a:cs typeface="Times New Roman" pitchFamily="18" charset="0"/>
                      </a:endParaRPr>
                    </a:p>
                  </a:txBody>
                  <a:tcPr/>
                </a:tc>
              </a:tr>
            </a:tbl>
          </a:graphicData>
        </a:graphic>
      </p:graphicFrame>
      <p:graphicFrame>
        <p:nvGraphicFramePr>
          <p:cNvPr id="6" name="Объект 5"/>
          <p:cNvGraphicFramePr>
            <a:graphicFrameLocks noGrp="1"/>
          </p:cNvGraphicFramePr>
          <p:nvPr>
            <p:ph sz="half" idx="4294967295"/>
            <p:extLst>
              <p:ext uri="{D42A27DB-BD31-4B8C-83A1-F6EECF244321}">
                <p14:modId xmlns:p14="http://schemas.microsoft.com/office/powerpoint/2010/main" val="3463373249"/>
              </p:ext>
            </p:extLst>
          </p:nvPr>
        </p:nvGraphicFramePr>
        <p:xfrm>
          <a:off x="4648200" y="1600200"/>
          <a:ext cx="4038600" cy="4634296"/>
        </p:xfrm>
        <a:graphic>
          <a:graphicData uri="http://schemas.openxmlformats.org/drawingml/2006/table">
            <a:tbl>
              <a:tblPr firstRow="1" bandRow="1">
                <a:tableStyleId>{5C22544A-7EE6-4342-B048-85BDC9FD1C3A}</a:tableStyleId>
              </a:tblPr>
              <a:tblGrid>
                <a:gridCol w="4038600"/>
              </a:tblGrid>
              <a:tr h="964704">
                <a:tc>
                  <a:txBody>
                    <a:bodyPr/>
                    <a:lstStyle/>
                    <a:p>
                      <a:pPr marL="0" algn="ctr" defTabSz="914400" rtl="0" eaLnBrk="1" latinLnBrk="0" hangingPunct="1"/>
                      <a:r>
                        <a:rPr lang="ru-RU" sz="2400" b="1" kern="1200" dirty="0" smtClean="0">
                          <a:solidFill>
                            <a:schemeClr val="tx1"/>
                          </a:solidFill>
                          <a:latin typeface="Times New Roman" pitchFamily="18" charset="0"/>
                          <a:ea typeface="+mn-ea"/>
                          <a:cs typeface="Times New Roman" pitchFamily="18" charset="0"/>
                        </a:rPr>
                        <a:t>Общества с ограниченной ответственностью</a:t>
                      </a:r>
                    </a:p>
                    <a:p>
                      <a:endParaRPr lang="ru-RU" dirty="0"/>
                    </a:p>
                  </a:txBody>
                  <a:tcPr/>
                </a:tc>
              </a:tr>
              <a:tr h="1928431">
                <a:tc>
                  <a:txBody>
                    <a:bodyPr/>
                    <a:lstStyle/>
                    <a:p>
                      <a:pPr algn="ctr"/>
                      <a:r>
                        <a:rPr lang="ru-RU" sz="2000" kern="1200" dirty="0" smtClean="0">
                          <a:solidFill>
                            <a:schemeClr val="dk1"/>
                          </a:solidFill>
                          <a:effectLst/>
                          <a:latin typeface="Times New Roman" pitchFamily="18" charset="0"/>
                          <a:ea typeface="+mn-ea"/>
                          <a:cs typeface="Times New Roman" pitchFamily="18" charset="0"/>
                        </a:rPr>
                        <a:t>общество с ограниченной ответственностью «Управление торговли Северо-Енисейского района» (ООО «УТ»)</a:t>
                      </a:r>
                      <a:endParaRPr lang="ru-RU" sz="2000" dirty="0">
                        <a:latin typeface="Times New Roman" pitchFamily="18" charset="0"/>
                        <a:cs typeface="Times New Roman" pitchFamily="18" charset="0"/>
                      </a:endParaRPr>
                    </a:p>
                  </a:txBody>
                  <a:tcPr/>
                </a:tc>
              </a:tr>
              <a:tr h="1608585">
                <a:tc>
                  <a:txBody>
                    <a:bodyPr/>
                    <a:lstStyle/>
                    <a:p>
                      <a:pPr algn="ctr"/>
                      <a:r>
                        <a:rPr lang="ru-RU" sz="2000" kern="1200" dirty="0" smtClean="0">
                          <a:solidFill>
                            <a:schemeClr val="dk1"/>
                          </a:solidFill>
                          <a:effectLst/>
                          <a:latin typeface="Times New Roman" pitchFamily="18" charset="0"/>
                          <a:ea typeface="+mn-ea"/>
                          <a:cs typeface="Times New Roman" pitchFamily="18" charset="0"/>
                        </a:rPr>
                        <a:t>общество с ограниченной ответственностью «Охотничье-промысловое хозяйство «Север» (ООО «ОПХ Север»)</a:t>
                      </a:r>
                      <a:endParaRPr lang="ru-RU" sz="20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3241994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C:\Documents and Settings\rabota\Рабочий стол\картинки\i145.jpeg"/>
          <p:cNvPicPr>
            <a:picLocks noChangeAspect="1" noChangeArrowheads="1"/>
          </p:cNvPicPr>
          <p:nvPr/>
        </p:nvPicPr>
        <p:blipFill>
          <a:blip r:embed="rId2" cstate="print">
            <a:lum bright="70000" contrast="-70000"/>
          </a:blip>
          <a:srcRect/>
          <a:stretch>
            <a:fillRect/>
          </a:stretch>
        </p:blipFill>
        <p:spPr bwMode="auto">
          <a:xfrm>
            <a:off x="-1" y="0"/>
            <a:ext cx="6696635" cy="4235025"/>
          </a:xfrm>
          <a:prstGeom prst="rect">
            <a:avLst/>
          </a:prstGeom>
          <a:noFill/>
        </p:spPr>
      </p:pic>
      <p:pic>
        <p:nvPicPr>
          <p:cNvPr id="83975" name="Picture 7" descr="C:\Documents and Settings\rabota\Рабочий стол\картинки\рпвпв.jpeg"/>
          <p:cNvPicPr>
            <a:picLocks noChangeAspect="1" noChangeArrowheads="1"/>
          </p:cNvPicPr>
          <p:nvPr/>
        </p:nvPicPr>
        <p:blipFill>
          <a:blip r:embed="rId3" cstate="print">
            <a:lum bright="70000" contrast="-70000"/>
          </a:blip>
          <a:srcRect/>
          <a:stretch>
            <a:fillRect/>
          </a:stretch>
        </p:blipFill>
        <p:spPr bwMode="auto">
          <a:xfrm>
            <a:off x="3527612" y="4055282"/>
            <a:ext cx="5616388" cy="2802718"/>
          </a:xfrm>
          <a:prstGeom prst="rect">
            <a:avLst/>
          </a:prstGeom>
          <a:noFill/>
        </p:spPr>
      </p:pic>
      <p:sp>
        <p:nvSpPr>
          <p:cNvPr id="15" name="Содержимое 14"/>
          <p:cNvSpPr>
            <a:spLocks noGrp="1"/>
          </p:cNvSpPr>
          <p:nvPr>
            <p:ph idx="1"/>
          </p:nvPr>
        </p:nvSpPr>
        <p:spPr/>
        <p:txBody>
          <a:bodyPr/>
          <a:lstStyle/>
          <a:p>
            <a:pPr>
              <a:buNone/>
            </a:pPr>
            <a:endParaRPr lang="ru-RU" dirty="0" smtClean="0"/>
          </a:p>
          <a:p>
            <a:pPr>
              <a:buNone/>
            </a:pPr>
            <a:endParaRPr lang="ru-RU" dirty="0" smtClean="0"/>
          </a:p>
        </p:txBody>
      </p:sp>
      <p:sp>
        <p:nvSpPr>
          <p:cNvPr id="2" name="Заголовок 1"/>
          <p:cNvSpPr>
            <a:spLocks noGrp="1"/>
          </p:cNvSpPr>
          <p:nvPr>
            <p:ph type="title"/>
          </p:nvPr>
        </p:nvSpPr>
        <p:spPr>
          <a:xfrm>
            <a:off x="457199" y="0"/>
            <a:ext cx="8536193" cy="954741"/>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indent="0">
              <a:buNone/>
            </a:pPr>
            <a:r>
              <a:rPr lang="ru-RU" sz="2800" cap="all" dirty="0" smtClean="0">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Этапы бюджетного процесса в Северо-Енисейском районе</a:t>
            </a:r>
            <a:endParaRPr lang="ru-RU" sz="2800" cap="all" dirty="0">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6" name="Нашивка 15"/>
          <p:cNvSpPr/>
          <p:nvPr/>
        </p:nvSpPr>
        <p:spPr>
          <a:xfrm>
            <a:off x="123696" y="225402"/>
            <a:ext cx="555970"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aphicFrame>
        <p:nvGraphicFramePr>
          <p:cNvPr id="13" name="Схема 12"/>
          <p:cNvGraphicFramePr/>
          <p:nvPr>
            <p:extLst>
              <p:ext uri="{D42A27DB-BD31-4B8C-83A1-F6EECF244321}">
                <p14:modId xmlns:p14="http://schemas.microsoft.com/office/powerpoint/2010/main" val="4139102031"/>
              </p:ext>
            </p:extLst>
          </p:nvPr>
        </p:nvGraphicFramePr>
        <p:xfrm>
          <a:off x="262218" y="1075763"/>
          <a:ext cx="8881782" cy="56746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4971" y="1238073"/>
            <a:ext cx="8458200" cy="1400383"/>
          </a:xfrm>
          <a:prstGeom prst="rect">
            <a:avLst/>
          </a:prstGeom>
        </p:spPr>
        <p:txBody>
          <a:bodyPr wrap="square">
            <a:spAutoFit/>
          </a:bodyPr>
          <a:lstStyle/>
          <a:p>
            <a:pPr algn="ctr"/>
            <a:r>
              <a:rPr lang="ru-RU" sz="2000" i="1" dirty="0" smtClean="0">
                <a:solidFill>
                  <a:schemeClr val="tx2">
                    <a:lumMod val="50000"/>
                  </a:schemeClr>
                </a:solidFill>
              </a:rPr>
              <a:t>Уважаемые жители Северо-Енисейского района!</a:t>
            </a:r>
          </a:p>
          <a:p>
            <a:pPr algn="ctr"/>
            <a:endParaRPr lang="ru-RU" sz="800" i="1" dirty="0" smtClean="0">
              <a:solidFill>
                <a:schemeClr val="tx2">
                  <a:lumMod val="50000"/>
                </a:schemeClr>
              </a:solidFill>
            </a:endParaRPr>
          </a:p>
          <a:p>
            <a:pPr algn="ctr"/>
            <a:r>
              <a:rPr lang="ru-RU" sz="1900" i="1" dirty="0" smtClean="0">
                <a:solidFill>
                  <a:schemeClr val="tx2">
                    <a:lumMod val="50000"/>
                  </a:schemeClr>
                </a:solidFill>
              </a:rPr>
              <a:t>Бюджет для граждан» познакомит Вас с основными положениями бюджета Северо-Енисейского района на  2019  год и </a:t>
            </a:r>
          </a:p>
          <a:p>
            <a:pPr algn="ctr"/>
            <a:r>
              <a:rPr lang="ru-RU" sz="1900" i="1" dirty="0" smtClean="0">
                <a:solidFill>
                  <a:schemeClr val="tx2">
                    <a:lumMod val="50000"/>
                  </a:schemeClr>
                </a:solidFill>
              </a:rPr>
              <a:t> плановый период 2020 - 2021 годов</a:t>
            </a:r>
            <a:endParaRPr lang="ru-RU" sz="1900" dirty="0">
              <a:solidFill>
                <a:schemeClr val="tx2">
                  <a:lumMod val="50000"/>
                </a:schemeClr>
              </a:solidFill>
            </a:endParaRPr>
          </a:p>
        </p:txBody>
      </p:sp>
      <p:sp>
        <p:nvSpPr>
          <p:cNvPr id="5" name="Прямоугольник 4"/>
          <p:cNvSpPr/>
          <p:nvPr/>
        </p:nvSpPr>
        <p:spPr>
          <a:xfrm>
            <a:off x="1129554" y="2810435"/>
            <a:ext cx="7436224" cy="3231654"/>
          </a:xfrm>
          <a:prstGeom prst="rect">
            <a:avLst/>
          </a:prstGeom>
        </p:spPr>
        <p:txBody>
          <a:bodyPr wrap="square">
            <a:spAutoFit/>
          </a:bodyPr>
          <a:lstStyle/>
          <a:p>
            <a:pPr algn="r">
              <a:lnSpc>
                <a:spcPct val="120000"/>
              </a:lnSpc>
            </a:pPr>
            <a:r>
              <a:rPr lang="ru-RU" sz="1700" i="1" dirty="0" smtClean="0"/>
              <a:t>Представленная информация предназначена для широкого круга пользователей и будет интересна и полезна всем категориям населения. Бюджет Северо-Енисейского района затрагивает интересы каждого</a:t>
            </a:r>
          </a:p>
          <a:p>
            <a:pPr algn="r">
              <a:lnSpc>
                <a:spcPct val="120000"/>
              </a:lnSpc>
            </a:pPr>
            <a:r>
              <a:rPr lang="ru-RU" sz="1700" i="1" dirty="0" smtClean="0"/>
              <a:t> жителя района. Мы постарались в доступной и понятной форме показать основные показатели бюджета.</a:t>
            </a:r>
            <a:r>
              <a:rPr lang="ru-RU" sz="1700" dirty="0" smtClean="0"/>
              <a:t> </a:t>
            </a:r>
            <a:r>
              <a:rPr lang="ru-RU" sz="1700" i="1" dirty="0" smtClean="0"/>
              <a:t>Надеемся, что информация о бюджете, представленная в информативной и компактной форме, позволит уточнить знания о бюджете района и будет способствовать активному участию граждан в бюджетном процессе района</a:t>
            </a:r>
            <a:endParaRPr lang="ru-RU" sz="1700" i="1"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025" y="2318561"/>
            <a:ext cx="1801906" cy="180190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215153" y="690197"/>
            <a:ext cx="8659906"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Администратор доходов бюджета</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ru-RU" sz="1200" dirty="0" smtClean="0">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орган государственной власти (государственный орган), орган местного самоуправления, орган местной администрации, орган управления государственным внебюджетным фондом, Центральный банк Российской Федерации, казенное учреждение, осуществляющий в соответствии с законодательством Российской Федерации контроль за правильностью исчисления, полнотой и своевременностью уплаты, начисление, учет, взыскание и принятие решений о возврате (зачете) излишне уплаченных (взысканных) платежей, пеней и штрафов по ним, являющихся доходами бюджетов бюджетной системы Российской Федерации.</a:t>
            </a: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Бюджет</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(от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старонормандского</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bougette</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Бюджетные обязательства</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расходные обязательства, подлежащие исполнению в соответствующем финансовом году.</a:t>
            </a: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Бюджетная система Российской Федерации -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совокупность федерального бюджета, бюджетов субъектов РФ,</a:t>
            </a:r>
            <a:r>
              <a:rPr kumimoji="0" lang="ru-RU" sz="1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местных бюджетов и</a:t>
            </a:r>
            <a:r>
              <a:rPr kumimoji="0" lang="ru-RU" sz="1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бюджетов </a:t>
            </a:r>
            <a:r>
              <a:rPr lang="ru-RU" sz="1200" dirty="0" smtClean="0">
                <a:latin typeface="Times New Roman" pitchFamily="18" charset="0"/>
                <a:ea typeface="Times New Roman" pitchFamily="18" charset="0"/>
                <a:cs typeface="Times New Roman" pitchFamily="18" charset="0"/>
              </a:rPr>
              <a:t>г</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осударственных внебюджетных</a:t>
            </a:r>
            <a:r>
              <a:rPr kumimoji="0" lang="ru-RU" sz="1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фондов. </a:t>
            </a:r>
          </a:p>
          <a:p>
            <a:pPr indent="342900" algn="just" eaLnBrk="0" hangingPunct="0"/>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Бюджетный процесс</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lang="ru-RU" sz="1200" dirty="0" smtClean="0">
                <a:latin typeface="Times New Roman" pitchFamily="18" charset="0"/>
                <a:cs typeface="Times New Roman" pitchFamily="18" charset="0"/>
              </a:rPr>
              <a:t>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Бюджетная политика муниципального района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совокупность действий и мероприятий, проводимых органами местного самоуправления в сфере управления формированием и исполнением бюджета, по выполнению ими функций перед обществом и государством. </a:t>
            </a: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Бюджетный кредит</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денежные средства, предоставляемые бюджетом другому бюджету бюджетной системы Российской Федерации, юридическому лицу (за исключением государственных (муниципальных) учреждений), иностранному государству, иностранному юридическому лицу на возвратной и возмездной основах. </a:t>
            </a:r>
          </a:p>
          <a:p>
            <a:pPr marL="0" marR="0" lvl="0" indent="342900" algn="just" defTabSz="914400" rtl="0" eaLnBrk="0" fontAlgn="base" latinLnBrk="0" hangingPunct="0">
              <a:lnSpc>
                <a:spcPct val="100000"/>
              </a:lnSpc>
              <a:spcBef>
                <a:spcPct val="0"/>
              </a:spcBef>
              <a:spcAft>
                <a:spcPct val="0"/>
              </a:spcAft>
              <a:buClrTx/>
              <a:buSzTx/>
              <a:buFontTx/>
              <a:buNone/>
              <a:tabLst/>
            </a:pPr>
            <a:r>
              <a:rPr lang="ru-RU" sz="1200" b="1" dirty="0" smtClean="0">
                <a:latin typeface="Times New Roman" pitchFamily="18" charset="0"/>
                <a:ea typeface="Times New Roman" pitchFamily="18" charset="0"/>
                <a:cs typeface="Times New Roman" pitchFamily="18" charset="0"/>
              </a:rPr>
              <a:t>Б</a:t>
            </a: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езвозмездные поступления:</a:t>
            </a:r>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дотации из других бюджетов бюджетной системы Российской Федерации;</a:t>
            </a: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субсидии из других бюджетов бюджетной системы Российской Федерации (межбюджетные субсидии);</a:t>
            </a: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субвенции из федерального бюджета и (или) из бюджетов субъектов Российской Федерации;</a:t>
            </a: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иные межбюджетные трансферты из других бюджетов бюджетной системы Российской Федерации;</a:t>
            </a: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безвозмездные поступления от физических и юридических лиц, международных организаций и </a:t>
            </a: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правительств иностранных        государств, в том числе добровольные пожертвования.</a:t>
            </a:r>
          </a:p>
          <a:p>
            <a:pPr indent="342900" algn="just" eaLnBrk="0" hangingPunct="0"/>
            <a:r>
              <a:rPr lang="ru-RU" sz="1200" b="1" dirty="0" smtClean="0">
                <a:latin typeface="Times New Roman" pitchFamily="18" charset="0"/>
                <a:ea typeface="Calibri" pitchFamily="34" charset="0"/>
                <a:cs typeface="Times New Roman" pitchFamily="18" charset="0"/>
              </a:rPr>
              <a:t>Бюджетные инвестиции</a:t>
            </a:r>
            <a:r>
              <a:rPr lang="ru-RU" sz="1200" dirty="0" smtClean="0">
                <a:latin typeface="Times New Roman" pitchFamily="18" charset="0"/>
                <a:ea typeface="Calibri" pitchFamily="34" charset="0"/>
                <a:cs typeface="Times New Roman" pitchFamily="18" charset="0"/>
              </a:rPr>
              <a:t> - бюджетные средства, направляемые на создание или увеличение за </a:t>
            </a:r>
          </a:p>
          <a:p>
            <a:pPr indent="342900" algn="just" eaLnBrk="0" hangingPunct="0"/>
            <a:r>
              <a:rPr lang="ru-RU" sz="1200" dirty="0" smtClean="0">
                <a:latin typeface="Times New Roman" pitchFamily="18" charset="0"/>
                <a:ea typeface="Calibri" pitchFamily="34" charset="0"/>
                <a:cs typeface="Times New Roman" pitchFamily="18" charset="0"/>
              </a:rPr>
              <a:t>счет средств бюджета стоимости государственного (муниципального) имущества.</a:t>
            </a:r>
            <a:endParaRPr lang="ru-RU" sz="1200" dirty="0" smtClean="0">
              <a:latin typeface="Times New Roman" pitchFamily="18" charset="0"/>
              <a:ea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endParaRPr lang="ru-RU" sz="1200" dirty="0" smtClean="0">
              <a:latin typeface="Times New Roman" pitchFamily="18" charset="0"/>
              <a:ea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
        <p:nvSpPr>
          <p:cNvPr id="4" name="Заголовок 3"/>
          <p:cNvSpPr>
            <a:spLocks noGrp="1"/>
          </p:cNvSpPr>
          <p:nvPr>
            <p:ph type="title"/>
          </p:nvPr>
        </p:nvSpPr>
        <p:spPr>
          <a:xfrm>
            <a:off x="457200" y="174812"/>
            <a:ext cx="8229600" cy="484094"/>
          </a:xfrm>
        </p:spPr>
        <p:txBody>
          <a:bodyPr>
            <a:normAutofit fontScale="90000"/>
          </a:bodyPr>
          <a:lstStyle/>
          <a:p>
            <a:pPr marL="0" indent="0">
              <a:buNone/>
            </a:pPr>
            <a:r>
              <a:rPr lang="ru-RU" sz="3200" i="1" dirty="0" smtClean="0"/>
              <a:t>Глоссарий</a:t>
            </a:r>
            <a:endParaRPr lang="ru-RU" sz="3200" i="1"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0313" y="5024813"/>
            <a:ext cx="1260629" cy="126062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228600" y="21967"/>
            <a:ext cx="8754035" cy="78483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Ведомственная структура расходов бюджета</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распределение бюджетных ассигнований, предусмотренных законом (решением) о бюджете, по главным распорядителям бюджетных средств, разделам, подразделам, целевым статьям, группам (группам и подгруппам) видов расходов бюджетов либо по главным распорядителям бюджетных средств, разделам, подразделам и (или) целевым статьям (государственным (муниципальным) программам и непрограммным направлениям деятельности).</a:t>
            </a:r>
          </a:p>
          <a:p>
            <a:pPr algn="just" eaLnBrk="0" hangingPunct="0"/>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Администратор источников финансирования дефицита бюджета (администратор источников финансирования дефицита соответствующего бюджета)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ru-RU" sz="1200" dirty="0" smtClean="0">
                <a:latin typeface="Times New Roman" pitchFamily="18" charset="0"/>
                <a:cs typeface="Times New Roman" pitchFamily="18" charset="0"/>
              </a:rPr>
              <a:t>администратор источников финансирования дефицита бюджета - орган государственной власти (государственный орган), орган местного самоуправления, орган местной администрации, орган управления государственным внебюджетным фондом, иная организация, имеющие право в соответствии с настоящим Кодексом осуществлять операции с источниками финансирования дефицита бюджета.</a:t>
            </a:r>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algn="just" eaLnBrk="0" hangingPunct="0"/>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Главные администраторы доходов бюджета</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lang="ru-RU" sz="1200" dirty="0" smtClean="0">
                <a:latin typeface="Times New Roman" pitchFamily="18" charset="0"/>
                <a:cs typeface="Times New Roman" pitchFamily="18" charset="0"/>
              </a:rPr>
              <a:t>определенный законом (решением) о бюджете орган государственной власти (государственный орган), </a:t>
            </a:r>
            <a:r>
              <a:rPr lang="ru-RU" sz="1200" dirty="0" err="1" smtClean="0">
                <a:latin typeface="Times New Roman" pitchFamily="18" charset="0"/>
                <a:cs typeface="Times New Roman" pitchFamily="18" charset="0"/>
              </a:rPr>
              <a:t>орган</a:t>
            </a:r>
            <a:r>
              <a:rPr lang="ru-RU" sz="1200" dirty="0" smtClean="0">
                <a:latin typeface="Times New Roman" pitchFamily="18" charset="0"/>
                <a:cs typeface="Times New Roman" pitchFamily="18" charset="0"/>
              </a:rPr>
              <a:t> местного самоуправления, орган местной администрации, орган управления государственным внебюджетным фондом, Центральный банк Российской Федерации, иная организация, имеющие в своем ведении администраторов доходов бюджета и (или) являющиеся администраторами доходов бюджета.</a:t>
            </a:r>
          </a:p>
          <a:p>
            <a:pPr algn="just" eaLnBrk="0" hangingPunct="0"/>
            <a:r>
              <a:rPr lang="ru-RU" sz="1200" b="1" dirty="0" smtClean="0">
                <a:latin typeface="Times New Roman" pitchFamily="18" charset="0"/>
                <a:cs typeface="Times New Roman" pitchFamily="18" charset="0"/>
              </a:rPr>
              <a:t>Главные распорядители бюджетных средств - </a:t>
            </a:r>
            <a:r>
              <a:rPr lang="ru-RU" sz="1200" dirty="0" smtClean="0">
                <a:latin typeface="Times New Roman" pitchFamily="18" charset="0"/>
                <a:cs typeface="Times New Roman" pitchFamily="18" charset="0"/>
              </a:rPr>
              <a:t>главный распорядитель бюджетных средств (главный распорядитель средств соответствующего бюджета) - орган государственной власти (государственный орган), </a:t>
            </a:r>
            <a:r>
              <a:rPr lang="ru-RU" sz="1200" dirty="0" err="1" smtClean="0">
                <a:latin typeface="Times New Roman" pitchFamily="18" charset="0"/>
                <a:cs typeface="Times New Roman" pitchFamily="18" charset="0"/>
              </a:rPr>
              <a:t>орган</a:t>
            </a:r>
            <a:r>
              <a:rPr lang="ru-RU" sz="1200" dirty="0" smtClean="0">
                <a:latin typeface="Times New Roman" pitchFamily="18" charset="0"/>
                <a:cs typeface="Times New Roman" pitchFamily="18" charset="0"/>
              </a:rPr>
              <a:t> управления государственным внебюджетным фондом, орган местного самоуправления, орган местной администрации, а также наиболее значимое учреждение науки, образования, культуры и здравоохранения, указанное в ведомственной структуре расходов бюджета, имеющие право распределять бюджетные ассигнования и лимиты бюджетных обязательств между подведомственными распорядителями и (или) получателями бюджетных средств.</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Главный администратор источников финансирования дефицита бюджета -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определенный законом (решением) о бюджете орган государственной власти (государственный орган), орган местного самоуправления, орган местной администрации, орган управления государственным внебюджетным фондом, иная организация, имеющие в своем ведении администраторов источников финансирования дефицита бюджета и (или) являющиеся администраторами источников финансирования дефицита бюджета.</a:t>
            </a:r>
          </a:p>
          <a:p>
            <a:pPr lvl="0" algn="just"/>
            <a:r>
              <a:rPr lang="ru-RU" sz="1200" b="1" dirty="0" smtClean="0">
                <a:latin typeface="Times New Roman" pitchFamily="18" charset="0"/>
                <a:ea typeface="Times New Roman" pitchFamily="18" charset="0"/>
                <a:cs typeface="Times New Roman" pitchFamily="18" charset="0"/>
              </a:rPr>
              <a:t>Государственные (муниципальные) услуги  (работы) </a:t>
            </a:r>
            <a:r>
              <a:rPr lang="ru-RU" sz="1200" dirty="0" smtClean="0">
                <a:latin typeface="Times New Roman" pitchFamily="18" charset="0"/>
                <a:ea typeface="Times New Roman" pitchFamily="18" charset="0"/>
                <a:cs typeface="Times New Roman" pitchFamily="18" charset="0"/>
              </a:rPr>
              <a:t>- услуги (работы), оказываемые (выполняемые) органами государственной власти (органами местного самоуправления), государственными (муниципальными) учреждениями и в случаях, установленных законодательством Российской Федерации, иными юридическими лицами.</a:t>
            </a:r>
          </a:p>
          <a:p>
            <a:pPr algn="just"/>
            <a:r>
              <a:rPr lang="ru-RU" sz="1200" b="1" dirty="0" smtClean="0">
                <a:latin typeface="Times New Roman" pitchFamily="18" charset="0"/>
                <a:ea typeface="Calibri" pitchFamily="34" charset="0"/>
                <a:cs typeface="Times New Roman" pitchFamily="18" charset="0"/>
              </a:rPr>
              <a:t>Дорожный фонд</a:t>
            </a:r>
            <a:r>
              <a:rPr lang="ru-RU" sz="1200" dirty="0" smtClean="0">
                <a:latin typeface="Times New Roman" pitchFamily="18" charset="0"/>
                <a:ea typeface="Calibri" pitchFamily="34" charset="0"/>
                <a:cs typeface="Times New Roman" pitchFamily="18" charset="0"/>
              </a:rPr>
              <a:t> - </a:t>
            </a:r>
            <a:r>
              <a:rPr lang="ru-RU" sz="1200" dirty="0" smtClean="0">
                <a:latin typeface="Times New Roman" pitchFamily="18" charset="0"/>
                <a:cs typeface="Times New Roman" pitchFamily="18" charset="0"/>
              </a:rPr>
              <a:t>часть средств бюджета, подлежащая использованию в целях финансового обеспечения дорожной деятельности в отношении автомобильных дорог общего пользования, а также капитального ремонта и ремонта дворовых территорий многоквартирных домов, проездов к дворовым территориям многоквартирных домов населенных пунктов.</a:t>
            </a:r>
          </a:p>
          <a:p>
            <a:pPr algn="just"/>
            <a:r>
              <a:rPr lang="ru-RU" sz="1200" b="1" dirty="0" smtClean="0">
                <a:latin typeface="Times New Roman" pitchFamily="18" charset="0"/>
                <a:ea typeface="Calibri" pitchFamily="34" charset="0"/>
                <a:cs typeface="Times New Roman" pitchFamily="18" charset="0"/>
              </a:rPr>
              <a:t>Государственное (муниципальное) задание</a:t>
            </a:r>
            <a:r>
              <a:rPr lang="ru-RU" sz="1200" dirty="0" smtClean="0">
                <a:latin typeface="Times New Roman" pitchFamily="18" charset="0"/>
                <a:ea typeface="Calibri" pitchFamily="34" charset="0"/>
                <a:cs typeface="Times New Roman" pitchFamily="18" charset="0"/>
              </a:rPr>
              <a:t> – документ, устанавливающий требования к составу, качеству и (или) объему (содержанию), условиям, порядку и результатам оказания государственных (муниципальных) услуг (выполнения работ).</a:t>
            </a:r>
          </a:p>
          <a:p>
            <a:pPr algn="just"/>
            <a:r>
              <a:rPr lang="ru-RU" sz="1200" b="1" dirty="0" smtClean="0">
                <a:latin typeface="Times New Roman" pitchFamily="18" charset="0"/>
                <a:ea typeface="Calibri" pitchFamily="34" charset="0"/>
                <a:cs typeface="Times New Roman" pitchFamily="18" charset="0"/>
              </a:rPr>
              <a:t>Источники финансирования дефицита бюджета </a:t>
            </a:r>
            <a:r>
              <a:rPr lang="ru-RU" sz="1200" dirty="0" smtClean="0">
                <a:latin typeface="Times New Roman" pitchFamily="18" charset="0"/>
                <a:ea typeface="Calibri" pitchFamily="34" charset="0"/>
                <a:cs typeface="Times New Roman" pitchFamily="18" charset="0"/>
              </a:rPr>
              <a:t>- средства, привлекаемые в бюджет для покрытия дефицита бюджета кредиты банков, кредиты от других уровней бюджетов, кредиты финансовых международных организаций, ценные бумаги, иные источники.</a:t>
            </a:r>
          </a:p>
          <a:p>
            <a:pPr algn="just"/>
            <a:r>
              <a:rPr lang="ru-RU" sz="1200" b="1" dirty="0" smtClean="0">
                <a:latin typeface="Times New Roman" pitchFamily="18" charset="0"/>
                <a:ea typeface="Calibri" pitchFamily="34" charset="0"/>
                <a:cs typeface="Times New Roman" pitchFamily="18" charset="0"/>
              </a:rPr>
              <a:t>Иные межбюджетные трансферты</a:t>
            </a:r>
            <a:r>
              <a:rPr lang="ru-RU" sz="1200" dirty="0" smtClean="0">
                <a:latin typeface="Times New Roman" pitchFamily="18" charset="0"/>
                <a:ea typeface="Calibri" pitchFamily="34" charset="0"/>
                <a:cs typeface="Times New Roman" pitchFamily="18" charset="0"/>
              </a:rPr>
              <a:t> – это прочие безвозмездные поступления из бюджетов другого уровня бюджетной системы РФ</a:t>
            </a:r>
          </a:p>
          <a:p>
            <a:pPr algn="just"/>
            <a:endParaRPr lang="ru-RU" sz="1200" dirty="0" smtClean="0">
              <a:latin typeface="Times New Roman" pitchFamily="18" charset="0"/>
              <a:ea typeface="Calibri" pitchFamily="34" charset="0"/>
              <a:cs typeface="Times New Roman" pitchFamily="18" charset="0"/>
            </a:endParaRPr>
          </a:p>
          <a:p>
            <a:pPr lvl="0"/>
            <a:endParaRPr lang="ru-RU" sz="1200" dirty="0" smtClean="0">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ru-RU" sz="1200" dirty="0" smtClean="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
          <p:cNvSpPr>
            <a:spLocks noChangeArrowheads="1"/>
          </p:cNvSpPr>
          <p:nvPr/>
        </p:nvSpPr>
        <p:spPr bwMode="auto">
          <a:xfrm>
            <a:off x="242047" y="134471"/>
            <a:ext cx="8673354" cy="82791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hangingPunct="0"/>
            <a:r>
              <a:rPr lang="ru-RU" sz="1200" b="1" dirty="0" smtClean="0">
                <a:solidFill>
                  <a:schemeClr val="bg1"/>
                </a:solidFill>
                <a:latin typeface="Times New Roman" pitchFamily="18" charset="0"/>
                <a:ea typeface="Calibri" pitchFamily="34" charset="0"/>
                <a:cs typeface="Times New Roman" pitchFamily="18" charset="0"/>
              </a:rPr>
              <a:t>Кассовое обслуживание исполнения бюджета</a:t>
            </a:r>
            <a:r>
              <a:rPr lang="ru-RU" sz="1200" dirty="0" smtClean="0">
                <a:solidFill>
                  <a:schemeClr val="bg1"/>
                </a:solidFill>
                <a:latin typeface="Times New Roman" pitchFamily="18" charset="0"/>
                <a:ea typeface="Calibri" pitchFamily="34" charset="0"/>
                <a:cs typeface="Times New Roman" pitchFamily="18" charset="0"/>
              </a:rPr>
              <a:t> </a:t>
            </a:r>
            <a:r>
              <a:rPr lang="ru-RU" sz="1200" dirty="0" smtClean="0">
                <a:latin typeface="Times New Roman" pitchFamily="18" charset="0"/>
                <a:ea typeface="Calibri" pitchFamily="34" charset="0"/>
                <a:cs typeface="Times New Roman" pitchFamily="18" charset="0"/>
              </a:rPr>
              <a:t>- проведение и учет операций по кассовым поступлениям в бюджет и кассовым выплатам из бюджета.</a:t>
            </a:r>
            <a:endParaRPr lang="ru-RU" sz="1200" dirty="0" smtClean="0">
              <a:latin typeface="Times New Roman" pitchFamily="18" charset="0"/>
              <a:ea typeface="Times New Roman" pitchFamily="18" charset="0"/>
              <a:cs typeface="Times New Roman" pitchFamily="18" charset="0"/>
            </a:endParaRPr>
          </a:p>
          <a:p>
            <a:pPr lvl="0" algn="just" eaLnBrk="0" hangingPunct="0"/>
            <a:r>
              <a:rPr lang="ru-RU" sz="1200" b="1" dirty="0" smtClean="0">
                <a:latin typeface="Times New Roman" pitchFamily="18" charset="0"/>
                <a:ea typeface="Calibri" pitchFamily="34" charset="0"/>
                <a:cs typeface="Times New Roman" pitchFamily="18" charset="0"/>
              </a:rPr>
              <a:t>Казенное учреждение</a:t>
            </a:r>
            <a:r>
              <a:rPr lang="ru-RU" sz="1200" dirty="0" smtClean="0">
                <a:latin typeface="Times New Roman" pitchFamily="18" charset="0"/>
                <a:ea typeface="Calibri" pitchFamily="34" charset="0"/>
                <a:cs typeface="Times New Roman" pitchFamily="18" charset="0"/>
              </a:rPr>
              <a:t> - государственное (муниципальное) учреждение, осуществляющее оказание государственных (муниципальных) услуг, выполнение работ и (или) исполнение государственных (муниципальных) функций в целях обеспечения реализации предусмотренных законодательством Российской Федерации полномочий органов государственной власти (государственных органов) или органов местного самоуправления, финансовое обеспечение деятельности которого осуществляется за счет средств соответствующего бюджета на основании бюджетной сметы.</a:t>
            </a:r>
            <a:endParaRPr kumimoji="0" lang="ru-RU"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Межбюджетные трансферты</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средства, предоставляемые одним бюджетом бюджетной системы Российской Федерации другому бюджету бюджетной системы Российской Федерации. </a:t>
            </a:r>
          </a:p>
          <a:p>
            <a:pPr algn="just" eaLnBrk="0" hangingPunct="0"/>
            <a:r>
              <a:rPr lang="ru-RU" sz="1200" b="1" dirty="0" smtClean="0">
                <a:latin typeface="Times New Roman" pitchFamily="18" charset="0"/>
                <a:ea typeface="Times New Roman" pitchFamily="18" charset="0"/>
                <a:cs typeface="Times New Roman" pitchFamily="18" charset="0"/>
              </a:rPr>
              <a:t>Муниципальная программа</a:t>
            </a:r>
            <a:r>
              <a:rPr lang="ru-RU" sz="1200" dirty="0" smtClean="0">
                <a:latin typeface="Times New Roman" pitchFamily="18" charset="0"/>
                <a:ea typeface="Times New Roman" pitchFamily="18" charset="0"/>
                <a:cs typeface="Times New Roman" pitchFamily="18" charset="0"/>
              </a:rPr>
              <a:t> – </a:t>
            </a:r>
            <a:r>
              <a:rPr lang="ru-RU" sz="1200" dirty="0" smtClean="0">
                <a:latin typeface="Times New Roman" pitchFamily="18" charset="0"/>
                <a:cs typeface="Times New Roman" pitchFamily="18" charset="0"/>
              </a:rPr>
              <a:t>документ стратегического планирования, содержащий комплекс планируемых мероприятий, взаимоувязанных по задачам, срокам осуществления, исполнителям и ресурсам и обеспечивающих наиболее эффективное достижение целей и решение задач социально-экономического развития муниципального образования.</a:t>
            </a:r>
            <a:r>
              <a:rPr lang="ru-RU" sz="1200" dirty="0" smtClean="0">
                <a:latin typeface="Times New Roman" pitchFamily="18" charset="0"/>
                <a:ea typeface="Times New Roman" pitchFamily="18" charset="0"/>
                <a:cs typeface="Times New Roman" pitchFamily="18" charset="0"/>
              </a:rPr>
              <a:t> </a:t>
            </a:r>
          </a:p>
          <a:p>
            <a:pPr lvl="0" algn="just"/>
            <a:r>
              <a:rPr lang="ru-RU" sz="1200" b="1" dirty="0" smtClean="0">
                <a:latin typeface="Times New Roman" pitchFamily="18" charset="0"/>
                <a:ea typeface="Times New Roman" pitchFamily="18" charset="0"/>
                <a:cs typeface="Times New Roman" pitchFamily="18" charset="0"/>
              </a:rPr>
              <a:t>Налогоплательщики</a:t>
            </a:r>
            <a:r>
              <a:rPr lang="ru-RU" sz="1200" dirty="0" smtClean="0">
                <a:latin typeface="Times New Roman" pitchFamily="18" charset="0"/>
                <a:ea typeface="Times New Roman" pitchFamily="18" charset="0"/>
                <a:cs typeface="Times New Roman" pitchFamily="18" charset="0"/>
              </a:rPr>
              <a:t> - это организации и физические лица, на которых в соответствии с Налоговым кодексом Российской Федерации возложена обязанность уплачивать налоги и сборы. </a:t>
            </a:r>
          </a:p>
          <a:p>
            <a:pPr lvl="0" algn="just" eaLnBrk="0" hangingPunct="0"/>
            <a:r>
              <a:rPr lang="ru-RU" sz="1200" b="1" dirty="0" smtClean="0">
                <a:latin typeface="Times New Roman" pitchFamily="18" charset="0"/>
                <a:ea typeface="Times New Roman" pitchFamily="18" charset="0"/>
                <a:cs typeface="Times New Roman" pitchFamily="18" charset="0"/>
              </a:rPr>
              <a:t>Расходные обязательства</a:t>
            </a:r>
            <a:r>
              <a:rPr lang="ru-RU" sz="1200" dirty="0" smtClean="0">
                <a:latin typeface="Times New Roman" pitchFamily="18" charset="0"/>
                <a:ea typeface="Times New Roman" pitchFamily="18" charset="0"/>
                <a:cs typeface="Times New Roman" pitchFamily="18" charset="0"/>
              </a:rPr>
              <a:t> - обусловленные законом, иным нормативным правовым актом, договором или соглашением обязанности публично-правового образования (Российской Федерации, субъекта Российской Федерации, муниципального образования) или действующего от его имени казенного учреждения предоставить физическому или юридическому лицу, иному публично-правовому образованию, субъекту международного права средства из соответствующего бюджета.  </a:t>
            </a:r>
          </a:p>
          <a:p>
            <a:pPr lvl="0" algn="just" eaLnBrk="0" hangingPunct="0"/>
            <a:r>
              <a:rPr lang="ru-RU" sz="1200" b="1" dirty="0" smtClean="0">
                <a:latin typeface="Times New Roman" pitchFamily="18" charset="0"/>
                <a:ea typeface="Times New Roman" pitchFamily="18" charset="0"/>
                <a:cs typeface="Times New Roman" pitchFamily="18" charset="0"/>
              </a:rPr>
              <a:t>Основные характеристики бюджета</a:t>
            </a:r>
            <a:r>
              <a:rPr lang="ru-RU" sz="1200" dirty="0" smtClean="0">
                <a:latin typeface="Times New Roman" pitchFamily="18" charset="0"/>
                <a:ea typeface="Times New Roman" pitchFamily="18" charset="0"/>
                <a:cs typeface="Times New Roman" pitchFamily="18" charset="0"/>
              </a:rPr>
              <a:t> - общий объем доходов бюджета, общий объем расходов, дефицит (</a:t>
            </a:r>
            <a:r>
              <a:rPr lang="ru-RU" sz="1200" dirty="0" err="1" smtClean="0">
                <a:latin typeface="Times New Roman" pitchFamily="18" charset="0"/>
                <a:ea typeface="Times New Roman" pitchFamily="18" charset="0"/>
                <a:cs typeface="Times New Roman" pitchFamily="18" charset="0"/>
              </a:rPr>
              <a:t>профицит</a:t>
            </a:r>
            <a:r>
              <a:rPr lang="ru-RU" sz="1200" dirty="0" smtClean="0">
                <a:latin typeface="Times New Roman" pitchFamily="18" charset="0"/>
                <a:ea typeface="Times New Roman" pitchFamily="18" charset="0"/>
                <a:cs typeface="Times New Roman" pitchFamily="18" charset="0"/>
              </a:rPr>
              <a:t>) бюджета.</a:t>
            </a:r>
          </a:p>
          <a:p>
            <a:pPr lvl="0" algn="just" eaLnBrk="0" hangingPunct="0"/>
            <a:r>
              <a:rPr lang="ru-RU" sz="1200" b="1" dirty="0" smtClean="0">
                <a:latin typeface="Times New Roman" pitchFamily="18" charset="0"/>
                <a:ea typeface="Times New Roman" pitchFamily="18" charset="0"/>
                <a:cs typeface="Times New Roman" pitchFamily="18" charset="0"/>
              </a:rPr>
              <a:t>Отчетный финансовый год - </a:t>
            </a:r>
            <a:r>
              <a:rPr lang="ru-RU" sz="1200" dirty="0" err="1" smtClean="0">
                <a:latin typeface="Times New Roman" pitchFamily="18" charset="0"/>
                <a:ea typeface="Times New Roman" pitchFamily="18" charset="0"/>
                <a:cs typeface="Times New Roman" pitchFamily="18" charset="0"/>
              </a:rPr>
              <a:t>год</a:t>
            </a:r>
            <a:r>
              <a:rPr lang="ru-RU" sz="1200" dirty="0" smtClean="0">
                <a:latin typeface="Times New Roman" pitchFamily="18" charset="0"/>
                <a:ea typeface="Times New Roman" pitchFamily="18" charset="0"/>
                <a:cs typeface="Times New Roman" pitchFamily="18" charset="0"/>
              </a:rPr>
              <a:t>, предшествующий текущему финансовому году. </a:t>
            </a:r>
          </a:p>
          <a:p>
            <a:pPr lvl="0" algn="just" eaLnBrk="0" hangingPunct="0"/>
            <a:r>
              <a:rPr lang="ru-RU" sz="1200" b="1" dirty="0" smtClean="0">
                <a:latin typeface="Times New Roman" pitchFamily="18" charset="0"/>
                <a:ea typeface="Times New Roman" pitchFamily="18" charset="0"/>
                <a:cs typeface="Times New Roman" pitchFamily="18" charset="0"/>
              </a:rPr>
              <a:t>Очередной финансовый год</a:t>
            </a:r>
            <a:r>
              <a:rPr lang="ru-RU" sz="1200" dirty="0" smtClean="0">
                <a:latin typeface="Times New Roman" pitchFamily="18" charset="0"/>
                <a:ea typeface="Times New Roman" pitchFamily="18" charset="0"/>
                <a:cs typeface="Times New Roman" pitchFamily="18" charset="0"/>
              </a:rPr>
              <a:t> - </a:t>
            </a:r>
            <a:r>
              <a:rPr lang="ru-RU" sz="1200" dirty="0" err="1" smtClean="0">
                <a:latin typeface="Times New Roman" pitchFamily="18" charset="0"/>
                <a:ea typeface="Times New Roman" pitchFamily="18" charset="0"/>
                <a:cs typeface="Times New Roman" pitchFamily="18" charset="0"/>
              </a:rPr>
              <a:t>год</a:t>
            </a:r>
            <a:r>
              <a:rPr lang="ru-RU" sz="1200" dirty="0" smtClean="0">
                <a:latin typeface="Times New Roman" pitchFamily="18" charset="0"/>
                <a:ea typeface="Times New Roman" pitchFamily="18" charset="0"/>
                <a:cs typeface="Times New Roman" pitchFamily="18" charset="0"/>
              </a:rPr>
              <a:t>, следующий за текущим финансовым годом.</a:t>
            </a:r>
          </a:p>
          <a:p>
            <a:pPr lvl="0" algn="just" eaLnBrk="0" hangingPunct="0"/>
            <a:r>
              <a:rPr lang="ru-RU" sz="1200" b="1" dirty="0" smtClean="0">
                <a:latin typeface="Times New Roman" pitchFamily="18" charset="0"/>
                <a:ea typeface="Times New Roman" pitchFamily="18" charset="0"/>
                <a:cs typeface="Times New Roman" pitchFamily="18" charset="0"/>
              </a:rPr>
              <a:t>Плановый период </a:t>
            </a:r>
            <a:r>
              <a:rPr lang="ru-RU" sz="1200" dirty="0" smtClean="0">
                <a:latin typeface="Times New Roman" pitchFamily="18" charset="0"/>
                <a:ea typeface="Times New Roman" pitchFamily="18" charset="0"/>
                <a:cs typeface="Times New Roman" pitchFamily="18" charset="0"/>
              </a:rPr>
              <a:t>- два финансовых года, следующие за очередным финансовым годом.</a:t>
            </a:r>
          </a:p>
          <a:p>
            <a:pPr algn="just" eaLnBrk="0" hangingPunct="0"/>
            <a:r>
              <a:rPr lang="ru-RU" sz="1200" b="1" dirty="0" smtClean="0">
                <a:latin typeface="Times New Roman" pitchFamily="18" charset="0"/>
                <a:ea typeface="Times New Roman" pitchFamily="18" charset="0"/>
                <a:cs typeface="Times New Roman" pitchFamily="18" charset="0"/>
              </a:rPr>
              <a:t>Публичные обязательства</a:t>
            </a:r>
            <a:r>
              <a:rPr lang="ru-RU" sz="1200" dirty="0" smtClean="0">
                <a:latin typeface="Times New Roman" pitchFamily="18" charset="0"/>
                <a:ea typeface="Times New Roman" pitchFamily="18" charset="0"/>
                <a:cs typeface="Times New Roman" pitchFamily="18" charset="0"/>
              </a:rPr>
              <a:t> - обусловленные законом, иным нормативным правовым актом расходные обязательства публично-правового образования перед физическим или юридическим лицом, иным публично-правовым образованием, подлежащие исполнению в установленном соответствующим законом, иным нормативным правовым актом размере или имеющие установленный указанным законом, актом порядок его определения (расчета индексации).</a:t>
            </a:r>
          </a:p>
          <a:p>
            <a:pPr algn="just" eaLnBrk="0" hangingPunct="0"/>
            <a:r>
              <a:rPr lang="ru-RU" sz="1200" b="1" dirty="0" smtClean="0">
                <a:latin typeface="Times New Roman" pitchFamily="18" charset="0"/>
                <a:ea typeface="Times New Roman" pitchFamily="18" charset="0"/>
                <a:cs typeface="Times New Roman" pitchFamily="18" charset="0"/>
              </a:rPr>
              <a:t>Сеть муниципальных учреждений</a:t>
            </a:r>
            <a:r>
              <a:rPr lang="ru-RU" sz="1200" dirty="0" smtClean="0">
                <a:latin typeface="Times New Roman" pitchFamily="18" charset="0"/>
                <a:ea typeface="Times New Roman" pitchFamily="18" charset="0"/>
                <a:cs typeface="Times New Roman" pitchFamily="18" charset="0"/>
              </a:rPr>
              <a:t> – это совокупность учреждений, находящихся в собственности муниципального района, по всем отраслям бюджетной сферы.</a:t>
            </a:r>
          </a:p>
          <a:p>
            <a:pPr algn="just" eaLnBrk="0" hangingPunct="0"/>
            <a:r>
              <a:rPr lang="ru-RU" sz="1200" b="1" dirty="0" smtClean="0">
                <a:latin typeface="Times New Roman" pitchFamily="18" charset="0"/>
                <a:ea typeface="Times New Roman" pitchFamily="18" charset="0"/>
                <a:cs typeface="Times New Roman" pitchFamily="18" charset="0"/>
              </a:rPr>
              <a:t>Текущий финансовый год</a:t>
            </a:r>
            <a:r>
              <a:rPr lang="ru-RU" sz="1200" dirty="0" smtClean="0">
                <a:latin typeface="Times New Roman" pitchFamily="18" charset="0"/>
                <a:ea typeface="Times New Roman" pitchFamily="18" charset="0"/>
                <a:cs typeface="Times New Roman" pitchFamily="18" charset="0"/>
              </a:rPr>
              <a:t> - </a:t>
            </a:r>
            <a:r>
              <a:rPr lang="ru-RU" sz="1200" dirty="0" err="1" smtClean="0">
                <a:latin typeface="Times New Roman" pitchFamily="18" charset="0"/>
                <a:ea typeface="Times New Roman" pitchFamily="18" charset="0"/>
                <a:cs typeface="Times New Roman" pitchFamily="18" charset="0"/>
              </a:rPr>
              <a:t>год</a:t>
            </a:r>
            <a:r>
              <a:rPr lang="ru-RU" sz="1200" dirty="0" smtClean="0">
                <a:latin typeface="Times New Roman" pitchFamily="18" charset="0"/>
                <a:ea typeface="Times New Roman" pitchFamily="18" charset="0"/>
                <a:cs typeface="Times New Roman" pitchFamily="18" charset="0"/>
              </a:rPr>
              <a:t>, в котором осуществляется исполнение бюджета, составление и рассмотрение проекта бюджета на очередной финансовый год (очередной финансовый год и плановый период). </a:t>
            </a:r>
          </a:p>
          <a:p>
            <a:pPr algn="just" eaLnBrk="0" hangingPunct="0"/>
            <a:r>
              <a:rPr lang="ru-RU" sz="1200" b="1" dirty="0" smtClean="0">
                <a:latin typeface="Times New Roman" pitchFamily="18" charset="0"/>
                <a:ea typeface="Times New Roman" pitchFamily="18" charset="0"/>
                <a:cs typeface="Times New Roman" pitchFamily="18" charset="0"/>
              </a:rPr>
              <a:t>Участники бюджетного процесса</a:t>
            </a:r>
            <a:r>
              <a:rPr lang="ru-RU" sz="1200" dirty="0" smtClean="0">
                <a:latin typeface="Times New Roman" pitchFamily="18" charset="0"/>
                <a:ea typeface="Times New Roman" pitchFamily="18" charset="0"/>
                <a:cs typeface="Times New Roman" pitchFamily="18" charset="0"/>
              </a:rPr>
              <a:t> - субъекты, осуществляющие деятельность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 </a:t>
            </a:r>
            <a:endParaRPr lang="ru-RU" sz="1200" dirty="0" smtClean="0">
              <a:latin typeface="Times New Roman" pitchFamily="18" charset="0"/>
              <a:cs typeface="Times New Roman" pitchFamily="18" charset="0"/>
            </a:endParaRPr>
          </a:p>
          <a:p>
            <a:pPr lvl="0" algn="just" eaLnBrk="0" hangingPunct="0"/>
            <a:endParaRPr lang="ru-RU" sz="1200" dirty="0" smtClean="0">
              <a:latin typeface="Times New Roman" pitchFamily="18" charset="0"/>
              <a:ea typeface="Times New Roman" pitchFamily="18" charset="0"/>
              <a:cs typeface="Times New Roman" pitchFamily="18" charset="0"/>
            </a:endParaRPr>
          </a:p>
          <a:p>
            <a:pPr lvl="0" algn="just" eaLnBrk="0" hangingPunct="0"/>
            <a:endParaRPr lang="ru-RU" sz="1200" b="1" dirty="0" smtClean="0">
              <a:latin typeface="Times New Roman" pitchFamily="18" charset="0"/>
              <a:ea typeface="Calibri" pitchFamily="34" charset="0"/>
              <a:cs typeface="Times New Roman" pitchFamily="18" charset="0"/>
            </a:endParaRPr>
          </a:p>
          <a:p>
            <a:pPr lvl="0" algn="just" eaLnBrk="0" hangingPunct="0"/>
            <a:endParaRPr lang="ru-RU" sz="1200" dirty="0" smtClean="0">
              <a:latin typeface="Times New Roman" pitchFamily="18" charset="0"/>
              <a:ea typeface="Times New Roman" pitchFamily="18" charset="0"/>
              <a:cs typeface="Times New Roman" pitchFamily="18" charset="0"/>
            </a:endParaRPr>
          </a:p>
          <a:p>
            <a:pPr lvl="0" algn="just" eaLnBrk="0" hangingPunct="0"/>
            <a:endParaRPr lang="ru-RU" sz="1200" dirty="0" smtClean="0">
              <a:latin typeface="Times New Roman" pitchFamily="18" charset="0"/>
              <a:ea typeface="Times New Roman" pitchFamily="18" charset="0"/>
              <a:cs typeface="Times New Roman" pitchFamily="18" charset="0"/>
            </a:endParaRPr>
          </a:p>
          <a:p>
            <a:pPr lvl="0" algn="just" eaLnBrk="0" hangingPunct="0"/>
            <a:endParaRPr lang="ru-RU" sz="1200" dirty="0" smtClean="0">
              <a:latin typeface="Times New Roman" pitchFamily="18" charset="0"/>
              <a:ea typeface="Times New Roman" pitchFamily="18" charset="0"/>
              <a:cs typeface="Times New Roman" pitchFamily="18" charset="0"/>
            </a:endParaRPr>
          </a:p>
          <a:p>
            <a:pPr lvl="0" algn="just" eaLnBrk="0" hangingPunct="0"/>
            <a:endParaRPr lang="ru-RU" sz="1200" dirty="0" smtClean="0">
              <a:latin typeface="Times New Roman" pitchFamily="18" charset="0"/>
              <a:ea typeface="Times New Roman" pitchFamily="18" charset="0"/>
              <a:cs typeface="Times New Roman" pitchFamily="18" charset="0"/>
            </a:endParaRPr>
          </a:p>
          <a:p>
            <a:pPr lvl="0" algn="just" eaLnBrk="0" hangingPunct="0"/>
            <a:endParaRPr lang="ru-RU" sz="1200" dirty="0" smtClean="0">
              <a:latin typeface="Times New Roman" pitchFamily="18" charset="0"/>
              <a:ea typeface="Times New Roman" pitchFamily="18" charset="0"/>
              <a:cs typeface="Times New Roman" pitchFamily="18" charset="0"/>
            </a:endParaRPr>
          </a:p>
          <a:p>
            <a:pPr lvl="0" algn="just" eaLnBrk="0" hangingPunct="0"/>
            <a:r>
              <a:rPr kumimoji="0" lang="ru-RU"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r>
            <a:br>
              <a:rPr kumimoji="0" lang="ru-RU"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br>
            <a:r>
              <a:rPr kumimoji="0" lang="ru-RU"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r>
            <a:br>
              <a:rPr kumimoji="0" lang="ru-RU"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b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5153" y="121024"/>
            <a:ext cx="4222376" cy="20305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u="sng" dirty="0" smtClean="0">
                <a:solidFill>
                  <a:schemeClr val="bg1"/>
                </a:solidFill>
                <a:latin typeface="Times New Roman" pitchFamily="18" charset="0"/>
                <a:cs typeface="Times New Roman" pitchFamily="18" charset="0"/>
              </a:rPr>
              <a:t>ДОХОДЫ </a:t>
            </a:r>
          </a:p>
          <a:p>
            <a:r>
              <a:rPr lang="ru-RU" dirty="0" smtClean="0">
                <a:solidFill>
                  <a:schemeClr val="tx1"/>
                </a:solidFill>
                <a:latin typeface="Times New Roman" pitchFamily="18" charset="0"/>
                <a:cs typeface="Times New Roman" pitchFamily="18" charset="0"/>
              </a:rPr>
              <a:t>Поступающие в бюджет денежные средства (налоги юридических и физических лиц, штрафы, административные платежи и сборы, финансовая помощь)</a:t>
            </a:r>
            <a:endParaRPr lang="ru-RU" dirty="0">
              <a:solidFill>
                <a:schemeClr val="tx1"/>
              </a:solidFill>
            </a:endParaRPr>
          </a:p>
        </p:txBody>
      </p:sp>
      <p:sp>
        <p:nvSpPr>
          <p:cNvPr id="5" name="Прямоугольник 4"/>
          <p:cNvSpPr/>
          <p:nvPr/>
        </p:nvSpPr>
        <p:spPr>
          <a:xfrm>
            <a:off x="4715546" y="486897"/>
            <a:ext cx="4190329" cy="1788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u="sng" dirty="0" smtClean="0">
                <a:solidFill>
                  <a:schemeClr val="bg1"/>
                </a:solidFill>
                <a:latin typeface="Times New Roman" pitchFamily="18" charset="0"/>
                <a:cs typeface="Times New Roman" pitchFamily="18" charset="0"/>
              </a:rPr>
              <a:t>РАСХОДЫ</a:t>
            </a:r>
          </a:p>
          <a:p>
            <a:pPr algn="ctr"/>
            <a:r>
              <a:rPr lang="ru-RU" dirty="0" smtClean="0">
                <a:solidFill>
                  <a:schemeClr val="tx1"/>
                </a:solidFill>
                <a:latin typeface="Times New Roman" pitchFamily="18" charset="0"/>
                <a:cs typeface="Times New Roman" pitchFamily="18" charset="0"/>
              </a:rPr>
              <a:t>Выплачиваемые из бюджета денежные средства (социальные выплаты населению, содержание муниципальных учреждений (образование,</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культура, физическая культура, молодежная политика и другие), капитальное строительство и другие)</a:t>
            </a:r>
            <a:endParaRPr lang="ru-RU" dirty="0">
              <a:solidFill>
                <a:schemeClr val="tx1"/>
              </a:solidFill>
            </a:endParaRPr>
          </a:p>
        </p:txBody>
      </p:sp>
      <p:sp>
        <p:nvSpPr>
          <p:cNvPr id="10" name="Овальная выноска 9"/>
          <p:cNvSpPr/>
          <p:nvPr/>
        </p:nvSpPr>
        <p:spPr>
          <a:xfrm>
            <a:off x="5241934" y="2608760"/>
            <a:ext cx="4055992" cy="1563400"/>
          </a:xfrm>
          <a:prstGeom prst="wedgeEllipseCallout">
            <a:avLst>
              <a:gd name="adj1" fmla="val -34492"/>
              <a:gd name="adj2" fmla="val 6955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dirty="0">
                <a:solidFill>
                  <a:schemeClr val="accent6">
                    <a:lumMod val="50000"/>
                  </a:schemeClr>
                </a:solidFill>
                <a:latin typeface="Times New Roman" pitchFamily="18" charset="0"/>
                <a:cs typeface="Times New Roman" pitchFamily="18" charset="0"/>
              </a:rPr>
              <a:t>Если расходная часть бюджета превышает доходную, то бюджет формируется с </a:t>
            </a:r>
            <a:r>
              <a:rPr lang="ru-RU" b="1" dirty="0">
                <a:solidFill>
                  <a:schemeClr val="accent6">
                    <a:lumMod val="50000"/>
                  </a:schemeClr>
                </a:solidFill>
                <a:latin typeface="Times New Roman" pitchFamily="18" charset="0"/>
                <a:cs typeface="Times New Roman" pitchFamily="18" charset="0"/>
              </a:rPr>
              <a:t>дефицитом (-</a:t>
            </a:r>
            <a:r>
              <a:rPr lang="ru-RU" dirty="0">
                <a:solidFill>
                  <a:schemeClr val="accent6">
                    <a:lumMod val="50000"/>
                  </a:schemeClr>
                </a:solidFill>
                <a:latin typeface="Times New Roman" pitchFamily="18" charset="0"/>
                <a:cs typeface="Times New Roman" pitchFamily="18" charset="0"/>
              </a:rPr>
              <a:t>)</a:t>
            </a:r>
          </a:p>
        </p:txBody>
      </p:sp>
      <p:sp>
        <p:nvSpPr>
          <p:cNvPr id="12" name="Овальная выноска 11"/>
          <p:cNvSpPr/>
          <p:nvPr/>
        </p:nvSpPr>
        <p:spPr>
          <a:xfrm>
            <a:off x="163492" y="2608760"/>
            <a:ext cx="3488391" cy="1801876"/>
          </a:xfrm>
          <a:prstGeom prst="wedgeEllipseCallout">
            <a:avLst>
              <a:gd name="adj1" fmla="val 52754"/>
              <a:gd name="adj2" fmla="val 59728"/>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accent6">
                    <a:lumMod val="50000"/>
                  </a:schemeClr>
                </a:solidFill>
                <a:latin typeface="Times New Roman" pitchFamily="18" charset="0"/>
                <a:cs typeface="Times New Roman" pitchFamily="18" charset="0"/>
              </a:rPr>
              <a:t>Превышение доходов над расходами образует положительный остаток </a:t>
            </a:r>
            <a:r>
              <a:rPr lang="ru-RU" dirty="0">
                <a:solidFill>
                  <a:schemeClr val="accent6">
                    <a:lumMod val="50000"/>
                  </a:schemeClr>
                </a:solidFill>
                <a:latin typeface="Times New Roman" pitchFamily="18" charset="0"/>
                <a:cs typeface="Times New Roman" pitchFamily="18" charset="0"/>
              </a:rPr>
              <a:t>бюджета – </a:t>
            </a:r>
            <a:r>
              <a:rPr lang="ru-RU" b="1" dirty="0">
                <a:solidFill>
                  <a:schemeClr val="accent6">
                    <a:lumMod val="50000"/>
                  </a:schemeClr>
                </a:solidFill>
                <a:latin typeface="Times New Roman" pitchFamily="18" charset="0"/>
                <a:cs typeface="Times New Roman" pitchFamily="18" charset="0"/>
              </a:rPr>
              <a:t>профицит (+)</a:t>
            </a:r>
            <a:endParaRPr lang="ru-RU" b="1" dirty="0">
              <a:solidFill>
                <a:schemeClr val="accent6">
                  <a:lumMod val="50000"/>
                </a:schemeClr>
              </a:solidFill>
            </a:endParaRPr>
          </a:p>
        </p:txBody>
      </p:sp>
      <p:cxnSp>
        <p:nvCxnSpPr>
          <p:cNvPr id="3" name="Прямая соединительная линия 2"/>
          <p:cNvCxnSpPr/>
          <p:nvPr/>
        </p:nvCxnSpPr>
        <p:spPr>
          <a:xfrm>
            <a:off x="1711812" y="5730123"/>
            <a:ext cx="0" cy="1127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a:stCxn id="16" idx="0"/>
            <a:endCxn id="15" idx="0"/>
          </p:cNvCxnSpPr>
          <p:nvPr/>
        </p:nvCxnSpPr>
        <p:spPr>
          <a:xfrm flipV="1">
            <a:off x="878318" y="5296452"/>
            <a:ext cx="2147270" cy="674040"/>
          </a:xfrm>
          <a:prstGeom prst="line">
            <a:avLst/>
          </a:prstGeom>
        </p:spPr>
        <p:style>
          <a:lnRef idx="1">
            <a:schemeClr val="accent1"/>
          </a:lnRef>
          <a:fillRef idx="0">
            <a:schemeClr val="accent1"/>
          </a:fillRef>
          <a:effectRef idx="0">
            <a:schemeClr val="accent1"/>
          </a:effectRef>
          <a:fontRef idx="minor">
            <a:schemeClr val="tx1"/>
          </a:fontRef>
        </p:style>
      </p:cxnSp>
      <p:sp>
        <p:nvSpPr>
          <p:cNvPr id="15" name="Равнобедренный треугольник 14"/>
          <p:cNvSpPr/>
          <p:nvPr/>
        </p:nvSpPr>
        <p:spPr>
          <a:xfrm>
            <a:off x="2399291" y="5296452"/>
            <a:ext cx="1252593" cy="8471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chemeClr val="tx1"/>
                </a:solidFill>
              </a:rPr>
              <a:t>Расходы</a:t>
            </a:r>
            <a:endParaRPr lang="ru-RU" sz="800" dirty="0">
              <a:solidFill>
                <a:schemeClr val="tx1"/>
              </a:solidFill>
            </a:endParaRPr>
          </a:p>
        </p:txBody>
      </p:sp>
      <p:sp>
        <p:nvSpPr>
          <p:cNvPr id="16" name="Равнобедренный треугольник 15"/>
          <p:cNvSpPr/>
          <p:nvPr/>
        </p:nvSpPr>
        <p:spPr>
          <a:xfrm>
            <a:off x="215153" y="5970492"/>
            <a:ext cx="1326330" cy="78665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chemeClr val="tx1"/>
                </a:solidFill>
              </a:rPr>
              <a:t>Доходы</a:t>
            </a:r>
            <a:endParaRPr lang="ru-RU" sz="800" dirty="0">
              <a:solidFill>
                <a:schemeClr val="tx1"/>
              </a:solidFill>
            </a:endParaRPr>
          </a:p>
        </p:txBody>
      </p:sp>
      <p:cxnSp>
        <p:nvCxnSpPr>
          <p:cNvPr id="20" name="Прямая соединительная линия 19"/>
          <p:cNvCxnSpPr>
            <a:stCxn id="21" idx="0"/>
            <a:endCxn id="22" idx="0"/>
          </p:cNvCxnSpPr>
          <p:nvPr/>
        </p:nvCxnSpPr>
        <p:spPr>
          <a:xfrm>
            <a:off x="6221282" y="5326706"/>
            <a:ext cx="2328156" cy="643786"/>
          </a:xfrm>
          <a:prstGeom prst="line">
            <a:avLst/>
          </a:prstGeom>
        </p:spPr>
        <p:style>
          <a:lnRef idx="1">
            <a:schemeClr val="accent1"/>
          </a:lnRef>
          <a:fillRef idx="0">
            <a:schemeClr val="accent1"/>
          </a:fillRef>
          <a:effectRef idx="0">
            <a:schemeClr val="accent1"/>
          </a:effectRef>
          <a:fontRef idx="minor">
            <a:schemeClr val="tx1"/>
          </a:fontRef>
        </p:style>
      </p:cxnSp>
      <p:sp>
        <p:nvSpPr>
          <p:cNvPr id="21" name="Равнобедренный треугольник 20"/>
          <p:cNvSpPr/>
          <p:nvPr/>
        </p:nvSpPr>
        <p:spPr>
          <a:xfrm>
            <a:off x="5558117" y="5326706"/>
            <a:ext cx="1326330" cy="786655"/>
          </a:xfrm>
          <a:prstGeom prst="triangl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chemeClr val="tx1"/>
                </a:solidFill>
              </a:rPr>
              <a:t>Доходы</a:t>
            </a:r>
            <a:endParaRPr lang="ru-RU" sz="800" dirty="0">
              <a:solidFill>
                <a:schemeClr val="tx1"/>
              </a:solidFill>
            </a:endParaRPr>
          </a:p>
        </p:txBody>
      </p:sp>
      <p:sp>
        <p:nvSpPr>
          <p:cNvPr id="22" name="Равнобедренный треугольник 21"/>
          <p:cNvSpPr/>
          <p:nvPr/>
        </p:nvSpPr>
        <p:spPr>
          <a:xfrm>
            <a:off x="7923141" y="5970492"/>
            <a:ext cx="1252593" cy="847165"/>
          </a:xfrm>
          <a:prstGeom prst="triangl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chemeClr val="tx1"/>
                </a:solidFill>
              </a:rPr>
              <a:t>Расходы</a:t>
            </a:r>
            <a:endParaRPr lang="ru-RU" sz="800" dirty="0">
              <a:solidFill>
                <a:schemeClr val="tx1"/>
              </a:solidFill>
            </a:endParaRPr>
          </a:p>
        </p:txBody>
      </p:sp>
      <p:cxnSp>
        <p:nvCxnSpPr>
          <p:cNvPr id="23" name="Прямая соединительная линия 22"/>
          <p:cNvCxnSpPr/>
          <p:nvPr/>
        </p:nvCxnSpPr>
        <p:spPr>
          <a:xfrm>
            <a:off x="7269930" y="5654484"/>
            <a:ext cx="0" cy="1163173"/>
          </a:xfrm>
          <a:prstGeom prst="line">
            <a:avLst/>
          </a:prstGeom>
        </p:spPr>
        <p:style>
          <a:lnRef idx="1">
            <a:schemeClr val="accent1"/>
          </a:lnRef>
          <a:fillRef idx="0">
            <a:schemeClr val="accent1"/>
          </a:fillRef>
          <a:effectRef idx="0">
            <a:schemeClr val="accent1"/>
          </a:effectRef>
          <a:fontRef idx="minor">
            <a:schemeClr val="tx1"/>
          </a:fontRef>
        </p:style>
      </p:cxnSp>
      <p:sp>
        <p:nvSpPr>
          <p:cNvPr id="34" name="Скругленный прямоугольник 33"/>
          <p:cNvSpPr/>
          <p:nvPr/>
        </p:nvSpPr>
        <p:spPr>
          <a:xfrm rot="976621">
            <a:off x="6221924" y="5074575"/>
            <a:ext cx="2969110" cy="44375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Дефицит</a:t>
            </a:r>
            <a:endParaRPr lang="ru-RU" dirty="0">
              <a:solidFill>
                <a:schemeClr val="tx1"/>
              </a:solidFill>
              <a:latin typeface="Times New Roman" pitchFamily="18" charset="0"/>
              <a:cs typeface="Times New Roman" pitchFamily="18" charset="0"/>
            </a:endParaRPr>
          </a:p>
        </p:txBody>
      </p:sp>
      <p:sp>
        <p:nvSpPr>
          <p:cNvPr id="38" name="Скругленный прямоугольник 37"/>
          <p:cNvSpPr/>
          <p:nvPr/>
        </p:nvSpPr>
        <p:spPr>
          <a:xfrm rot="20497622">
            <a:off x="346372" y="5062802"/>
            <a:ext cx="2969110" cy="44375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Профицит</a:t>
            </a:r>
            <a:endParaRPr lang="ru-RU" dirty="0">
              <a:solidFill>
                <a:schemeClr val="tx1"/>
              </a:solidFill>
              <a:latin typeface="Times New Roman" pitchFamily="18" charset="0"/>
              <a:cs typeface="Times New Roman"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651884" y="4494954"/>
            <a:ext cx="1824879" cy="1741116"/>
          </a:xfrm>
          <a:prstGeom prst="rect">
            <a:avLst/>
          </a:prstGeom>
        </p:spPr>
      </p:pic>
    </p:spTree>
    <p:extLst>
      <p:ext uri="{BB962C8B-B14F-4D97-AF65-F5344CB8AC3E}">
        <p14:creationId xmlns:p14="http://schemas.microsoft.com/office/powerpoint/2010/main" val="3753838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2101019956"/>
              </p:ext>
            </p:extLst>
          </p:nvPr>
        </p:nvGraphicFramePr>
        <p:xfrm>
          <a:off x="188260" y="336176"/>
          <a:ext cx="8754035" cy="6320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Рисунок 6" descr="6+.jpeg"/>
          <p:cNvPicPr>
            <a:picLocks noChangeAspect="1"/>
          </p:cNvPicPr>
          <p:nvPr/>
        </p:nvPicPr>
        <p:blipFill>
          <a:blip r:embed="rId8" cstate="print"/>
          <a:stretch>
            <a:fillRect/>
          </a:stretch>
        </p:blipFill>
        <p:spPr>
          <a:xfrm>
            <a:off x="6944986" y="2662517"/>
            <a:ext cx="1996468" cy="1776019"/>
          </a:xfrm>
          <a:prstGeom prst="rect">
            <a:avLst/>
          </a:prstGeom>
        </p:spPr>
      </p:pic>
      <p:pic>
        <p:nvPicPr>
          <p:cNvPr id="9" name="Рисунок 8" descr="субсидия.jpeg"/>
          <p:cNvPicPr>
            <a:picLocks noChangeAspect="1"/>
          </p:cNvPicPr>
          <p:nvPr/>
        </p:nvPicPr>
        <p:blipFill>
          <a:blip r:embed="rId9" cstate="print"/>
          <a:stretch>
            <a:fillRect/>
          </a:stretch>
        </p:blipFill>
        <p:spPr>
          <a:xfrm>
            <a:off x="3039034" y="4829174"/>
            <a:ext cx="2796989" cy="1809750"/>
          </a:xfrm>
          <a:prstGeom prst="rect">
            <a:avLst/>
          </a:prstGeom>
        </p:spPr>
      </p:pic>
      <p:pic>
        <p:nvPicPr>
          <p:cNvPr id="10" name="Рисунок 9" descr="суб.jpeg"/>
          <p:cNvPicPr>
            <a:picLocks noChangeAspect="1"/>
          </p:cNvPicPr>
          <p:nvPr/>
        </p:nvPicPr>
        <p:blipFill>
          <a:blip r:embed="rId10" cstate="print"/>
          <a:stretch>
            <a:fillRect/>
          </a:stretch>
        </p:blipFill>
        <p:spPr>
          <a:xfrm>
            <a:off x="0" y="2662517"/>
            <a:ext cx="1627094" cy="1776019"/>
          </a:xfrm>
          <a:prstGeom prst="rect">
            <a:avLst/>
          </a:prstGeom>
        </p:spPr>
      </p:pic>
      <p:sp>
        <p:nvSpPr>
          <p:cNvPr id="3" name="Скругленный прямоугольник 2"/>
          <p:cNvSpPr/>
          <p:nvPr/>
        </p:nvSpPr>
        <p:spPr>
          <a:xfrm>
            <a:off x="5983941" y="1129553"/>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8" name="Группа 7"/>
          <p:cNvGrpSpPr/>
          <p:nvPr/>
        </p:nvGrpSpPr>
        <p:grpSpPr>
          <a:xfrm>
            <a:off x="2516922" y="274757"/>
            <a:ext cx="6424532" cy="4163780"/>
            <a:chOff x="62816" y="-2081890"/>
            <a:chExt cx="6424532" cy="4163780"/>
          </a:xfrm>
          <a:scene3d>
            <a:camera prst="orthographicFront">
              <a:rot lat="0" lon="0" rev="0"/>
            </a:camera>
            <a:lightRig rig="balanced" dir="t">
              <a:rot lat="0" lon="0" rev="8700000"/>
            </a:lightRig>
          </a:scene3d>
        </p:grpSpPr>
        <p:sp>
          <p:nvSpPr>
            <p:cNvPr id="11" name="Скругленный прямоугольник 10"/>
            <p:cNvSpPr/>
            <p:nvPr/>
          </p:nvSpPr>
          <p:spPr>
            <a:xfrm>
              <a:off x="2251561" y="-2081890"/>
              <a:ext cx="4235787" cy="2144706"/>
            </a:xfrm>
            <a:prstGeom prst="roundRect">
              <a:avLst>
                <a:gd name="adj" fmla="val 10000"/>
              </a:avLst>
            </a:prstGeom>
            <a:ln>
              <a:noFill/>
            </a:ln>
            <a:effectLst>
              <a:outerShdw blurRad="44450" dist="27940" dir="5400000" algn="ctr">
                <a:srgbClr val="000000">
                  <a:alpha val="32000"/>
                </a:srgbClr>
              </a:outerShdw>
            </a:effectLst>
            <a:sp3d>
              <a:bevelT w="190500" h="38100"/>
            </a:sp3d>
          </p:spPr>
          <p:style>
            <a:lnRef idx="1">
              <a:schemeClr val="accent2"/>
            </a:lnRef>
            <a:fillRef idx="2">
              <a:schemeClr val="accent2"/>
            </a:fillRef>
            <a:effectRef idx="1">
              <a:schemeClr val="accent2"/>
            </a:effectRef>
            <a:fontRef idx="minor">
              <a:schemeClr val="dk1"/>
            </a:fontRef>
          </p:style>
        </p:sp>
        <p:sp>
          <p:nvSpPr>
            <p:cNvPr id="12" name="Скругленный прямоугольник 4"/>
            <p:cNvSpPr/>
            <p:nvPr/>
          </p:nvSpPr>
          <p:spPr>
            <a:xfrm>
              <a:off x="62816" y="62816"/>
              <a:ext cx="4110155" cy="201907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endParaRPr lang="ru-RU" sz="2000" b="0" i="1" kern="1200" dirty="0" smtClean="0">
                <a:latin typeface="Times New Roman" pitchFamily="18" charset="0"/>
                <a:cs typeface="Times New Roman" pitchFamily="18" charset="0"/>
              </a:endParaRPr>
            </a:p>
          </p:txBody>
        </p:sp>
      </p:grpSp>
      <p:sp>
        <p:nvSpPr>
          <p:cNvPr id="5" name="Прямоугольник 4"/>
          <p:cNvSpPr/>
          <p:nvPr/>
        </p:nvSpPr>
        <p:spPr>
          <a:xfrm>
            <a:off x="4948518" y="359149"/>
            <a:ext cx="3992936" cy="2139047"/>
          </a:xfrm>
          <a:prstGeom prst="rect">
            <a:avLst/>
          </a:prstGeom>
        </p:spPr>
        <p:txBody>
          <a:bodyPr wrap="square">
            <a:spAutoFit/>
          </a:bodyPr>
          <a:lstStyle/>
          <a:p>
            <a:pPr lvl="0" algn="ctr" defTabSz="1066800">
              <a:lnSpc>
                <a:spcPct val="90000"/>
              </a:lnSpc>
              <a:spcAft>
                <a:spcPct val="35000"/>
              </a:spcAft>
            </a:pPr>
            <a:r>
              <a:rPr lang="ru-RU" sz="2000" b="1" dirty="0" smtClean="0">
                <a:latin typeface="Times New Roman" pitchFamily="18" charset="0"/>
                <a:cs typeface="Times New Roman" pitchFamily="18" charset="0"/>
              </a:rPr>
              <a:t>Иные межбюджетные трансферты</a:t>
            </a:r>
            <a:endParaRPr lang="ru-RU" sz="2000" b="1" dirty="0">
              <a:latin typeface="Times New Roman" pitchFamily="18" charset="0"/>
              <a:cs typeface="Times New Roman" pitchFamily="18" charset="0"/>
            </a:endParaRPr>
          </a:p>
          <a:p>
            <a:pPr lvl="0" algn="ctr" defTabSz="1066800">
              <a:lnSpc>
                <a:spcPct val="90000"/>
              </a:lnSpc>
              <a:spcAft>
                <a:spcPct val="35000"/>
              </a:spcAft>
            </a:pPr>
            <a:r>
              <a:rPr lang="ru-RU" sz="2000" i="1" dirty="0" smtClean="0">
                <a:latin typeface="Times New Roman" pitchFamily="18" charset="0"/>
                <a:ea typeface="Calibri" pitchFamily="34" charset="0"/>
                <a:cs typeface="Times New Roman" pitchFamily="18" charset="0"/>
              </a:rPr>
              <a:t>Предоставляются прочие </a:t>
            </a:r>
            <a:r>
              <a:rPr lang="ru-RU" sz="2000" i="1" dirty="0">
                <a:latin typeface="Times New Roman" pitchFamily="18" charset="0"/>
                <a:ea typeface="Calibri" pitchFamily="34" charset="0"/>
                <a:cs typeface="Times New Roman" pitchFamily="18" charset="0"/>
              </a:rPr>
              <a:t>безвозмездные поступления из бюджетов другого уровня бюджетной системы Российской </a:t>
            </a:r>
            <a:r>
              <a:rPr lang="ru-RU" sz="2000" i="1" dirty="0" smtClean="0">
                <a:latin typeface="Times New Roman" pitchFamily="18" charset="0"/>
                <a:ea typeface="Calibri" pitchFamily="34" charset="0"/>
                <a:cs typeface="Times New Roman" pitchFamily="18" charset="0"/>
              </a:rPr>
              <a:t>Федерации</a:t>
            </a:r>
            <a:endParaRPr lang="ru-RU" sz="20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2339718408"/>
              </p:ext>
            </p:extLst>
          </p:nvPr>
        </p:nvGraphicFramePr>
        <p:xfrm>
          <a:off x="-666750" y="147917"/>
          <a:ext cx="7601509" cy="6710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Рисунок 2" descr="i.jpeg"/>
          <p:cNvPicPr>
            <a:picLocks noChangeAspect="1"/>
          </p:cNvPicPr>
          <p:nvPr/>
        </p:nvPicPr>
        <p:blipFill>
          <a:blip r:embed="rId7" cstate="print"/>
          <a:stretch>
            <a:fillRect/>
          </a:stretch>
        </p:blipFill>
        <p:spPr>
          <a:xfrm>
            <a:off x="6415087" y="5048250"/>
            <a:ext cx="2714625" cy="1809750"/>
          </a:xfrm>
          <a:prstGeom prst="rect">
            <a:avLst/>
          </a:prstGeom>
        </p:spPr>
      </p:pic>
      <p:pic>
        <p:nvPicPr>
          <p:cNvPr id="4" name="Рисунок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15086" y="3341236"/>
            <a:ext cx="2714625" cy="170701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a:xfrm>
            <a:off x="1087316" y="309282"/>
            <a:ext cx="7810052" cy="706439"/>
          </a:xfr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4"/>
          </a:lnRef>
          <a:fillRef idx="2">
            <a:schemeClr val="accent4"/>
          </a:fillRef>
          <a:effectRef idx="1">
            <a:schemeClr val="accent4"/>
          </a:effectRef>
          <a:fontRef idx="minor">
            <a:schemeClr val="dk1"/>
          </a:fontRef>
        </p:style>
        <p:txBody>
          <a:bodyPr>
            <a:normAutofit fontScale="90000"/>
          </a:bodyPr>
          <a:lstStyle/>
          <a:p>
            <a:pPr marL="0" indent="0" eaLnBrk="1" hangingPunct="1">
              <a:buNone/>
            </a:pPr>
            <a:r>
              <a:rPr lang="ru-RU" i="1" dirty="0" smtClean="0">
                <a:solidFill>
                  <a:schemeClr val="bg1"/>
                </a:solidFill>
                <a:latin typeface="Times New Roman" pitchFamily="18" charset="0"/>
                <a:cs typeface="Times New Roman" pitchFamily="18" charset="0"/>
              </a:rPr>
              <a:t>Какие бывают бюджеты </a:t>
            </a:r>
            <a:endParaRPr lang="en-US" i="1" dirty="0" smtClean="0">
              <a:solidFill>
                <a:schemeClr val="bg1"/>
              </a:solidFill>
              <a:latin typeface="Times New Roman" pitchFamily="18" charset="0"/>
              <a:cs typeface="Times New Roman" pitchFamily="18" charset="0"/>
            </a:endParaRPr>
          </a:p>
        </p:txBody>
      </p:sp>
      <p:graphicFrame>
        <p:nvGraphicFramePr>
          <p:cNvPr id="4" name="Схема 3"/>
          <p:cNvGraphicFramePr/>
          <p:nvPr>
            <p:extLst>
              <p:ext uri="{D42A27DB-BD31-4B8C-83A1-F6EECF244321}">
                <p14:modId xmlns:p14="http://schemas.microsoft.com/office/powerpoint/2010/main" val="632488530"/>
              </p:ext>
            </p:extLst>
          </p:nvPr>
        </p:nvGraphicFramePr>
        <p:xfrm>
          <a:off x="6364967" y="3733800"/>
          <a:ext cx="2417083" cy="1123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Схема 2"/>
          <p:cNvGraphicFramePr/>
          <p:nvPr>
            <p:extLst>
              <p:ext uri="{D42A27DB-BD31-4B8C-83A1-F6EECF244321}">
                <p14:modId xmlns:p14="http://schemas.microsoft.com/office/powerpoint/2010/main" val="483290902"/>
              </p:ext>
            </p:extLst>
          </p:nvPr>
        </p:nvGraphicFramePr>
        <p:xfrm>
          <a:off x="3396941" y="5290296"/>
          <a:ext cx="2632385" cy="11295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 name="Схема 1"/>
          <p:cNvGraphicFramePr/>
          <p:nvPr>
            <p:extLst>
              <p:ext uri="{D42A27DB-BD31-4B8C-83A1-F6EECF244321}">
                <p14:modId xmlns:p14="http://schemas.microsoft.com/office/powerpoint/2010/main" val="1582111460"/>
              </p:ext>
            </p:extLst>
          </p:nvPr>
        </p:nvGraphicFramePr>
        <p:xfrm>
          <a:off x="6185647" y="1938338"/>
          <a:ext cx="2958353" cy="109225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5" name="Схема 4"/>
          <p:cNvGraphicFramePr/>
          <p:nvPr>
            <p:extLst>
              <p:ext uri="{D42A27DB-BD31-4B8C-83A1-F6EECF244321}">
                <p14:modId xmlns:p14="http://schemas.microsoft.com/office/powerpoint/2010/main" val="1431770286"/>
              </p:ext>
            </p:extLst>
          </p:nvPr>
        </p:nvGraphicFramePr>
        <p:xfrm>
          <a:off x="3428617" y="3752573"/>
          <a:ext cx="2572133" cy="108337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6" name="Схема 5"/>
          <p:cNvGraphicFramePr/>
          <p:nvPr>
            <p:extLst>
              <p:ext uri="{D42A27DB-BD31-4B8C-83A1-F6EECF244321}">
                <p14:modId xmlns:p14="http://schemas.microsoft.com/office/powerpoint/2010/main" val="1831618282"/>
              </p:ext>
            </p:extLst>
          </p:nvPr>
        </p:nvGraphicFramePr>
        <p:xfrm>
          <a:off x="385587" y="3712425"/>
          <a:ext cx="2663030" cy="1169551"/>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28" name="Нашивка 27"/>
          <p:cNvSpPr/>
          <p:nvPr/>
        </p:nvSpPr>
        <p:spPr>
          <a:xfrm>
            <a:off x="271287" y="303904"/>
            <a:ext cx="804150" cy="6777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aphicFrame>
        <p:nvGraphicFramePr>
          <p:cNvPr id="8" name="Схема 7"/>
          <p:cNvGraphicFramePr/>
          <p:nvPr>
            <p:extLst>
              <p:ext uri="{D42A27DB-BD31-4B8C-83A1-F6EECF244321}">
                <p14:modId xmlns:p14="http://schemas.microsoft.com/office/powerpoint/2010/main" val="2576449449"/>
              </p:ext>
            </p:extLst>
          </p:nvPr>
        </p:nvGraphicFramePr>
        <p:xfrm>
          <a:off x="114862" y="1157120"/>
          <a:ext cx="6018676" cy="2723986"/>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pic>
        <p:nvPicPr>
          <p:cNvPr id="9" name="Рисунок 8"/>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075437" y="5116830"/>
            <a:ext cx="1309863" cy="1309863"/>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27547</TotalTime>
  <Words>1460</Words>
  <Application>Microsoft Office PowerPoint</Application>
  <PresentationFormat>Экран (4:3)</PresentationFormat>
  <Paragraphs>197</Paragraphs>
  <Slides>15</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Волна</vt:lpstr>
      <vt:lpstr>Бюджет для граждан к проекту решения Северо-Енисейского районного  Совета депутатов «О бюджете Северо-Енисейского  района на 2019 год и плановый период 2020-2021 года» Том 1</vt:lpstr>
      <vt:lpstr>Презентация PowerPoint</vt:lpstr>
      <vt:lpstr>Глоссарий</vt:lpstr>
      <vt:lpstr>Презентация PowerPoint</vt:lpstr>
      <vt:lpstr>Презентация PowerPoint</vt:lpstr>
      <vt:lpstr>Презентация PowerPoint</vt:lpstr>
      <vt:lpstr>Презентация PowerPoint</vt:lpstr>
      <vt:lpstr>Презентация PowerPoint</vt:lpstr>
      <vt:lpstr>Какие бывают бюджеты </vt:lpstr>
      <vt:lpstr>ЭТАПЫ БЮДЖЕТНОГО ПРОЦЕССА</vt:lpstr>
      <vt:lpstr>Участники бюджетного процесса Северо-Енисейского района</vt:lpstr>
      <vt:lpstr>Гражданин, его участие в бюджетном процессе</vt:lpstr>
      <vt:lpstr>Главные распорядители бюджетных средств и подведомственные им муниципальные учреждения</vt:lpstr>
      <vt:lpstr>Перечень муниципальных предприятий и хозяйственных обществ, учредителем и единственным участником которых является муниципальное образование Северо-Енисейский район, от имени которых действует администрация Северо-Енисейского района</vt:lpstr>
      <vt:lpstr>Этапы бюджетного процесса в Северо-Енисейском районе</vt:lpstr>
    </vt:vector>
  </TitlesOfParts>
  <Company>MACROPROF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Согласование консолидированного бюджета Красноярского края на 2011 год</dc:title>
  <dc:creator>ulanov</dc:creator>
  <cp:lastModifiedBy>User3</cp:lastModifiedBy>
  <cp:revision>1790</cp:revision>
  <cp:lastPrinted>2018-11-15T07:36:28Z</cp:lastPrinted>
  <dcterms:created xsi:type="dcterms:W3CDTF">2010-10-07T17:17:34Z</dcterms:created>
  <dcterms:modified xsi:type="dcterms:W3CDTF">2018-11-15T07:37:53Z</dcterms:modified>
</cp:coreProperties>
</file>